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58" r:id="rId7"/>
    <p:sldId id="259" r:id="rId8"/>
    <p:sldId id="261" r:id="rId9"/>
    <p:sldId id="262" r:id="rId10"/>
    <p:sldId id="267" r:id="rId11"/>
    <p:sldId id="264" r:id="rId12"/>
    <p:sldId id="265" r:id="rId13"/>
    <p:sldId id="266"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951" autoAdjust="0"/>
  </p:normalViewPr>
  <p:slideViewPr>
    <p:cSldViewPr snapToGrid="0">
      <p:cViewPr varScale="1">
        <p:scale>
          <a:sx n="105" d="100"/>
          <a:sy n="105" d="100"/>
        </p:scale>
        <p:origin x="8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4E10277-B500-45B8-BC33-9B027EEF5EDF}" type="datetimeFigureOut">
              <a:rPr lang="en-GB" smtClean="0"/>
              <a:t>17/10/2024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E9BE04D-6CE6-4C51-8CB0-B4B76670C0E2}" type="slidenum">
              <a:rPr lang="en-GB" smtClean="0"/>
              <a:t>‹#›</a:t>
            </a:fld>
            <a:endParaRPr lang="en-GB"/>
          </a:p>
        </p:txBody>
      </p:sp>
    </p:spTree>
    <p:extLst>
      <p:ext uri="{BB962C8B-B14F-4D97-AF65-F5344CB8AC3E}">
        <p14:creationId xmlns:p14="http://schemas.microsoft.com/office/powerpoint/2010/main" val="3602589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9BE04D-6CE6-4C51-8CB0-B4B76670C0E2}" type="slidenum">
              <a:rPr lang="en-GB" smtClean="0"/>
              <a:t>9</a:t>
            </a:fld>
            <a:endParaRPr lang="en-GB"/>
          </a:p>
        </p:txBody>
      </p:sp>
    </p:spTree>
    <p:extLst>
      <p:ext uri="{BB962C8B-B14F-4D97-AF65-F5344CB8AC3E}">
        <p14:creationId xmlns:p14="http://schemas.microsoft.com/office/powerpoint/2010/main" val="502975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ADAB5FD-93DD-4F42-9324-62C53CD7F2FA}"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2857131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ADAB5FD-93DD-4F42-9324-62C53CD7F2FA}"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660925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ADAB5FD-93DD-4F42-9324-62C53CD7F2FA}"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322205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ADAB5FD-93DD-4F42-9324-62C53CD7F2FA}"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392856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ADAB5FD-93DD-4F42-9324-62C53CD7F2FA}"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74306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ADAB5FD-93DD-4F42-9324-62C53CD7F2FA}" type="datetimeFigureOut">
              <a:rPr lang="en-GB" smtClean="0"/>
              <a:t>17/10/2024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1764977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ADAB5FD-93DD-4F42-9324-62C53CD7F2FA}" type="datetimeFigureOut">
              <a:rPr lang="en-GB" smtClean="0"/>
              <a:t>17/10/2024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2546233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ADAB5FD-93DD-4F42-9324-62C53CD7F2FA}" type="datetimeFigureOut">
              <a:rPr lang="en-GB" smtClean="0"/>
              <a:t>17/10/2024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1441364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AB5FD-93DD-4F42-9324-62C53CD7F2FA}" type="datetimeFigureOut">
              <a:rPr lang="en-GB" smtClean="0"/>
              <a:t>17/10/2024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1639418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DAB5FD-93DD-4F42-9324-62C53CD7F2FA}" type="datetimeFigureOut">
              <a:rPr lang="en-GB" smtClean="0"/>
              <a:t>17/10/2024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2102354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DAB5FD-93DD-4F42-9324-62C53CD7F2FA}" type="datetimeFigureOut">
              <a:rPr lang="en-GB" smtClean="0"/>
              <a:t>17/10/2024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BEC8EB-107C-4A8A-95E7-5546ED469B63}" type="slidenum">
              <a:rPr lang="en-GB" smtClean="0"/>
              <a:t>‹#›</a:t>
            </a:fld>
            <a:endParaRPr lang="en-GB"/>
          </a:p>
        </p:txBody>
      </p:sp>
    </p:spTree>
    <p:extLst>
      <p:ext uri="{BB962C8B-B14F-4D97-AF65-F5344CB8AC3E}">
        <p14:creationId xmlns:p14="http://schemas.microsoft.com/office/powerpoint/2010/main" val="2947886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AB5FD-93DD-4F42-9324-62C53CD7F2FA}" type="datetimeFigureOut">
              <a:rPr lang="en-GB" smtClean="0"/>
              <a:t>17/10/2024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EC8EB-107C-4A8A-95E7-5546ED469B63}" type="slidenum">
              <a:rPr lang="en-GB" smtClean="0"/>
              <a:t>‹#›</a:t>
            </a:fld>
            <a:endParaRPr lang="en-GB"/>
          </a:p>
        </p:txBody>
      </p:sp>
    </p:spTree>
    <p:extLst>
      <p:ext uri="{BB962C8B-B14F-4D97-AF65-F5344CB8AC3E}">
        <p14:creationId xmlns:p14="http://schemas.microsoft.com/office/powerpoint/2010/main" val="2926353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https://www.youtube.com/embed/D5KDrTzNmO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crimestoppers-uk.org/fearless/more-info/crime-types-explained/knife-crime" TargetMode="External"/><Relationship Id="rId2" Type="http://schemas.openxmlformats.org/officeDocument/2006/relationships/hyperlink" Target="https://crimestoppers-uk.org/fearless/more-info/youth-support-services" TargetMode="Externa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8118" y="742383"/>
            <a:ext cx="10700714" cy="5124263"/>
          </a:xfrm>
          <a:solidFill>
            <a:schemeClr val="accent1">
              <a:lumMod val="60000"/>
              <a:lumOff val="40000"/>
            </a:schemeClr>
          </a:solidFill>
        </p:spPr>
        <p:txBody>
          <a:bodyPr>
            <a:normAutofit fontScale="90000"/>
          </a:bodyPr>
          <a:lstStyle/>
          <a:p>
            <a:r>
              <a:rPr lang="en-US" sz="6600" i="1" dirty="0">
                <a:latin typeface="Arial Black" panose="020B0A04020102020204" pitchFamily="34" charset="0"/>
              </a:rPr>
              <a:t/>
            </a:r>
            <a:br>
              <a:rPr lang="en-US" sz="6600" i="1" dirty="0">
                <a:latin typeface="Arial Black" panose="020B0A04020102020204" pitchFamily="34" charset="0"/>
              </a:rPr>
            </a:br>
            <a:r>
              <a:rPr lang="en-US" sz="8000" i="1" dirty="0">
                <a:solidFill>
                  <a:srgbClr val="002060"/>
                </a:solidFill>
                <a:latin typeface="Arial Black" panose="020B0A04020102020204" pitchFamily="34" charset="0"/>
              </a:rPr>
              <a:t>Life or a Knife?</a:t>
            </a:r>
            <a:br>
              <a:rPr lang="en-US" sz="8000" i="1" dirty="0">
                <a:solidFill>
                  <a:srgbClr val="002060"/>
                </a:solidFill>
                <a:latin typeface="Arial Black" panose="020B0A04020102020204" pitchFamily="34" charset="0"/>
              </a:rPr>
            </a:br>
            <a:r>
              <a:rPr lang="en-US" sz="6600" i="1" dirty="0">
                <a:solidFill>
                  <a:srgbClr val="002060"/>
                </a:solidFill>
                <a:latin typeface="Arial Black" panose="020B0A04020102020204" pitchFamily="34" charset="0"/>
              </a:rPr>
              <a:t/>
            </a:r>
            <a:br>
              <a:rPr lang="en-US" sz="6600" i="1" dirty="0">
                <a:solidFill>
                  <a:srgbClr val="002060"/>
                </a:solidFill>
                <a:latin typeface="Arial Black" panose="020B0A04020102020204" pitchFamily="34" charset="0"/>
              </a:rPr>
            </a:br>
            <a:r>
              <a:rPr lang="en-US" sz="6600" b="1" i="1" dirty="0">
                <a:solidFill>
                  <a:srgbClr val="002060"/>
                </a:solidFill>
                <a:latin typeface="Arial" panose="020B0604020202020204" pitchFamily="34" charset="0"/>
                <a:cs typeface="Arial" panose="020B0604020202020204" pitchFamily="34" charset="0"/>
              </a:rPr>
              <a:t>The consequences of Knife crime</a:t>
            </a:r>
            <a:r>
              <a:rPr lang="en-GB" sz="6600" b="1" dirty="0"/>
              <a:t/>
            </a:r>
            <a:br>
              <a:rPr lang="en-GB" sz="6600" b="1" dirty="0"/>
            </a:br>
            <a:endParaRPr lang="en-GB" sz="6600" b="1" i="1" dirty="0">
              <a:latin typeface="Arial Black" panose="020B0A04020102020204" pitchFamily="34" charset="0"/>
            </a:endParaRPr>
          </a:p>
        </p:txBody>
      </p:sp>
    </p:spTree>
    <p:extLst>
      <p:ext uri="{BB962C8B-B14F-4D97-AF65-F5344CB8AC3E}">
        <p14:creationId xmlns:p14="http://schemas.microsoft.com/office/powerpoint/2010/main" val="663833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9546" y="434566"/>
            <a:ext cx="10628768" cy="9140964"/>
          </a:xfrm>
          <a:prstGeom prst="rect">
            <a:avLst/>
          </a:prstGeom>
          <a:solidFill>
            <a:srgbClr val="FFFF99"/>
          </a:solidFill>
        </p:spPr>
        <p:txBody>
          <a:bodyPr wrap="square">
            <a:spAutoFit/>
          </a:bodyPr>
          <a:lstStyle/>
          <a:p>
            <a:r>
              <a:rPr lang="en-US" sz="3200" b="1" dirty="0" smtClean="0">
                <a:solidFill>
                  <a:srgbClr val="002060"/>
                </a:solidFill>
                <a:latin typeface="Arial Black" panose="020B0A04020102020204" pitchFamily="34" charset="0"/>
              </a:rPr>
              <a:t>Reporting a concern</a:t>
            </a:r>
          </a:p>
          <a:p>
            <a:endParaRPr lang="en-US" sz="3200" b="1" i="1" dirty="0">
              <a:solidFill>
                <a:srgbClr val="002060"/>
              </a:solidFill>
              <a:latin typeface="Arial Black" panose="020B0A04020102020204" pitchFamily="34" charset="0"/>
            </a:endParaRPr>
          </a:p>
          <a:p>
            <a:r>
              <a:rPr lang="en-US" sz="3200" b="1" i="1" dirty="0" smtClean="0">
                <a:solidFill>
                  <a:srgbClr val="002060"/>
                </a:solidFill>
                <a:latin typeface="Arial Black" panose="020B0A04020102020204" pitchFamily="34" charset="0"/>
              </a:rPr>
              <a:t>If you are concerned that someone has a knife or weapon on them or in college then please:</a:t>
            </a:r>
          </a:p>
          <a:p>
            <a:endParaRPr lang="en-US" sz="3200" b="1" i="1" dirty="0">
              <a:solidFill>
                <a:srgbClr val="002060"/>
              </a:solidFill>
              <a:latin typeface="Arial Black" panose="020B0A04020102020204" pitchFamily="34" charset="0"/>
            </a:endParaRPr>
          </a:p>
          <a:p>
            <a:pPr marL="342900" indent="-342900">
              <a:buFont typeface="Arial" panose="020B0604020202020204" pitchFamily="34" charset="0"/>
              <a:buChar char="•"/>
            </a:pPr>
            <a:r>
              <a:rPr lang="en-US" sz="3200" b="1" i="1" dirty="0" smtClean="0">
                <a:solidFill>
                  <a:srgbClr val="002060"/>
                </a:solidFill>
                <a:latin typeface="Arial Black" panose="020B0A04020102020204" pitchFamily="34" charset="0"/>
              </a:rPr>
              <a:t>Tell your teacher or member of staff immediately</a:t>
            </a:r>
          </a:p>
          <a:p>
            <a:pPr marL="342900" indent="-342900">
              <a:buFont typeface="Arial" panose="020B0604020202020204" pitchFamily="34" charset="0"/>
              <a:buChar char="•"/>
            </a:pPr>
            <a:r>
              <a:rPr lang="en-US" sz="3200" b="1" i="1" dirty="0" smtClean="0">
                <a:solidFill>
                  <a:srgbClr val="002060"/>
                </a:solidFill>
                <a:latin typeface="Arial Black" panose="020B0A04020102020204" pitchFamily="34" charset="0"/>
              </a:rPr>
              <a:t>Come to Student Services to report what you have seen or heard</a:t>
            </a:r>
          </a:p>
          <a:p>
            <a:endParaRPr lang="en-US" sz="3200" b="1" i="1" dirty="0" smtClean="0">
              <a:solidFill>
                <a:srgbClr val="002060"/>
              </a:solidFill>
              <a:latin typeface="Arial Black" panose="020B0A04020102020204" pitchFamily="34" charset="0"/>
            </a:endParaRPr>
          </a:p>
          <a:p>
            <a:pPr marL="342900" indent="-342900" algn="ctr">
              <a:buFont typeface="Arial" panose="020B0604020202020204" pitchFamily="34" charset="0"/>
              <a:buChar char="•"/>
            </a:pPr>
            <a:r>
              <a:rPr lang="en-US" sz="3200" i="1" dirty="0" smtClean="0">
                <a:solidFill>
                  <a:srgbClr val="002060"/>
                </a:solidFill>
                <a:latin typeface="Arial Black" panose="020B0A04020102020204" pitchFamily="34" charset="0"/>
              </a:rPr>
              <a:t>Call </a:t>
            </a:r>
            <a:r>
              <a:rPr lang="en-US" sz="3200" dirty="0" smtClean="0">
                <a:solidFill>
                  <a:srgbClr val="002060"/>
                </a:solidFill>
                <a:latin typeface="Arial Black" panose="020B0A04020102020204" pitchFamily="34" charset="0"/>
              </a:rPr>
              <a:t>01992 707027</a:t>
            </a:r>
            <a:endParaRPr lang="en-US" sz="2400" dirty="0">
              <a:solidFill>
                <a:srgbClr val="002060"/>
              </a:solidFill>
            </a:endParaRPr>
          </a:p>
          <a:p>
            <a:endParaRPr lang="en-US" sz="2000" i="1" dirty="0">
              <a:solidFill>
                <a:srgbClr val="002060"/>
              </a:solidFill>
            </a:endParaRPr>
          </a:p>
          <a:p>
            <a:endParaRPr lang="en-US" dirty="0">
              <a:solidFill>
                <a:srgbClr val="002060"/>
              </a:solidFill>
            </a:endParaRPr>
          </a:p>
          <a:p>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 </a:t>
            </a:r>
            <a:endParaRPr lang="en-GB" dirty="0"/>
          </a:p>
        </p:txBody>
      </p:sp>
    </p:spTree>
    <p:extLst>
      <p:ext uri="{BB962C8B-B14F-4D97-AF65-F5344CB8AC3E}">
        <p14:creationId xmlns:p14="http://schemas.microsoft.com/office/powerpoint/2010/main" val="746161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6815" y="288657"/>
            <a:ext cx="10668000" cy="6186309"/>
          </a:xfrm>
          <a:prstGeom prst="rect">
            <a:avLst/>
          </a:prstGeom>
          <a:solidFill>
            <a:srgbClr val="FFFF99"/>
          </a:solidFill>
        </p:spPr>
        <p:txBody>
          <a:bodyPr wrap="square">
            <a:spAutoFit/>
          </a:bodyPr>
          <a:lstStyle/>
          <a:p>
            <a:r>
              <a:rPr lang="en-US" sz="3600" b="1" i="0" dirty="0">
                <a:solidFill>
                  <a:srgbClr val="002060"/>
                </a:solidFill>
                <a:effectLst/>
                <a:latin typeface="Montserrat"/>
              </a:rPr>
              <a:t>What is Knife Crime</a:t>
            </a:r>
          </a:p>
          <a:p>
            <a:endParaRPr lang="en-US" sz="2400" dirty="0">
              <a:solidFill>
                <a:srgbClr val="002060"/>
              </a:solidFill>
              <a:latin typeface="Montserrat"/>
            </a:endParaRPr>
          </a:p>
          <a:p>
            <a:r>
              <a:rPr lang="en-US" sz="2400" b="0" i="0" dirty="0">
                <a:solidFill>
                  <a:srgbClr val="002060"/>
                </a:solidFill>
                <a:effectLst/>
                <a:latin typeface="Montserrat"/>
              </a:rPr>
              <a:t>Knife crime is any crime involving a knife or sharp object. This includes: carrying a knife, owning a banned knife, trying to buy a knife if you are under 18, and/or threatening, injuring or fatally wounding someone with a knife.</a:t>
            </a:r>
          </a:p>
          <a:p>
            <a:endParaRPr lang="en-US" sz="2400" b="0" i="0" dirty="0">
              <a:solidFill>
                <a:srgbClr val="002060"/>
              </a:solidFill>
              <a:effectLst/>
              <a:latin typeface="Montserrat"/>
            </a:endParaRPr>
          </a:p>
          <a:p>
            <a:r>
              <a:rPr lang="en-US" sz="2400" b="0" i="0" dirty="0">
                <a:solidFill>
                  <a:srgbClr val="002060"/>
                </a:solidFill>
                <a:effectLst/>
                <a:latin typeface="Montserrat"/>
              </a:rPr>
              <a:t>An offensive weapon is defined as any item that has been made or adapted for the intention to cause hurt or harm to another person, under the </a:t>
            </a:r>
            <a:r>
              <a:rPr lang="en-US" sz="2400" b="1" i="0" dirty="0">
                <a:solidFill>
                  <a:srgbClr val="002060"/>
                </a:solidFill>
                <a:effectLst/>
                <a:latin typeface="Montserrat"/>
              </a:rPr>
              <a:t>Offences Weapon Act 2019.</a:t>
            </a:r>
            <a:r>
              <a:rPr lang="en-US" sz="2400" b="0" i="0" dirty="0">
                <a:solidFill>
                  <a:srgbClr val="002060"/>
                </a:solidFill>
                <a:effectLst/>
                <a:latin typeface="Montserrat"/>
              </a:rPr>
              <a:t> It is also important to note that pepper spray is illegal to possess in the UK, and is classed as a firearm under</a:t>
            </a:r>
            <a:r>
              <a:rPr lang="en-US" sz="2400" b="1" i="0" dirty="0">
                <a:solidFill>
                  <a:srgbClr val="002060"/>
                </a:solidFill>
                <a:effectLst/>
                <a:latin typeface="Montserrat"/>
              </a:rPr>
              <a:t> Section 5 (1)b of the Firearms Act 1968.</a:t>
            </a:r>
          </a:p>
          <a:p>
            <a:endParaRPr lang="en-US" sz="2400" b="0" i="0" dirty="0">
              <a:solidFill>
                <a:srgbClr val="002060"/>
              </a:solidFill>
              <a:effectLst/>
              <a:latin typeface="Montserrat"/>
            </a:endParaRPr>
          </a:p>
          <a:p>
            <a:r>
              <a:rPr lang="en-US" sz="2400" b="0" i="0" dirty="0">
                <a:solidFill>
                  <a:srgbClr val="002060"/>
                </a:solidFill>
                <a:effectLst/>
                <a:latin typeface="Montserrat"/>
              </a:rPr>
              <a:t>Self-</a:t>
            </a:r>
            <a:r>
              <a:rPr lang="en-US" sz="2400" b="0" i="0" dirty="0" err="1">
                <a:solidFill>
                  <a:srgbClr val="002060"/>
                </a:solidFill>
                <a:effectLst/>
                <a:latin typeface="Montserrat"/>
              </a:rPr>
              <a:t>defence</a:t>
            </a:r>
            <a:r>
              <a:rPr lang="en-US" sz="2400" b="0" i="0" dirty="0">
                <a:solidFill>
                  <a:srgbClr val="002060"/>
                </a:solidFill>
                <a:effectLst/>
                <a:latin typeface="Montserrat"/>
              </a:rPr>
              <a:t> or self-protection are </a:t>
            </a:r>
            <a:r>
              <a:rPr lang="en-US" sz="2400" b="1" i="0" dirty="0">
                <a:solidFill>
                  <a:srgbClr val="002060"/>
                </a:solidFill>
                <a:effectLst/>
                <a:latin typeface="Montserrat"/>
              </a:rPr>
              <a:t>not</a:t>
            </a:r>
            <a:r>
              <a:rPr lang="en-US" sz="2400" b="0" i="0" dirty="0">
                <a:solidFill>
                  <a:srgbClr val="002060"/>
                </a:solidFill>
                <a:effectLst/>
                <a:latin typeface="Montserrat"/>
              </a:rPr>
              <a:t> valid reasons for carrying a knife or offensive weapon, and this choice could have serious consequences for that person, including serious or fatal injury to themselves or others, and a criminal record.</a:t>
            </a:r>
          </a:p>
        </p:txBody>
      </p:sp>
    </p:spTree>
    <p:extLst>
      <p:ext uri="{BB962C8B-B14F-4D97-AF65-F5344CB8AC3E}">
        <p14:creationId xmlns:p14="http://schemas.microsoft.com/office/powerpoint/2010/main" val="25251212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73378" y="333514"/>
            <a:ext cx="10699423" cy="10156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2060"/>
                </a:solidFill>
                <a:effectLst/>
                <a:latin typeface="var(--hermes-bold)"/>
              </a:rPr>
              <a:t>Knife crime laws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002060"/>
                </a:solidFill>
                <a:effectLst/>
                <a:latin typeface="Montserrat"/>
              </a:rPr>
              <a:t>Listed below are the knife crime laws for the UK.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cap="none" normalizeH="0" baseline="0" dirty="0">
                <a:ln>
                  <a:noFill/>
                </a:ln>
                <a:solidFill>
                  <a:srgbClr val="002060"/>
                </a:solidFill>
                <a:effectLst/>
                <a:latin typeface="Montserrat"/>
              </a:rPr>
              <a:t>Please note there are some variations in the law between England, Wales &amp; Scotland.</a:t>
            </a:r>
            <a:endParaRPr kumimoji="0" lang="en-US" altLang="en-US" sz="1100" i="0" u="none" strike="noStrike" cap="none" normalizeH="0" baseline="0" dirty="0">
              <a:ln>
                <a:noFill/>
              </a:ln>
              <a:solidFill>
                <a:srgbClr val="002060"/>
              </a:solidFill>
              <a:effectLst/>
            </a:endParaRPr>
          </a:p>
        </p:txBody>
      </p:sp>
      <p:pic>
        <p:nvPicPr>
          <p:cNvPr id="1026" name="Picture 2" descr="https://crimestoppers-uk.org/getmedia/914fb48d-9e0a-475b-8c29-a7b419e2eca1/Infographic-Knife-Crime-Laws_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2517" y="1532361"/>
            <a:ext cx="6716418" cy="4967077"/>
          </a:xfrm>
          <a:prstGeom prst="rect">
            <a:avLst/>
          </a:prstGeom>
          <a:solidFill>
            <a:srgbClr val="FFFF99"/>
          </a:solidFill>
        </p:spPr>
      </p:pic>
    </p:spTree>
    <p:extLst>
      <p:ext uri="{BB962C8B-B14F-4D97-AF65-F5344CB8AC3E}">
        <p14:creationId xmlns:p14="http://schemas.microsoft.com/office/powerpoint/2010/main" val="2037307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422" y="722505"/>
            <a:ext cx="10809403" cy="5539978"/>
          </a:xfrm>
          <a:prstGeom prst="rect">
            <a:avLst/>
          </a:prstGeom>
        </p:spPr>
        <p:txBody>
          <a:bodyPr wrap="square">
            <a:spAutoFit/>
          </a:bodyPr>
          <a:lstStyle/>
          <a:p>
            <a:r>
              <a:rPr lang="en-US" sz="2000" dirty="0">
                <a:solidFill>
                  <a:srgbClr val="002060"/>
                </a:solidFill>
              </a:rPr>
              <a:t>Please watch this video to find out how carrying a knife can potentially affect your life.</a:t>
            </a:r>
          </a:p>
          <a:p>
            <a:endParaRPr lang="en-US" sz="2000" dirty="0">
              <a:solidFill>
                <a:srgbClr val="002060"/>
              </a:solidFill>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sz="2000" b="1" i="1" dirty="0">
                <a:solidFill>
                  <a:srgbClr val="002060"/>
                </a:solidFill>
              </a:rPr>
              <a:t>Think about and discuss the effect it would have on you if you were in </a:t>
            </a:r>
            <a:r>
              <a:rPr lang="en-US" sz="2000" b="1" i="1" dirty="0" err="1">
                <a:solidFill>
                  <a:srgbClr val="002060"/>
                </a:solidFill>
              </a:rPr>
              <a:t>Sadam’s</a:t>
            </a:r>
            <a:r>
              <a:rPr lang="en-US" sz="2000" b="1" i="1" dirty="0">
                <a:solidFill>
                  <a:srgbClr val="002060"/>
                </a:solidFill>
              </a:rPr>
              <a:t> position.  </a:t>
            </a:r>
          </a:p>
          <a:p>
            <a:endParaRPr lang="en-US" dirty="0">
              <a:solidFill>
                <a:srgbClr val="002060"/>
              </a:solidFill>
            </a:endParaRPr>
          </a:p>
          <a:p>
            <a:pPr marL="342900" indent="-342900">
              <a:buFont typeface="Wingdings" panose="05000000000000000000" pitchFamily="2" charset="2"/>
              <a:buChar char="§"/>
            </a:pPr>
            <a:r>
              <a:rPr lang="en-US" sz="2000" i="1" dirty="0">
                <a:solidFill>
                  <a:srgbClr val="002060"/>
                </a:solidFill>
              </a:rPr>
              <a:t>Who would you have as support </a:t>
            </a:r>
            <a:r>
              <a:rPr lang="en-US" sz="2000" i="1" dirty="0" err="1">
                <a:solidFill>
                  <a:srgbClr val="002060"/>
                </a:solidFill>
              </a:rPr>
              <a:t>ie</a:t>
            </a:r>
            <a:r>
              <a:rPr lang="en-US" sz="2000" i="1" dirty="0">
                <a:solidFill>
                  <a:srgbClr val="002060"/>
                </a:solidFill>
              </a:rPr>
              <a:t> family, friends?  </a:t>
            </a:r>
          </a:p>
          <a:p>
            <a:pPr marL="342900" indent="-342900">
              <a:buFont typeface="Wingdings" panose="05000000000000000000" pitchFamily="2" charset="2"/>
              <a:buChar char="§"/>
            </a:pPr>
            <a:r>
              <a:rPr lang="en-US" sz="2000" i="1" dirty="0">
                <a:solidFill>
                  <a:srgbClr val="002060"/>
                </a:solidFill>
              </a:rPr>
              <a:t>Would your current friends visit you in prison?  </a:t>
            </a:r>
          </a:p>
          <a:p>
            <a:pPr marL="342900" indent="-342900">
              <a:buFont typeface="Wingdings" panose="05000000000000000000" pitchFamily="2" charset="2"/>
              <a:buChar char="§"/>
            </a:pPr>
            <a:r>
              <a:rPr lang="en-US" sz="2000" i="1" dirty="0">
                <a:solidFill>
                  <a:srgbClr val="002060"/>
                </a:solidFill>
              </a:rPr>
              <a:t>How would you feel stuck in a cell with no TV or music, just the 4 walls for company?</a:t>
            </a:r>
          </a:p>
          <a:p>
            <a:endParaRPr lang="en-US" i="1" dirty="0"/>
          </a:p>
        </p:txBody>
      </p:sp>
      <p:sp>
        <p:nvSpPr>
          <p:cNvPr id="3" name="Rectangle 2"/>
          <p:cNvSpPr/>
          <p:nvPr/>
        </p:nvSpPr>
        <p:spPr>
          <a:xfrm>
            <a:off x="423862" y="199285"/>
            <a:ext cx="2325830" cy="523220"/>
          </a:xfrm>
          <a:prstGeom prst="rect">
            <a:avLst/>
          </a:prstGeom>
        </p:spPr>
        <p:txBody>
          <a:bodyPr wrap="none">
            <a:spAutoFit/>
          </a:bodyPr>
          <a:lstStyle/>
          <a:p>
            <a:r>
              <a:rPr lang="en-US" sz="2800" b="1" dirty="0" err="1">
                <a:solidFill>
                  <a:srgbClr val="002060"/>
                </a:solidFill>
              </a:rPr>
              <a:t>Sadam’s</a:t>
            </a:r>
            <a:r>
              <a:rPr lang="en-US" sz="2800" b="1" dirty="0">
                <a:solidFill>
                  <a:srgbClr val="002060"/>
                </a:solidFill>
              </a:rPr>
              <a:t> story </a:t>
            </a:r>
            <a:endParaRPr lang="en-GB" sz="2800" b="1" dirty="0">
              <a:solidFill>
                <a:srgbClr val="002060"/>
              </a:solidFill>
            </a:endParaRPr>
          </a:p>
        </p:txBody>
      </p:sp>
      <p:pic>
        <p:nvPicPr>
          <p:cNvPr id="6" name="D5KDrTzNmOA"/>
          <p:cNvPicPr>
            <a:picLocks noRot="1" noChangeAspect="1"/>
          </p:cNvPicPr>
          <p:nvPr>
            <a:videoFile r:link="rId1"/>
          </p:nvPr>
        </p:nvPicPr>
        <p:blipFill>
          <a:blip r:embed="rId3"/>
          <a:stretch>
            <a:fillRect/>
          </a:stretch>
        </p:blipFill>
        <p:spPr>
          <a:xfrm>
            <a:off x="423862" y="1325298"/>
            <a:ext cx="5113261" cy="2877602"/>
          </a:xfrm>
          <a:prstGeom prst="rect">
            <a:avLst/>
          </a:prstGeom>
          <a:ln w="63500" cap="sq">
            <a:solidFill>
              <a:srgbClr val="FFFFFF"/>
            </a:solidFill>
            <a:prstDash val="solid"/>
            <a:miter lim="800000"/>
          </a:ln>
          <a:effectLst/>
          <a:scene3d>
            <a:camera prst="orthographicFront"/>
            <a:lightRig rig="soft" dir="t"/>
          </a:scene3d>
          <a:sp3d contourW="6350">
            <a:contourClr>
              <a:srgbClr val="000000"/>
            </a:contourClr>
          </a:sp3d>
        </p:spPr>
      </p:pic>
    </p:spTree>
    <p:extLst>
      <p:ext uri="{BB962C8B-B14F-4D97-AF65-F5344CB8AC3E}">
        <p14:creationId xmlns:p14="http://schemas.microsoft.com/office/powerpoint/2010/main" val="2113249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crimestoppers-uk.org/getmedia/ac72d084-28c9-43a5-b5e9-d7534cb1bd1a/Infographic-Knife-Crime-Myth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684" y="199176"/>
            <a:ext cx="6742129" cy="626499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7570690" y="449882"/>
            <a:ext cx="4137433" cy="5909310"/>
          </a:xfrm>
          <a:prstGeom prst="rect">
            <a:avLst/>
          </a:prstGeom>
          <a:solidFill>
            <a:srgbClr val="FFC000"/>
          </a:solidFill>
        </p:spPr>
        <p:txBody>
          <a:bodyPr wrap="square">
            <a:spAutoFit/>
          </a:bodyPr>
          <a:lstStyle/>
          <a:p>
            <a:r>
              <a:rPr lang="en-US" sz="2000" b="1" i="0" dirty="0">
                <a:solidFill>
                  <a:srgbClr val="002060"/>
                </a:solidFill>
                <a:effectLst/>
                <a:latin typeface="Arial Black" panose="020B0A04020102020204" pitchFamily="34" charset="0"/>
              </a:rPr>
              <a:t>Joint Enterprise</a:t>
            </a:r>
          </a:p>
          <a:p>
            <a:r>
              <a:rPr lang="en-US" b="0" i="0" dirty="0">
                <a:solidFill>
                  <a:srgbClr val="002060"/>
                </a:solidFill>
                <a:effectLst/>
                <a:latin typeface="Montserrat"/>
              </a:rPr>
              <a:t>Joint Enterprise is a section of the law which allows two or more people to be convicted of the same crime, potentially receiving the same sentence, even if they had differing levels of involvement. </a:t>
            </a:r>
          </a:p>
          <a:p>
            <a:endParaRPr lang="en-US" b="0" i="0" dirty="0">
              <a:solidFill>
                <a:srgbClr val="002060"/>
              </a:solidFill>
              <a:effectLst/>
              <a:latin typeface="Montserrat"/>
            </a:endParaRPr>
          </a:p>
          <a:p>
            <a:r>
              <a:rPr lang="en-US" b="0" i="0" dirty="0">
                <a:solidFill>
                  <a:srgbClr val="002060"/>
                </a:solidFill>
                <a:effectLst/>
                <a:latin typeface="Montserrat"/>
              </a:rPr>
              <a:t>The Joint Enterprise law is for circumstances where there is evidence to prove a group of people were involved in a crime, but where it is difficult to determine who is the main perpetrator. </a:t>
            </a:r>
          </a:p>
          <a:p>
            <a:endParaRPr lang="en-US" dirty="0">
              <a:solidFill>
                <a:srgbClr val="002060"/>
              </a:solidFill>
              <a:latin typeface="Montserrat"/>
            </a:endParaRPr>
          </a:p>
          <a:p>
            <a:r>
              <a:rPr lang="en-US" b="0" i="0" dirty="0">
                <a:solidFill>
                  <a:srgbClr val="002060"/>
                </a:solidFill>
                <a:effectLst/>
                <a:latin typeface="Montserrat"/>
              </a:rPr>
              <a:t>For example, if a murder has taken place and there is evidence that 5 people were involved, but it is difficult to determine which of those 5 dealt the fatal blow, they could all be convicted of murder under Joint Enterprise</a:t>
            </a:r>
            <a:r>
              <a:rPr lang="en-US" b="0" i="0" dirty="0">
                <a:solidFill>
                  <a:srgbClr val="000000"/>
                </a:solidFill>
                <a:effectLst/>
                <a:latin typeface="Montserrat"/>
              </a:rPr>
              <a:t>.</a:t>
            </a:r>
          </a:p>
        </p:txBody>
      </p:sp>
    </p:spTree>
    <p:extLst>
      <p:ext uri="{BB962C8B-B14F-4D97-AF65-F5344CB8AC3E}">
        <p14:creationId xmlns:p14="http://schemas.microsoft.com/office/powerpoint/2010/main" val="546623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5100" y="262549"/>
            <a:ext cx="11316831" cy="6001643"/>
          </a:xfrm>
          <a:prstGeom prst="rect">
            <a:avLst/>
          </a:prstGeom>
          <a:solidFill>
            <a:srgbClr val="FFFF99"/>
          </a:solidFill>
        </p:spPr>
        <p:txBody>
          <a:bodyPr wrap="square">
            <a:spAutoFit/>
          </a:bodyPr>
          <a:lstStyle/>
          <a:p>
            <a:pPr fontAlgn="base"/>
            <a:r>
              <a:rPr lang="en-US" sz="2400" b="0" i="0" dirty="0">
                <a:solidFill>
                  <a:srgbClr val="002060"/>
                </a:solidFill>
                <a:effectLst/>
                <a:latin typeface="Arial Black" panose="020B0A04020102020204" pitchFamily="34" charset="0"/>
              </a:rPr>
              <a:t>Carrying knives or other weapons</a:t>
            </a:r>
          </a:p>
          <a:p>
            <a:pPr fontAlgn="base"/>
            <a:endParaRPr lang="en-US" sz="400" b="0" i="0" dirty="0">
              <a:solidFill>
                <a:srgbClr val="002060"/>
              </a:solidFill>
              <a:effectLst/>
              <a:latin typeface="lato-regular"/>
            </a:endParaRPr>
          </a:p>
          <a:p>
            <a:pPr fontAlgn="base"/>
            <a:endParaRPr lang="en-US" sz="400" b="0" i="0" dirty="0">
              <a:solidFill>
                <a:srgbClr val="002060"/>
              </a:solidFill>
              <a:effectLst/>
              <a:latin typeface="lato-regular"/>
            </a:endParaRPr>
          </a:p>
          <a:p>
            <a:pPr fontAlgn="base"/>
            <a:r>
              <a:rPr lang="en-US" sz="1600" b="0" i="1" dirty="0">
                <a:solidFill>
                  <a:srgbClr val="002060"/>
                </a:solidFill>
                <a:effectLst/>
                <a:latin typeface="Arial" panose="020B0604020202020204" pitchFamily="34" charset="0"/>
                <a:cs typeface="Arial" panose="020B0604020202020204" pitchFamily="34" charset="0"/>
              </a:rPr>
              <a:t>Some young people think if you carry a knife then it will provide protection. But statistics show that if you carry a knife or weapon then you are more likely to end up being hurt. You can be seen as threatening. You might also end up being hurt by your own weapon. It is also illegal to carry knives and other weapons.</a:t>
            </a:r>
          </a:p>
          <a:p>
            <a:pPr fontAlgn="base"/>
            <a:endParaRPr lang="en-US" sz="700" b="0" i="1" dirty="0">
              <a:solidFill>
                <a:srgbClr val="002060"/>
              </a:solidFill>
              <a:effectLst/>
              <a:latin typeface="Arial" panose="020B0604020202020204" pitchFamily="34" charset="0"/>
              <a:cs typeface="Arial" panose="020B0604020202020204" pitchFamily="34" charset="0"/>
            </a:endParaRPr>
          </a:p>
          <a:p>
            <a:pPr fontAlgn="base"/>
            <a:r>
              <a:rPr lang="en-US" sz="1600" b="0" i="1" dirty="0">
                <a:solidFill>
                  <a:srgbClr val="002060"/>
                </a:solidFill>
                <a:effectLst/>
                <a:latin typeface="Arial" panose="020B0604020202020204" pitchFamily="34" charset="0"/>
                <a:cs typeface="Arial" panose="020B0604020202020204" pitchFamily="34" charset="0"/>
              </a:rPr>
              <a:t>You might think you'll be respected or even feared for carrying a weapon. But all it really does is put you, your friends and family in danger.  Understand the consequences:</a:t>
            </a:r>
          </a:p>
          <a:p>
            <a:pPr fontAlgn="base"/>
            <a:endParaRPr lang="en-US" sz="700" b="0" i="0" dirty="0">
              <a:solidFill>
                <a:srgbClr val="002060"/>
              </a:solidFill>
              <a:effectLst/>
              <a:latin typeface="Arial" panose="020B0604020202020204" pitchFamily="34" charset="0"/>
              <a:cs typeface="Arial" panose="020B0604020202020204" pitchFamily="34" charset="0"/>
            </a:endParaRPr>
          </a:p>
          <a:p>
            <a:pPr fontAlgn="base"/>
            <a:endParaRPr lang="en-US" sz="700" b="0" i="0" dirty="0">
              <a:solidFill>
                <a:srgbClr val="002060"/>
              </a:solidFill>
              <a:effectLst/>
              <a:latin typeface="Arial" panose="020B0604020202020204" pitchFamily="34" charset="0"/>
              <a:cs typeface="Arial" panose="020B0604020202020204" pitchFamily="34" charset="0"/>
            </a:endParaRPr>
          </a:p>
          <a:p>
            <a:pPr fontAlgn="base"/>
            <a:endParaRPr lang="en-US" sz="700" b="0" i="0" dirty="0">
              <a:solidFill>
                <a:srgbClr val="002060"/>
              </a:solidFill>
              <a:effectLst/>
              <a:latin typeface="lato-regular"/>
            </a:endParaRPr>
          </a:p>
          <a:p>
            <a:pPr marL="285750" indent="-285750" fontAlgn="base">
              <a:buFont typeface="Wingdings" panose="05000000000000000000" pitchFamily="2" charset="2"/>
              <a:buChar char="§"/>
            </a:pPr>
            <a:r>
              <a:rPr lang="en-US" sz="1600" b="1" i="0" dirty="0">
                <a:solidFill>
                  <a:srgbClr val="002060"/>
                </a:solidFill>
                <a:effectLst/>
                <a:latin typeface="inherit"/>
              </a:rPr>
              <a:t>Carrying a knife or gun is illegal and increases your risk of being injured. It could ruin your life if you are caught, even if you never use the weapon</a:t>
            </a:r>
          </a:p>
          <a:p>
            <a:pPr fontAlgn="base"/>
            <a:endParaRPr lang="en-US" sz="1600" b="1" i="0" dirty="0">
              <a:solidFill>
                <a:srgbClr val="002060"/>
              </a:solidFill>
              <a:effectLst/>
              <a:latin typeface="inherit"/>
            </a:endParaRPr>
          </a:p>
          <a:p>
            <a:pPr marL="285750" indent="-285750" fontAlgn="base">
              <a:buFont typeface="Wingdings" panose="05000000000000000000" pitchFamily="2" charset="2"/>
              <a:buChar char="§"/>
            </a:pPr>
            <a:r>
              <a:rPr lang="en-US" sz="1600" b="1" i="0" dirty="0">
                <a:solidFill>
                  <a:srgbClr val="002060"/>
                </a:solidFill>
                <a:effectLst/>
                <a:latin typeface="inherit"/>
              </a:rPr>
              <a:t>Having a criminal record could stop you gaining entry into your chosen college or university, getting a job and could place restrictions on you travelling to some countries like the United States of America.</a:t>
            </a:r>
          </a:p>
          <a:p>
            <a:pPr fontAlgn="base"/>
            <a:endParaRPr lang="en-US" sz="1600" b="1" i="0" dirty="0">
              <a:solidFill>
                <a:srgbClr val="002060"/>
              </a:solidFill>
              <a:effectLst/>
              <a:latin typeface="inherit"/>
            </a:endParaRPr>
          </a:p>
          <a:p>
            <a:pPr marL="285750" indent="-285750" fontAlgn="base">
              <a:buFont typeface="Wingdings" panose="05000000000000000000" pitchFamily="2" charset="2"/>
              <a:buChar char="§"/>
            </a:pPr>
            <a:r>
              <a:rPr lang="en-US" sz="1600" b="1" i="0" dirty="0">
                <a:solidFill>
                  <a:srgbClr val="002060"/>
                </a:solidFill>
                <a:effectLst/>
                <a:latin typeface="inherit"/>
              </a:rPr>
              <a:t>You could go to jail for up to four years if you’re found in possession of a knife or five years for a gun, even if you’re carrying it for someone else.  In the worst case scenario, you could get life imprisonment for murder.</a:t>
            </a:r>
          </a:p>
          <a:p>
            <a:pPr fontAlgn="base"/>
            <a:endParaRPr lang="en-US" sz="1600" b="1" i="0" dirty="0">
              <a:solidFill>
                <a:srgbClr val="002060"/>
              </a:solidFill>
              <a:effectLst/>
              <a:latin typeface="inherit"/>
            </a:endParaRPr>
          </a:p>
          <a:p>
            <a:pPr marL="285750" indent="-285750" fontAlgn="base">
              <a:buFont typeface="Wingdings" panose="05000000000000000000" pitchFamily="2" charset="2"/>
              <a:buChar char="§"/>
            </a:pPr>
            <a:r>
              <a:rPr lang="en-US" sz="1600" b="1" i="0" dirty="0">
                <a:solidFill>
                  <a:srgbClr val="002060"/>
                </a:solidFill>
                <a:effectLst/>
                <a:latin typeface="inherit"/>
              </a:rPr>
              <a:t>While walking away is often the hardest thing to do it is the safest and could save your life.</a:t>
            </a:r>
          </a:p>
          <a:p>
            <a:pPr marL="285750" indent="-285750" fontAlgn="base">
              <a:buFont typeface="Wingdings" panose="05000000000000000000" pitchFamily="2" charset="2"/>
              <a:buChar char="§"/>
            </a:pPr>
            <a:endParaRPr lang="en-US" sz="1600" b="1" dirty="0">
              <a:solidFill>
                <a:srgbClr val="1F2025"/>
              </a:solidFill>
              <a:latin typeface="inherit"/>
            </a:endParaRPr>
          </a:p>
          <a:p>
            <a:pPr fontAlgn="base"/>
            <a:endParaRPr lang="en-US" sz="1600" b="1" dirty="0">
              <a:solidFill>
                <a:srgbClr val="1F2025"/>
              </a:solidFill>
              <a:latin typeface="inherit"/>
            </a:endParaRPr>
          </a:p>
          <a:p>
            <a:pPr fontAlgn="base"/>
            <a:r>
              <a:rPr lang="en-US" i="1" dirty="0">
                <a:solidFill>
                  <a:srgbClr val="002060"/>
                </a:solidFill>
              </a:rPr>
              <a:t>You can visit </a:t>
            </a:r>
            <a:r>
              <a:rPr lang="en-US" b="1" i="1" dirty="0">
                <a:solidFill>
                  <a:srgbClr val="002060"/>
                </a:solidFill>
                <a:latin typeface="inherit"/>
              </a:rPr>
              <a:t>https://crimestoppers-uk.org/fearless </a:t>
            </a:r>
            <a:r>
              <a:rPr lang="en-US" i="1" dirty="0">
                <a:solidFill>
                  <a:srgbClr val="002060"/>
                </a:solidFill>
              </a:rPr>
              <a:t>for advice, discover real stories about people who turned their lives around after being involved in knife crime as well as places you can go for further help and support.</a:t>
            </a:r>
          </a:p>
          <a:p>
            <a:pPr fontAlgn="base"/>
            <a:endParaRPr lang="en-US" sz="1600" b="0" i="0" dirty="0">
              <a:solidFill>
                <a:srgbClr val="1F2025"/>
              </a:solidFill>
              <a:effectLst/>
              <a:latin typeface="inherit"/>
            </a:endParaRPr>
          </a:p>
        </p:txBody>
      </p:sp>
    </p:spTree>
    <p:extLst>
      <p:ext uri="{BB962C8B-B14F-4D97-AF65-F5344CB8AC3E}">
        <p14:creationId xmlns:p14="http://schemas.microsoft.com/office/powerpoint/2010/main" val="2079296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547" y="280374"/>
            <a:ext cx="12192000" cy="6586418"/>
          </a:xfrm>
          <a:prstGeom prst="rect">
            <a:avLst/>
          </a:prstGeom>
          <a:solidFill>
            <a:srgbClr val="FFFF99"/>
          </a:solidFill>
        </p:spPr>
        <p:txBody>
          <a:bodyPr wrap="square">
            <a:spAutoFit/>
          </a:bodyPr>
          <a:lstStyle/>
          <a:p>
            <a:pPr algn="ctr"/>
            <a:endParaRPr lang="en-US" sz="1600" dirty="0" smtClean="0">
              <a:solidFill>
                <a:srgbClr val="000000"/>
              </a:solidFill>
              <a:latin typeface="Montserrat"/>
            </a:endParaRPr>
          </a:p>
          <a:p>
            <a:pPr algn="ctr"/>
            <a:endParaRPr lang="en-US" sz="1600" dirty="0">
              <a:solidFill>
                <a:srgbClr val="000000"/>
              </a:solidFill>
              <a:latin typeface="Montserrat"/>
            </a:endParaRPr>
          </a:p>
          <a:p>
            <a:pPr algn="ctr"/>
            <a:endParaRPr lang="en-US" sz="1600" dirty="0" smtClean="0">
              <a:solidFill>
                <a:srgbClr val="000000"/>
              </a:solidFill>
              <a:latin typeface="Montserrat"/>
            </a:endParaRPr>
          </a:p>
          <a:p>
            <a:pPr algn="ctr"/>
            <a:endParaRPr lang="en-US" sz="1600" dirty="0" smtClean="0">
              <a:solidFill>
                <a:srgbClr val="000000"/>
              </a:solidFill>
              <a:latin typeface="Montserrat"/>
            </a:endParaRPr>
          </a:p>
          <a:p>
            <a:pPr algn="ctr"/>
            <a:endParaRPr lang="en-US" sz="1600" dirty="0">
              <a:solidFill>
                <a:srgbClr val="000000"/>
              </a:solidFill>
              <a:latin typeface="Montserrat"/>
            </a:endParaRPr>
          </a:p>
          <a:p>
            <a:pPr algn="ctr"/>
            <a:r>
              <a:rPr lang="en-US" sz="2000" b="1" dirty="0" smtClean="0">
                <a:solidFill>
                  <a:srgbClr val="000000"/>
                </a:solidFill>
                <a:latin typeface="Montserrat"/>
              </a:rPr>
              <a:t>You </a:t>
            </a:r>
            <a:r>
              <a:rPr lang="en-US" sz="2000" b="1" dirty="0">
                <a:solidFill>
                  <a:srgbClr val="000000"/>
                </a:solidFill>
                <a:latin typeface="Montserrat"/>
              </a:rPr>
              <a:t>are more </a:t>
            </a:r>
            <a:r>
              <a:rPr lang="en-US" sz="2000" b="1" dirty="0" smtClean="0">
                <a:solidFill>
                  <a:srgbClr val="000000"/>
                </a:solidFill>
                <a:latin typeface="Montserrat"/>
              </a:rPr>
              <a:t>likely </a:t>
            </a:r>
            <a:r>
              <a:rPr lang="en-US" sz="2000" b="1" dirty="0" smtClean="0">
                <a:solidFill>
                  <a:srgbClr val="000000"/>
                </a:solidFill>
                <a:latin typeface="var(--hermes-bold)"/>
              </a:rPr>
              <a:t>to </a:t>
            </a:r>
            <a:r>
              <a:rPr lang="en-US" sz="2000" b="1" dirty="0">
                <a:solidFill>
                  <a:srgbClr val="000000"/>
                </a:solidFill>
                <a:latin typeface="var(--hermes-bold)"/>
              </a:rPr>
              <a:t>be </a:t>
            </a:r>
            <a:r>
              <a:rPr lang="en-US" sz="2000" b="1" dirty="0" smtClean="0">
                <a:solidFill>
                  <a:srgbClr val="000000"/>
                </a:solidFill>
                <a:latin typeface="var(--hermes-bold)"/>
              </a:rPr>
              <a:t>hurt </a:t>
            </a:r>
            <a:r>
              <a:rPr lang="en-US" sz="2000" b="1" dirty="0" smtClean="0">
                <a:solidFill>
                  <a:srgbClr val="000000"/>
                </a:solidFill>
                <a:latin typeface="Montserrat"/>
              </a:rPr>
              <a:t>or </a:t>
            </a:r>
            <a:r>
              <a:rPr lang="en-US" sz="2000" b="1" dirty="0">
                <a:solidFill>
                  <a:srgbClr val="000000"/>
                </a:solidFill>
                <a:latin typeface="Montserrat"/>
              </a:rPr>
              <a:t>injured if you carry a </a:t>
            </a:r>
            <a:r>
              <a:rPr lang="en-US" sz="2000" b="1" dirty="0" smtClean="0">
                <a:solidFill>
                  <a:srgbClr val="000000"/>
                </a:solidFill>
                <a:latin typeface="Montserrat"/>
              </a:rPr>
              <a:t>knife</a:t>
            </a:r>
          </a:p>
          <a:p>
            <a:pPr algn="ctr"/>
            <a:endParaRPr lang="en-US" sz="2000" b="1" dirty="0">
              <a:solidFill>
                <a:srgbClr val="000000"/>
              </a:solidFill>
              <a:latin typeface="Montserrat"/>
            </a:endParaRPr>
          </a:p>
          <a:p>
            <a:pPr algn="ctr"/>
            <a:r>
              <a:rPr lang="en-US" sz="2000" b="1" dirty="0">
                <a:solidFill>
                  <a:srgbClr val="000000"/>
                </a:solidFill>
                <a:latin typeface="Montserrat"/>
              </a:rPr>
              <a:t>Research </a:t>
            </a:r>
            <a:r>
              <a:rPr lang="en-US" sz="2000" b="1" dirty="0" smtClean="0">
                <a:solidFill>
                  <a:srgbClr val="000000"/>
                </a:solidFill>
                <a:latin typeface="Montserrat"/>
              </a:rPr>
              <a:t>shows </a:t>
            </a:r>
            <a:r>
              <a:rPr lang="en-US" sz="2000" b="1" dirty="0" smtClean="0">
                <a:solidFill>
                  <a:srgbClr val="000000"/>
                </a:solidFill>
                <a:latin typeface="var(--hermes-bold)"/>
              </a:rPr>
              <a:t>99%</a:t>
            </a:r>
            <a:r>
              <a:rPr lang="en-US" sz="2000" b="1" dirty="0" smtClean="0">
                <a:solidFill>
                  <a:srgbClr val="000000"/>
                </a:solidFill>
                <a:latin typeface="Montserrat"/>
              </a:rPr>
              <a:t>of </a:t>
            </a:r>
            <a:r>
              <a:rPr lang="en-US" sz="2000" b="1" dirty="0">
                <a:solidFill>
                  <a:srgbClr val="000000"/>
                </a:solidFill>
                <a:latin typeface="Montserrat"/>
              </a:rPr>
              <a:t>young people don't carry </a:t>
            </a:r>
            <a:r>
              <a:rPr lang="en-US" sz="2000" b="1" dirty="0" smtClean="0">
                <a:solidFill>
                  <a:srgbClr val="000000"/>
                </a:solidFill>
                <a:latin typeface="Montserrat"/>
              </a:rPr>
              <a:t>knives</a:t>
            </a:r>
          </a:p>
          <a:p>
            <a:pPr algn="ctr"/>
            <a:endParaRPr lang="en-US" sz="2000" b="1" dirty="0">
              <a:solidFill>
                <a:srgbClr val="000000"/>
              </a:solidFill>
              <a:latin typeface="Montserrat"/>
            </a:endParaRPr>
          </a:p>
          <a:p>
            <a:pPr algn="ctr"/>
            <a:r>
              <a:rPr lang="en-US" sz="2000" b="1" dirty="0">
                <a:solidFill>
                  <a:srgbClr val="000000"/>
                </a:solidFill>
                <a:latin typeface="Montserrat"/>
              </a:rPr>
              <a:t>Carrying a knife could mean up </a:t>
            </a:r>
            <a:r>
              <a:rPr lang="en-US" sz="2000" b="1" dirty="0" smtClean="0">
                <a:solidFill>
                  <a:srgbClr val="000000"/>
                </a:solidFill>
                <a:latin typeface="Montserrat"/>
              </a:rPr>
              <a:t>to </a:t>
            </a:r>
            <a:r>
              <a:rPr lang="en-US" sz="2000" b="1" dirty="0" smtClean="0">
                <a:solidFill>
                  <a:srgbClr val="000000"/>
                </a:solidFill>
                <a:latin typeface="var(--hermes-bold)"/>
              </a:rPr>
              <a:t>5 years </a:t>
            </a:r>
            <a:r>
              <a:rPr lang="en-US" sz="2000" b="1" dirty="0" smtClean="0">
                <a:solidFill>
                  <a:srgbClr val="000000"/>
                </a:solidFill>
                <a:latin typeface="Montserrat"/>
              </a:rPr>
              <a:t>in </a:t>
            </a:r>
            <a:r>
              <a:rPr lang="en-US" sz="2000" b="1" dirty="0">
                <a:solidFill>
                  <a:srgbClr val="000000"/>
                </a:solidFill>
                <a:latin typeface="Montserrat"/>
              </a:rPr>
              <a:t>prison, even if it is not </a:t>
            </a:r>
            <a:r>
              <a:rPr lang="en-US" sz="2000" b="1" dirty="0" smtClean="0">
                <a:solidFill>
                  <a:srgbClr val="000000"/>
                </a:solidFill>
                <a:latin typeface="Montserrat"/>
              </a:rPr>
              <a:t>used</a:t>
            </a:r>
          </a:p>
          <a:p>
            <a:pPr algn="ctr"/>
            <a:endParaRPr lang="en-US" sz="1600" b="0" i="0" dirty="0">
              <a:solidFill>
                <a:srgbClr val="000000"/>
              </a:solidFill>
              <a:effectLst/>
              <a:latin typeface="Montserrat"/>
            </a:endParaRPr>
          </a:p>
          <a:p>
            <a:r>
              <a:rPr lang="en-US" b="1" dirty="0" smtClean="0"/>
              <a:t>Victim </a:t>
            </a:r>
            <a:r>
              <a:rPr lang="en-US" b="1" dirty="0"/>
              <a:t>of knife crime?</a:t>
            </a:r>
          </a:p>
          <a:p>
            <a:r>
              <a:rPr lang="en-US" dirty="0"/>
              <a:t>As Fearless is 100% anonymous, we are unable to take reports from victims of crime.</a:t>
            </a:r>
          </a:p>
          <a:p>
            <a:r>
              <a:rPr lang="en-US" dirty="0"/>
              <a:t>If you have been a victim of knife crime, it’s really important that you talk to a parent/guardian, an adult you trust or report it to the police.</a:t>
            </a:r>
          </a:p>
          <a:p>
            <a:endParaRPr lang="en-US" dirty="0" smtClean="0"/>
          </a:p>
          <a:p>
            <a:r>
              <a:rPr lang="en-US" dirty="0" smtClean="0"/>
              <a:t>You </a:t>
            </a:r>
            <a:r>
              <a:rPr lang="en-US" dirty="0"/>
              <a:t>can also get more information, support and advice from the </a:t>
            </a:r>
            <a:r>
              <a:rPr lang="en-US" dirty="0" err="1"/>
              <a:t>organisations</a:t>
            </a:r>
            <a:r>
              <a:rPr lang="en-US" dirty="0"/>
              <a:t> listed on our </a:t>
            </a:r>
            <a:r>
              <a:rPr lang="en-US" b="1" u="sng" dirty="0">
                <a:hlinkClick r:id="rId2"/>
              </a:rPr>
              <a:t>youth support services</a:t>
            </a:r>
            <a:r>
              <a:rPr lang="en-US" b="1" dirty="0"/>
              <a:t> </a:t>
            </a:r>
            <a:r>
              <a:rPr lang="en-US" dirty="0"/>
              <a:t>page</a:t>
            </a:r>
            <a:r>
              <a:rPr lang="en-US" dirty="0" smtClean="0"/>
              <a:t>.</a:t>
            </a:r>
          </a:p>
          <a:p>
            <a:endParaRPr lang="en-US" dirty="0"/>
          </a:p>
          <a:p>
            <a:r>
              <a:rPr lang="en-US" dirty="0">
                <a:hlinkClick r:id="rId3"/>
              </a:rPr>
              <a:t>https://</a:t>
            </a:r>
            <a:r>
              <a:rPr lang="en-US" dirty="0" smtClean="0">
                <a:hlinkClick r:id="rId3"/>
              </a:rPr>
              <a:t>crimestoppers-uk.org/fearless/more-info/crime-types-explained/knife-crime</a:t>
            </a:r>
            <a:r>
              <a:rPr lang="en-US" dirty="0" smtClean="0"/>
              <a:t> - this link provides you with further information regarding knife crime and its’ dangers</a:t>
            </a:r>
            <a:endParaRPr lang="en-US" dirty="0"/>
          </a:p>
          <a:p>
            <a:pPr algn="ctr"/>
            <a:endParaRPr lang="en-US" sz="1600" dirty="0" smtClean="0">
              <a:solidFill>
                <a:srgbClr val="000000"/>
              </a:solidFill>
              <a:latin typeface="Montserrat"/>
            </a:endParaRPr>
          </a:p>
          <a:p>
            <a:pPr algn="ctr"/>
            <a:endParaRPr lang="en-US" sz="1600" b="0" i="0" dirty="0">
              <a:solidFill>
                <a:srgbClr val="000000"/>
              </a:solidFill>
              <a:effectLst/>
              <a:latin typeface="Montserrat"/>
            </a:endParaRPr>
          </a:p>
          <a:p>
            <a:pPr algn="ctr"/>
            <a:endParaRPr lang="en-US" sz="1600" dirty="0" smtClean="0">
              <a:solidFill>
                <a:srgbClr val="000000"/>
              </a:solidFill>
              <a:latin typeface="Montserrat"/>
            </a:endParaRPr>
          </a:p>
          <a:p>
            <a:pPr algn="ctr"/>
            <a:endParaRPr lang="en-US" sz="1600" b="0" i="0" dirty="0">
              <a:solidFill>
                <a:srgbClr val="000000"/>
              </a:solidFill>
              <a:effectLst/>
              <a:latin typeface="Montserrat"/>
            </a:endParaRPr>
          </a:p>
        </p:txBody>
      </p:sp>
      <p:pic>
        <p:nvPicPr>
          <p:cNvPr id="2" name="Picture 1"/>
          <p:cNvPicPr>
            <a:picLocks noChangeAspect="1"/>
          </p:cNvPicPr>
          <p:nvPr/>
        </p:nvPicPr>
        <p:blipFill>
          <a:blip r:embed="rId4"/>
          <a:stretch>
            <a:fillRect/>
          </a:stretch>
        </p:blipFill>
        <p:spPr>
          <a:xfrm>
            <a:off x="8984431" y="229298"/>
            <a:ext cx="2857500" cy="1114425"/>
          </a:xfrm>
          <a:prstGeom prst="rect">
            <a:avLst/>
          </a:prstGeom>
        </p:spPr>
      </p:pic>
    </p:spTree>
    <p:extLst>
      <p:ext uri="{BB962C8B-B14F-4D97-AF65-F5344CB8AC3E}">
        <p14:creationId xmlns:p14="http://schemas.microsoft.com/office/powerpoint/2010/main" val="3661608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9545" y="479835"/>
            <a:ext cx="10556340" cy="5909310"/>
          </a:xfrm>
          <a:prstGeom prst="rect">
            <a:avLst/>
          </a:prstGeom>
          <a:solidFill>
            <a:srgbClr val="FFFF99"/>
          </a:solidFill>
        </p:spPr>
        <p:txBody>
          <a:bodyPr wrap="square" rtlCol="0">
            <a:spAutoFit/>
          </a:bodyPr>
          <a:lstStyle/>
          <a:p>
            <a:r>
              <a:rPr lang="en-US" dirty="0">
                <a:solidFill>
                  <a:srgbClr val="002060"/>
                </a:solidFill>
                <a:latin typeface="Arial Black" panose="020B0A04020102020204" pitchFamily="34" charset="0"/>
              </a:rPr>
              <a:t>Activity</a:t>
            </a:r>
          </a:p>
          <a:p>
            <a:endParaRPr lang="en-US" dirty="0">
              <a:solidFill>
                <a:srgbClr val="002060"/>
              </a:solidFill>
            </a:endParaRPr>
          </a:p>
          <a:p>
            <a:r>
              <a:rPr lang="en-US" dirty="0">
                <a:solidFill>
                  <a:srgbClr val="002060"/>
                </a:solidFill>
              </a:rPr>
              <a:t>Imagine the following scenario:</a:t>
            </a:r>
          </a:p>
          <a:p>
            <a:endParaRPr lang="en-US" sz="1050" dirty="0">
              <a:solidFill>
                <a:srgbClr val="002060"/>
              </a:solidFill>
            </a:endParaRPr>
          </a:p>
          <a:p>
            <a:r>
              <a:rPr lang="en-US" i="1" dirty="0">
                <a:solidFill>
                  <a:srgbClr val="002060"/>
                </a:solidFill>
              </a:rPr>
              <a:t>You’re at a friend’s house, just about to leave together.   Your friend says something to suggest</a:t>
            </a:r>
          </a:p>
          <a:p>
            <a:r>
              <a:rPr lang="en-US" i="1" dirty="0">
                <a:solidFill>
                  <a:srgbClr val="002060"/>
                </a:solidFill>
              </a:rPr>
              <a:t>there could be trouble where you are going.   They quietly removes a kitchen knife from a drawer as</a:t>
            </a:r>
          </a:p>
          <a:p>
            <a:r>
              <a:rPr lang="en-US" i="1" dirty="0">
                <a:solidFill>
                  <a:srgbClr val="002060"/>
                </a:solidFill>
              </a:rPr>
              <a:t>you leave and slips it into their pocket.  You ask, “What’s that for?” they say, “Protection.”  What do</a:t>
            </a:r>
          </a:p>
          <a:p>
            <a:r>
              <a:rPr lang="en-US" i="1" dirty="0">
                <a:solidFill>
                  <a:srgbClr val="002060"/>
                </a:solidFill>
              </a:rPr>
              <a:t>you do next?</a:t>
            </a:r>
          </a:p>
          <a:p>
            <a:endParaRPr lang="en-US" dirty="0">
              <a:solidFill>
                <a:srgbClr val="002060"/>
              </a:solidFill>
            </a:endParaRPr>
          </a:p>
          <a:p>
            <a:r>
              <a:rPr lang="en-US" dirty="0">
                <a:solidFill>
                  <a:srgbClr val="002060"/>
                </a:solidFill>
              </a:rPr>
              <a:t>Get into groups and come up with ideas.  </a:t>
            </a:r>
          </a:p>
          <a:p>
            <a:pPr marL="285750" indent="-285750">
              <a:buFont typeface="Wingdings" panose="05000000000000000000" pitchFamily="2" charset="2"/>
              <a:buChar char="§"/>
            </a:pPr>
            <a:r>
              <a:rPr lang="en-US" dirty="0">
                <a:solidFill>
                  <a:srgbClr val="002060"/>
                </a:solidFill>
              </a:rPr>
              <a:t>What would be the best things to say or do? </a:t>
            </a:r>
          </a:p>
          <a:p>
            <a:pPr marL="285750" indent="-285750">
              <a:buFont typeface="Wingdings" panose="05000000000000000000" pitchFamily="2" charset="2"/>
              <a:buChar char="§"/>
            </a:pPr>
            <a:r>
              <a:rPr lang="en-US" dirty="0">
                <a:solidFill>
                  <a:srgbClr val="002060"/>
                </a:solidFill>
              </a:rPr>
              <a:t>Why? </a:t>
            </a:r>
          </a:p>
          <a:p>
            <a:pPr marL="285750" indent="-285750">
              <a:buFont typeface="Wingdings" panose="05000000000000000000" pitchFamily="2" charset="2"/>
              <a:buChar char="§"/>
            </a:pPr>
            <a:r>
              <a:rPr lang="en-US" dirty="0">
                <a:solidFill>
                  <a:srgbClr val="002060"/>
                </a:solidFill>
              </a:rPr>
              <a:t>What might be helpful or unhelpful?</a:t>
            </a:r>
          </a:p>
          <a:p>
            <a:pPr marL="285750" indent="-285750">
              <a:buFont typeface="Wingdings" panose="05000000000000000000" pitchFamily="2" charset="2"/>
              <a:buChar char="§"/>
            </a:pPr>
            <a:r>
              <a:rPr lang="en-US" dirty="0">
                <a:solidFill>
                  <a:srgbClr val="002060"/>
                </a:solidFill>
              </a:rPr>
              <a:t>Who would you talk to if you were concerned</a:t>
            </a:r>
          </a:p>
          <a:p>
            <a:endParaRPr lang="en-US" dirty="0">
              <a:solidFill>
                <a:srgbClr val="002060"/>
              </a:solidFill>
            </a:endParaRPr>
          </a:p>
          <a:p>
            <a:r>
              <a:rPr lang="en-US" i="1" dirty="0">
                <a:solidFill>
                  <a:srgbClr val="002060"/>
                </a:solidFill>
              </a:rPr>
              <a:t>Discuss with the rest of the class, comparing ideas. </a:t>
            </a:r>
          </a:p>
          <a:p>
            <a:endParaRPr lang="en-US" i="1" dirty="0">
              <a:solidFill>
                <a:srgbClr val="002060"/>
              </a:solidFill>
            </a:endParaRPr>
          </a:p>
          <a:p>
            <a:r>
              <a:rPr lang="en-US" i="1" dirty="0">
                <a:solidFill>
                  <a:srgbClr val="002060"/>
                </a:solidFill>
              </a:rPr>
              <a:t>Create a poster  with guidance of what to do and who to speak to if you had concerns about someone or a situation</a:t>
            </a:r>
            <a:r>
              <a:rPr lang="en-US" dirty="0">
                <a:solidFill>
                  <a:srgbClr val="002060"/>
                </a:solidFill>
              </a:rPr>
              <a:t>.</a:t>
            </a:r>
          </a:p>
          <a:p>
            <a:endParaRPr lang="en-US" dirty="0">
              <a:solidFill>
                <a:srgbClr val="002060"/>
              </a:solidFill>
            </a:endParaRPr>
          </a:p>
          <a:p>
            <a:endParaRPr lang="en-GB" dirty="0">
              <a:solidFill>
                <a:srgbClr val="002060"/>
              </a:solidFill>
            </a:endParaRPr>
          </a:p>
        </p:txBody>
      </p:sp>
    </p:spTree>
    <p:extLst>
      <p:ext uri="{BB962C8B-B14F-4D97-AF65-F5344CB8AC3E}">
        <p14:creationId xmlns:p14="http://schemas.microsoft.com/office/powerpoint/2010/main" val="118920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0415" y="249928"/>
            <a:ext cx="10628768" cy="9664184"/>
          </a:xfrm>
          <a:prstGeom prst="rect">
            <a:avLst/>
          </a:prstGeom>
          <a:solidFill>
            <a:srgbClr val="FFFF99"/>
          </a:solidFill>
        </p:spPr>
        <p:txBody>
          <a:bodyPr wrap="square">
            <a:spAutoFit/>
          </a:bodyPr>
          <a:lstStyle/>
          <a:p>
            <a:r>
              <a:rPr lang="en-US" sz="3200" b="1" dirty="0">
                <a:solidFill>
                  <a:srgbClr val="002060"/>
                </a:solidFill>
                <a:latin typeface="Arial Black" panose="020B0A04020102020204" pitchFamily="34" charset="0"/>
              </a:rPr>
              <a:t>First aid</a:t>
            </a:r>
          </a:p>
          <a:p>
            <a:endParaRPr lang="en-US" dirty="0">
              <a:solidFill>
                <a:srgbClr val="002060"/>
              </a:solidFill>
            </a:endParaRPr>
          </a:p>
          <a:p>
            <a:endParaRPr lang="en-US" dirty="0">
              <a:solidFill>
                <a:srgbClr val="002060"/>
              </a:solidFill>
            </a:endParaRPr>
          </a:p>
          <a:p>
            <a:r>
              <a:rPr lang="en-US" sz="2400" b="1" dirty="0">
                <a:solidFill>
                  <a:srgbClr val="002060"/>
                </a:solidFill>
              </a:rPr>
              <a:t>If you are ever with someone who is bleeding heavily, you need to act </a:t>
            </a:r>
            <a:r>
              <a:rPr lang="en-US" sz="3600" b="1" i="1" dirty="0">
                <a:solidFill>
                  <a:srgbClr val="002060"/>
                </a:solidFill>
              </a:rPr>
              <a:t>fast</a:t>
            </a:r>
            <a:r>
              <a:rPr lang="en-US" sz="2400" b="1" dirty="0">
                <a:solidFill>
                  <a:srgbClr val="002060"/>
                </a:solidFill>
              </a:rPr>
              <a:t>.  Follow these steps below:</a:t>
            </a:r>
          </a:p>
          <a:p>
            <a:endParaRPr lang="en-US" sz="2400" b="1" dirty="0">
              <a:solidFill>
                <a:srgbClr val="002060"/>
              </a:solidFill>
            </a:endParaRPr>
          </a:p>
          <a:p>
            <a:endParaRPr lang="en-US" dirty="0">
              <a:solidFill>
                <a:srgbClr val="002060"/>
              </a:solidFill>
            </a:endParaRPr>
          </a:p>
          <a:p>
            <a:pPr marL="342900" indent="-342900">
              <a:buFont typeface="+mj-lt"/>
              <a:buAutoNum type="arabicPeriod"/>
            </a:pPr>
            <a:r>
              <a:rPr lang="en-US" sz="2400" b="1" i="1" dirty="0">
                <a:solidFill>
                  <a:srgbClr val="002060"/>
                </a:solidFill>
              </a:rPr>
              <a:t>Apply pressure to the wound using your hand, a t-shirt scarf, towel or anything that can be put over the wound.  This will stop or slow the flow of blood. This will help the blood clot and stop the bleeding.</a:t>
            </a:r>
          </a:p>
          <a:p>
            <a:pPr marL="342900" indent="-342900">
              <a:buFont typeface="+mj-lt"/>
              <a:buAutoNum type="arabicPeriod"/>
            </a:pPr>
            <a:endParaRPr lang="en-US" sz="2400" b="1" i="1" dirty="0">
              <a:solidFill>
                <a:srgbClr val="002060"/>
              </a:solidFill>
            </a:endParaRPr>
          </a:p>
          <a:p>
            <a:pPr marL="342900" indent="-342900">
              <a:buFont typeface="+mj-lt"/>
              <a:buAutoNum type="arabicPeriod"/>
            </a:pPr>
            <a:r>
              <a:rPr lang="en-US" sz="2400" b="1" i="1" dirty="0">
                <a:solidFill>
                  <a:srgbClr val="002060"/>
                </a:solidFill>
              </a:rPr>
              <a:t>Call 999 or ask someone else to do it, ask for an ambulance and tell them what has happened.</a:t>
            </a:r>
          </a:p>
          <a:p>
            <a:pPr marL="342900" indent="-342900">
              <a:buFont typeface="+mj-lt"/>
              <a:buAutoNum type="arabicPeriod"/>
            </a:pPr>
            <a:endParaRPr lang="en-US" sz="2400" b="1" i="1" dirty="0">
              <a:solidFill>
                <a:srgbClr val="002060"/>
              </a:solidFill>
            </a:endParaRPr>
          </a:p>
          <a:p>
            <a:pPr marL="342900" indent="-342900">
              <a:buFont typeface="+mj-lt"/>
              <a:buAutoNum type="arabicPeriod"/>
            </a:pPr>
            <a:r>
              <a:rPr lang="en-US" sz="2400" b="1" i="1" dirty="0">
                <a:solidFill>
                  <a:srgbClr val="002060"/>
                </a:solidFill>
              </a:rPr>
              <a:t>While you wait for the ambulance to arrive, continue to apply pressure to the wound as in step </a:t>
            </a:r>
            <a:r>
              <a:rPr lang="en-US" sz="2400" b="1" i="1" dirty="0" smtClean="0">
                <a:solidFill>
                  <a:srgbClr val="002060"/>
                </a:solidFill>
              </a:rPr>
              <a:t>1.</a:t>
            </a:r>
            <a:endParaRPr lang="en-US" sz="2400" b="1" i="1" dirty="0">
              <a:solidFill>
                <a:srgbClr val="002060"/>
              </a:solidFill>
            </a:endParaRPr>
          </a:p>
          <a:p>
            <a:endParaRPr lang="en-US" sz="2000" i="1" dirty="0">
              <a:solidFill>
                <a:srgbClr val="002060"/>
              </a:solidFill>
            </a:endParaRPr>
          </a:p>
          <a:p>
            <a:endParaRPr lang="en-US" dirty="0">
              <a:solidFill>
                <a:srgbClr val="002060"/>
              </a:solidFill>
            </a:endParaRPr>
          </a:p>
          <a:p>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 </a:t>
            </a:r>
            <a:endParaRPr lang="en-GB" dirty="0"/>
          </a:p>
        </p:txBody>
      </p:sp>
    </p:spTree>
    <p:extLst>
      <p:ext uri="{BB962C8B-B14F-4D97-AF65-F5344CB8AC3E}">
        <p14:creationId xmlns:p14="http://schemas.microsoft.com/office/powerpoint/2010/main" val="3753771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D1EBAADD8EB8241B72EDA8B6D88159C" ma:contentTypeVersion="14" ma:contentTypeDescription="Create a new document." ma:contentTypeScope="" ma:versionID="b339d323639a7ab000565834618077d6">
  <xsd:schema xmlns:xsd="http://www.w3.org/2001/XMLSchema" xmlns:xs="http://www.w3.org/2001/XMLSchema" xmlns:p="http://schemas.microsoft.com/office/2006/metadata/properties" xmlns:ns2="7e8693f6-5d79-4604-bddd-456e21101c9d" xmlns:ns3="3fd155e4-6a04-42f1-a34a-dfc70400231e" targetNamespace="http://schemas.microsoft.com/office/2006/metadata/properties" ma:root="true" ma:fieldsID="ea904db3a7e994a4c5f25e2cb6ce3c1c" ns2:_="" ns3:_="">
    <xsd:import namespace="7e8693f6-5d79-4604-bddd-456e21101c9d"/>
    <xsd:import namespace="3fd155e4-6a04-42f1-a34a-dfc70400231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8693f6-5d79-4604-bddd-456e21101c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a6c9892-aff3-4ae5-bb17-7a24d2e1fdc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d155e4-6a04-42f1-a34a-dfc70400231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50e9f58-65f9-41c3-bbaa-ea38d7c7763f}" ma:internalName="TaxCatchAll" ma:showField="CatchAllData" ma:web="3fd155e4-6a04-42f1-a34a-dfc70400231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e8693f6-5d79-4604-bddd-456e21101c9d">
      <Terms xmlns="http://schemas.microsoft.com/office/infopath/2007/PartnerControls"/>
    </lcf76f155ced4ddcb4097134ff3c332f>
    <TaxCatchAll xmlns="3fd155e4-6a04-42f1-a34a-dfc70400231e" xsi:nil="true"/>
  </documentManagement>
</p:properties>
</file>

<file path=customXml/itemProps1.xml><?xml version="1.0" encoding="utf-8"?>
<ds:datastoreItem xmlns:ds="http://schemas.openxmlformats.org/officeDocument/2006/customXml" ds:itemID="{E7E08940-685B-4538-A6C5-FB5447D1365B}">
  <ds:schemaRefs>
    <ds:schemaRef ds:uri="http://schemas.microsoft.com/sharepoint/v3/contenttype/forms"/>
  </ds:schemaRefs>
</ds:datastoreItem>
</file>

<file path=customXml/itemProps2.xml><?xml version="1.0" encoding="utf-8"?>
<ds:datastoreItem xmlns:ds="http://schemas.openxmlformats.org/officeDocument/2006/customXml" ds:itemID="{A5374E8D-67F7-47CC-900E-B9C389A915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8693f6-5d79-4604-bddd-456e21101c9d"/>
    <ds:schemaRef ds:uri="3fd155e4-6a04-42f1-a34a-dfc7040023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0FD9E7-C97C-4DA9-AE98-7E567C6B6263}">
  <ds:schemaRefs>
    <ds:schemaRef ds:uri="http://purl.org/dc/elements/1.1/"/>
    <ds:schemaRef ds:uri="3fd155e4-6a04-42f1-a34a-dfc70400231e"/>
    <ds:schemaRef ds:uri="http://schemas.microsoft.com/office/infopath/2007/PartnerControls"/>
    <ds:schemaRef ds:uri="http://www.w3.org/XML/1998/namespace"/>
    <ds:schemaRef ds:uri="http://schemas.microsoft.com/office/2006/documentManagement/types"/>
    <ds:schemaRef ds:uri="http://purl.org/dc/terms/"/>
    <ds:schemaRef ds:uri="http://schemas.microsoft.com/office/2006/metadata/properties"/>
    <ds:schemaRef ds:uri="http://purl.org/dc/dcmitype/"/>
    <ds:schemaRef ds:uri="http://schemas.openxmlformats.org/package/2006/metadata/core-properties"/>
    <ds:schemaRef ds:uri="7e8693f6-5d79-4604-bddd-456e21101c9d"/>
  </ds:schemaRefs>
</ds:datastoreItem>
</file>

<file path=docProps/app.xml><?xml version="1.0" encoding="utf-8"?>
<Properties xmlns="http://schemas.openxmlformats.org/officeDocument/2006/extended-properties" xmlns:vt="http://schemas.openxmlformats.org/officeDocument/2006/docPropsVTypes">
  <TotalTime>1453</TotalTime>
  <Words>871</Words>
  <Application>Microsoft Office PowerPoint</Application>
  <PresentationFormat>Widescreen</PresentationFormat>
  <Paragraphs>139</Paragraphs>
  <Slides>10</Slides>
  <Notes>1</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Arial Black</vt:lpstr>
      <vt:lpstr>Calibri</vt:lpstr>
      <vt:lpstr>Calibri Light</vt:lpstr>
      <vt:lpstr>inherit</vt:lpstr>
      <vt:lpstr>lato-regular</vt:lpstr>
      <vt:lpstr>Montserrat</vt:lpstr>
      <vt:lpstr>var(--hermes-bold)</vt:lpstr>
      <vt:lpstr>Wingdings</vt:lpstr>
      <vt:lpstr>Office Theme</vt:lpstr>
      <vt:lpstr> Life or a Knife?  The consequences of Knife crime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 Amos</dc:creator>
  <cp:lastModifiedBy>Amanda Evans</cp:lastModifiedBy>
  <cp:revision>26</cp:revision>
  <cp:lastPrinted>2023-07-20T13:35:54Z</cp:lastPrinted>
  <dcterms:created xsi:type="dcterms:W3CDTF">2023-07-19T14:14:15Z</dcterms:created>
  <dcterms:modified xsi:type="dcterms:W3CDTF">2024-10-17T13:48:15Z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0x0101001D1EBAADD8EB8241B72EDA8B6D88159C</vt:lpwstr>
  </property>
</Properties>
</file>