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257" r:id="rId5"/>
    <p:sldId id="258" r:id="rId6"/>
    <p:sldId id="271" r:id="rId7"/>
    <p:sldId id="259" r:id="rId8"/>
    <p:sldId id="260" r:id="rId9"/>
    <p:sldId id="261" r:id="rId10"/>
    <p:sldId id="262" r:id="rId11"/>
    <p:sldId id="265" r:id="rId12"/>
    <p:sldId id="266" r:id="rId13"/>
    <p:sldId id="267" r:id="rId14"/>
    <p:sldId id="268" r:id="rId15"/>
    <p:sldId id="269" r:id="rId16"/>
    <p:sldId id="272" r:id="rId17"/>
    <p:sldId id="273" r:id="rId18"/>
    <p:sldId id="270" r:id="rId19"/>
    <p:sldId id="26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B1AA7E-16A6-4AA3-AAF3-B45FCAEC8258}" v="6" dt="2023-09-11T09:56:37.2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1752" autoAdjust="0"/>
  </p:normalViewPr>
  <p:slideViewPr>
    <p:cSldViewPr snapToGrid="0">
      <p:cViewPr varScale="1">
        <p:scale>
          <a:sx n="94" d="100"/>
          <a:sy n="94" d="100"/>
        </p:scale>
        <p:origin x="123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CC70F3-B2A3-41A8-A612-651AF51243CD}" type="datetimeFigureOut">
              <a:rPr lang="en-GB" smtClean="0"/>
              <a:t>09/10/2024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B35589-052F-4363-A8D4-07B3D39ED163}" type="slidenum">
              <a:rPr lang="en-GB" smtClean="0"/>
              <a:t>‹#›</a:t>
            </a:fld>
            <a:endParaRPr lang="en-GB"/>
          </a:p>
        </p:txBody>
      </p:sp>
    </p:spTree>
    <p:extLst>
      <p:ext uri="{BB962C8B-B14F-4D97-AF65-F5344CB8AC3E}">
        <p14:creationId xmlns:p14="http://schemas.microsoft.com/office/powerpoint/2010/main" val="448117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Flipchart</a:t>
            </a:r>
            <a:r>
              <a:rPr lang="en-GB" baseline="0" dirty="0"/>
              <a:t> paper exercise in small groups – definitions can be pinned to wall and then discussed with the whole class. </a:t>
            </a:r>
          </a:p>
        </p:txBody>
      </p:sp>
      <p:sp>
        <p:nvSpPr>
          <p:cNvPr id="4" name="Slide Number Placeholder 3"/>
          <p:cNvSpPr>
            <a:spLocks noGrp="1"/>
          </p:cNvSpPr>
          <p:nvPr>
            <p:ph type="sldNum" sz="quarter" idx="10"/>
          </p:nvPr>
        </p:nvSpPr>
        <p:spPr/>
        <p:txBody>
          <a:bodyPr/>
          <a:lstStyle/>
          <a:p>
            <a:fld id="{37A1F56A-1FBA-4658-9C11-CA7C1074BD6D}" type="slidenum">
              <a:rPr lang="en-GB" smtClean="0"/>
              <a:t>2</a:t>
            </a:fld>
            <a:endParaRPr lang="en-GB"/>
          </a:p>
        </p:txBody>
      </p:sp>
    </p:spTree>
    <p:extLst>
      <p:ext uri="{BB962C8B-B14F-4D97-AF65-F5344CB8AC3E}">
        <p14:creationId xmlns:p14="http://schemas.microsoft.com/office/powerpoint/2010/main" val="10283140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Once you have watched the</a:t>
            </a:r>
            <a:r>
              <a:rPr lang="en-GB" baseline="0" dirty="0" smtClean="0"/>
              <a:t> video ask the students the following questions and discuss their answers:</a:t>
            </a:r>
          </a:p>
          <a:p>
            <a:endParaRPr lang="en-GB" baseline="0" dirty="0" smtClean="0"/>
          </a:p>
          <a:p>
            <a:pPr marL="171450" indent="-171450">
              <a:buFontTx/>
              <a:buChar char="-"/>
            </a:pPr>
            <a:r>
              <a:rPr lang="en-GB" baseline="0" dirty="0" smtClean="0"/>
              <a:t>This news clip was from 2010, what do you think has changed in 10 years? </a:t>
            </a:r>
          </a:p>
          <a:p>
            <a:pPr marL="171450" indent="-171450">
              <a:buFontTx/>
              <a:buChar char="-"/>
            </a:pPr>
            <a:r>
              <a:rPr lang="en-GB" baseline="0" dirty="0" smtClean="0"/>
              <a:t>Do you think freedom of speech makes extremism worse? </a:t>
            </a:r>
            <a:endParaRPr lang="en-GB" baseline="0" dirty="0"/>
          </a:p>
        </p:txBody>
      </p:sp>
      <p:sp>
        <p:nvSpPr>
          <p:cNvPr id="4" name="Slide Number Placeholder 3"/>
          <p:cNvSpPr>
            <a:spLocks noGrp="1"/>
          </p:cNvSpPr>
          <p:nvPr>
            <p:ph type="sldNum" sz="quarter" idx="10"/>
          </p:nvPr>
        </p:nvSpPr>
        <p:spPr/>
        <p:txBody>
          <a:bodyPr/>
          <a:lstStyle/>
          <a:p>
            <a:fld id="{A2B35589-052F-4363-A8D4-07B3D39ED163}" type="slidenum">
              <a:rPr lang="en-GB" smtClean="0"/>
              <a:t>15</a:t>
            </a:fld>
            <a:endParaRPr lang="en-GB"/>
          </a:p>
        </p:txBody>
      </p:sp>
    </p:spTree>
    <p:extLst>
      <p:ext uri="{BB962C8B-B14F-4D97-AF65-F5344CB8AC3E}">
        <p14:creationId xmlns:p14="http://schemas.microsoft.com/office/powerpoint/2010/main" val="4015719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FF0000"/>
              </a:solidFill>
            </a:endParaRPr>
          </a:p>
        </p:txBody>
      </p:sp>
      <p:sp>
        <p:nvSpPr>
          <p:cNvPr id="4" name="Slide Number Placeholder 3"/>
          <p:cNvSpPr>
            <a:spLocks noGrp="1"/>
          </p:cNvSpPr>
          <p:nvPr>
            <p:ph type="sldNum" sz="quarter" idx="10"/>
          </p:nvPr>
        </p:nvSpPr>
        <p:spPr/>
        <p:txBody>
          <a:bodyPr/>
          <a:lstStyle/>
          <a:p>
            <a:fld id="{BA10DE4E-37C0-4A43-9D63-113565684548}" type="slidenum">
              <a:rPr lang="en-GB" smtClean="0"/>
              <a:t>3</a:t>
            </a:fld>
            <a:endParaRPr lang="en-GB"/>
          </a:p>
        </p:txBody>
      </p:sp>
    </p:spTree>
    <p:extLst>
      <p:ext uri="{BB962C8B-B14F-4D97-AF65-F5344CB8AC3E}">
        <p14:creationId xmlns:p14="http://schemas.microsoft.com/office/powerpoint/2010/main" val="3133513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a:t>
            </a:r>
            <a:r>
              <a:rPr lang="en-GB" baseline="0" dirty="0"/>
              <a:t> small groups or as a class, s</a:t>
            </a:r>
            <a:r>
              <a:rPr lang="en-GB" dirty="0"/>
              <a:t>tudents to label each picture “extremist”, “victim” or</a:t>
            </a:r>
            <a:r>
              <a:rPr lang="en-GB" baseline="0" dirty="0"/>
              <a:t> “</a:t>
            </a:r>
            <a:r>
              <a:rPr lang="en-GB" dirty="0"/>
              <a:t>government</a:t>
            </a:r>
            <a:r>
              <a:rPr lang="en-GB" baseline="0" dirty="0"/>
              <a:t> advisor”</a:t>
            </a:r>
          </a:p>
          <a:p>
            <a:endParaRPr lang="en-GB" dirty="0"/>
          </a:p>
          <a:p>
            <a:r>
              <a:rPr lang="en-GB" dirty="0"/>
              <a:t>Students</a:t>
            </a:r>
            <a:r>
              <a:rPr lang="en-GB" baseline="0" dirty="0"/>
              <a:t>’ labels may reflect a stereotype and if not, please congratulate them on not stereotyping. Talk about the consequences of stereotyping when it comes to extremism. </a:t>
            </a:r>
            <a:endParaRPr lang="en-GB" dirty="0"/>
          </a:p>
        </p:txBody>
      </p:sp>
      <p:sp>
        <p:nvSpPr>
          <p:cNvPr id="4" name="Slide Number Placeholder 3"/>
          <p:cNvSpPr>
            <a:spLocks noGrp="1"/>
          </p:cNvSpPr>
          <p:nvPr>
            <p:ph type="sldNum" sz="quarter" idx="10"/>
          </p:nvPr>
        </p:nvSpPr>
        <p:spPr/>
        <p:txBody>
          <a:bodyPr/>
          <a:lstStyle/>
          <a:p>
            <a:fld id="{A2B35589-052F-4363-A8D4-07B3D39ED163}" type="slidenum">
              <a:rPr lang="en-GB" smtClean="0"/>
              <a:t>4</a:t>
            </a:fld>
            <a:endParaRPr lang="en-GB"/>
          </a:p>
        </p:txBody>
      </p:sp>
    </p:spTree>
    <p:extLst>
      <p:ext uri="{BB962C8B-B14F-4D97-AF65-F5344CB8AC3E}">
        <p14:creationId xmlns:p14="http://schemas.microsoft.com/office/powerpoint/2010/main" val="1058036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a:t>
            </a:r>
            <a:r>
              <a:rPr lang="en-GB" baseline="0" dirty="0"/>
              <a:t> out the information about Anders </a:t>
            </a:r>
            <a:r>
              <a:rPr lang="en-GB" baseline="0" dirty="0" err="1"/>
              <a:t>Breivik</a:t>
            </a:r>
            <a:r>
              <a:rPr lang="en-GB" baseline="0" dirty="0"/>
              <a:t> and ask students the following questions: </a:t>
            </a:r>
          </a:p>
          <a:p>
            <a:endParaRPr lang="en-GB" baseline="0" dirty="0"/>
          </a:p>
          <a:p>
            <a:r>
              <a:rPr lang="en-GB" dirty="0"/>
              <a:t>How do they feel about</a:t>
            </a:r>
            <a:r>
              <a:rPr lang="en-GB" baseline="0" dirty="0"/>
              <a:t> what they just heard? </a:t>
            </a:r>
          </a:p>
          <a:p>
            <a:r>
              <a:rPr lang="en-GB" baseline="0" dirty="0"/>
              <a:t>What does the line from his manifesto “</a:t>
            </a:r>
            <a:r>
              <a:rPr lang="en-US" dirty="0"/>
              <a:t>multiculturalism is an anti-European hate ideology” mean? </a:t>
            </a:r>
          </a:p>
          <a:p>
            <a:endParaRPr lang="en-US" baseline="0" dirty="0"/>
          </a:p>
          <a:p>
            <a:endParaRPr lang="en-GB" baseline="0" dirty="0"/>
          </a:p>
          <a:p>
            <a:endParaRPr lang="en-GB" dirty="0"/>
          </a:p>
        </p:txBody>
      </p:sp>
      <p:sp>
        <p:nvSpPr>
          <p:cNvPr id="4" name="Slide Number Placeholder 3"/>
          <p:cNvSpPr>
            <a:spLocks noGrp="1"/>
          </p:cNvSpPr>
          <p:nvPr>
            <p:ph type="sldNum" sz="quarter" idx="10"/>
          </p:nvPr>
        </p:nvSpPr>
        <p:spPr/>
        <p:txBody>
          <a:bodyPr/>
          <a:lstStyle/>
          <a:p>
            <a:fld id="{A2B35589-052F-4363-A8D4-07B3D39ED163}" type="slidenum">
              <a:rPr lang="en-GB" smtClean="0"/>
              <a:t>5</a:t>
            </a:fld>
            <a:endParaRPr lang="en-GB"/>
          </a:p>
        </p:txBody>
      </p:sp>
    </p:spTree>
    <p:extLst>
      <p:ext uri="{BB962C8B-B14F-4D97-AF65-F5344CB8AC3E}">
        <p14:creationId xmlns:p14="http://schemas.microsoft.com/office/powerpoint/2010/main" val="1396654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a:t>
            </a:r>
            <a:r>
              <a:rPr lang="en-GB" baseline="0" dirty="0"/>
              <a:t> out the information about Anders </a:t>
            </a:r>
            <a:r>
              <a:rPr lang="en-GB" baseline="0" dirty="0" err="1"/>
              <a:t>Breivik</a:t>
            </a:r>
            <a:r>
              <a:rPr lang="en-GB" baseline="0" dirty="0"/>
              <a:t> and ask students the following questions: </a:t>
            </a:r>
          </a:p>
          <a:p>
            <a:endParaRPr lang="en-GB" baseline="0" dirty="0"/>
          </a:p>
          <a:p>
            <a:r>
              <a:rPr lang="en-GB" dirty="0"/>
              <a:t>How do they feel about</a:t>
            </a:r>
            <a:r>
              <a:rPr lang="en-GB" baseline="0" dirty="0"/>
              <a:t> what they just heard? </a:t>
            </a:r>
          </a:p>
          <a:p>
            <a:r>
              <a:rPr lang="en-GB" baseline="0" dirty="0"/>
              <a:t>Why do you think he wanted to cause a ‘race war’? </a:t>
            </a:r>
            <a:endParaRPr lang="en-US" dirty="0"/>
          </a:p>
          <a:p>
            <a:endParaRPr lang="en-US" baseline="0" dirty="0"/>
          </a:p>
          <a:p>
            <a:endParaRPr lang="en-GB" baseline="0" dirty="0"/>
          </a:p>
          <a:p>
            <a:endParaRPr lang="en-GB" dirty="0"/>
          </a:p>
          <a:p>
            <a:endParaRPr lang="en-GB" dirty="0"/>
          </a:p>
        </p:txBody>
      </p:sp>
      <p:sp>
        <p:nvSpPr>
          <p:cNvPr id="4" name="Slide Number Placeholder 3"/>
          <p:cNvSpPr>
            <a:spLocks noGrp="1"/>
          </p:cNvSpPr>
          <p:nvPr>
            <p:ph type="sldNum" sz="quarter" idx="10"/>
          </p:nvPr>
        </p:nvSpPr>
        <p:spPr/>
        <p:txBody>
          <a:bodyPr/>
          <a:lstStyle/>
          <a:p>
            <a:fld id="{A2B35589-052F-4363-A8D4-07B3D39ED163}" type="slidenum">
              <a:rPr lang="en-GB" smtClean="0"/>
              <a:t>6</a:t>
            </a:fld>
            <a:endParaRPr lang="en-GB"/>
          </a:p>
        </p:txBody>
      </p:sp>
    </p:spTree>
    <p:extLst>
      <p:ext uri="{BB962C8B-B14F-4D97-AF65-F5344CB8AC3E}">
        <p14:creationId xmlns:p14="http://schemas.microsoft.com/office/powerpoint/2010/main" val="3123711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2B35589-052F-4363-A8D4-07B3D39ED163}" type="slidenum">
              <a:rPr lang="en-GB" smtClean="0"/>
              <a:t>7</a:t>
            </a:fld>
            <a:endParaRPr lang="en-GB"/>
          </a:p>
        </p:txBody>
      </p:sp>
    </p:spTree>
    <p:extLst>
      <p:ext uri="{BB962C8B-B14F-4D97-AF65-F5344CB8AC3E}">
        <p14:creationId xmlns:p14="http://schemas.microsoft.com/office/powerpoint/2010/main" val="1290890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Once you have read the information in the slide, ask students the following questions: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baseline="0" dirty="0"/>
              <a:t>How are extremist groups using protests to further their cause?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baseline="0" dirty="0"/>
              <a:t>How should people who are peacefully protesting respond to this extremist behaviour?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baseline="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baseline="0" dirty="0"/>
          </a:p>
          <a:p>
            <a:endParaRPr lang="en-GB" dirty="0"/>
          </a:p>
        </p:txBody>
      </p:sp>
      <p:sp>
        <p:nvSpPr>
          <p:cNvPr id="4" name="Slide Number Placeholder 3"/>
          <p:cNvSpPr>
            <a:spLocks noGrp="1"/>
          </p:cNvSpPr>
          <p:nvPr>
            <p:ph type="sldNum" sz="quarter" idx="10"/>
          </p:nvPr>
        </p:nvSpPr>
        <p:spPr/>
        <p:txBody>
          <a:bodyPr/>
          <a:lstStyle/>
          <a:p>
            <a:fld id="{A2B35589-052F-4363-A8D4-07B3D39ED163}" type="slidenum">
              <a:rPr lang="en-GB" smtClean="0"/>
              <a:t>8</a:t>
            </a:fld>
            <a:endParaRPr lang="en-GB"/>
          </a:p>
        </p:txBody>
      </p:sp>
    </p:spTree>
    <p:extLst>
      <p:ext uri="{BB962C8B-B14F-4D97-AF65-F5344CB8AC3E}">
        <p14:creationId xmlns:p14="http://schemas.microsoft.com/office/powerpoint/2010/main" val="2283221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Quick</a:t>
            </a:r>
            <a:r>
              <a:rPr lang="en-GB" baseline="0" dirty="0"/>
              <a:t> fire true and false.</a:t>
            </a:r>
          </a:p>
          <a:p>
            <a:endParaRPr lang="en-GB" baseline="0" dirty="0"/>
          </a:p>
          <a:p>
            <a:r>
              <a:rPr lang="en-GB" b="1" baseline="0" dirty="0"/>
              <a:t>Teachers notes for exercise: </a:t>
            </a:r>
          </a:p>
          <a:p>
            <a:pPr rtl="0" eaLnBrk="1" fontAlgn="t" latinLnBrk="0" hangingPunct="1"/>
            <a:r>
              <a:rPr lang="en-GB" sz="1200" b="0" i="0" u="none" strike="noStrike" kern="1200" dirty="0">
                <a:solidFill>
                  <a:schemeClr val="tx1"/>
                </a:solidFill>
                <a:effectLst/>
                <a:latin typeface="+mn-lt"/>
                <a:ea typeface="+mn-ea"/>
                <a:cs typeface="+mn-cs"/>
              </a:rPr>
              <a:t>You can spot someone with extreme beliefs purely</a:t>
            </a:r>
            <a:r>
              <a:rPr lang="en-GB" sz="1200" b="0" i="0" u="none" strike="noStrike" kern="1200" baseline="0" dirty="0">
                <a:solidFill>
                  <a:schemeClr val="tx1"/>
                </a:solidFill>
                <a:effectLst/>
                <a:latin typeface="+mn-lt"/>
                <a:ea typeface="+mn-ea"/>
                <a:cs typeface="+mn-cs"/>
              </a:rPr>
              <a:t> by </a:t>
            </a:r>
            <a:r>
              <a:rPr lang="en-GB" sz="1200" b="0" i="0" u="none" strike="noStrike" kern="1200" dirty="0">
                <a:solidFill>
                  <a:schemeClr val="tx1"/>
                </a:solidFill>
                <a:effectLst/>
                <a:latin typeface="+mn-lt"/>
                <a:ea typeface="+mn-ea"/>
                <a:cs typeface="+mn-cs"/>
              </a:rPr>
              <a:t>looking at them.</a:t>
            </a:r>
            <a:r>
              <a:rPr lang="en-GB" sz="1200" b="0" i="0" u="none" strike="noStrike" kern="1200" baseline="0" dirty="0">
                <a:solidFill>
                  <a:schemeClr val="tx1"/>
                </a:solidFill>
                <a:effectLst/>
                <a:latin typeface="+mn-lt"/>
                <a:ea typeface="+mn-ea"/>
                <a:cs typeface="+mn-cs"/>
              </a:rPr>
              <a:t>  </a:t>
            </a:r>
            <a:r>
              <a:rPr lang="en-GB" sz="1200" b="1" i="1" u="none" strike="noStrike" kern="1200" dirty="0">
                <a:solidFill>
                  <a:schemeClr val="tx1"/>
                </a:solidFill>
                <a:effectLst/>
                <a:latin typeface="+mn-lt"/>
                <a:ea typeface="+mn-ea"/>
                <a:cs typeface="+mn-cs"/>
              </a:rPr>
              <a:t>False: anyone can harbour</a:t>
            </a:r>
            <a:r>
              <a:rPr lang="en-GB" sz="1200" b="1" i="1" u="none" strike="noStrike" kern="1200" baseline="0" dirty="0">
                <a:solidFill>
                  <a:schemeClr val="tx1"/>
                </a:solidFill>
                <a:effectLst/>
                <a:latin typeface="+mn-lt"/>
                <a:ea typeface="+mn-ea"/>
                <a:cs typeface="+mn-cs"/>
              </a:rPr>
              <a:t> extremist beliefs.</a:t>
            </a:r>
            <a:endParaRPr lang="en-GB" sz="1200" b="1" i="1" u="none" strike="noStrike" kern="1200" dirty="0">
              <a:solidFill>
                <a:schemeClr val="tx1"/>
              </a:solidFill>
              <a:effectLst/>
              <a:latin typeface="+mn-lt"/>
              <a:ea typeface="+mn-ea"/>
              <a:cs typeface="+mn-cs"/>
            </a:endParaRPr>
          </a:p>
          <a:p>
            <a:pPr marL="0" marR="0" indent="0" algn="l" defTabSz="914400" rtl="0" eaLnBrk="1" fontAlgn="t"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Extremism always leads to violence. </a:t>
            </a:r>
            <a:r>
              <a:rPr lang="en-GB" sz="1200" b="1" i="1" u="none" strike="noStrike" kern="1200" dirty="0">
                <a:solidFill>
                  <a:schemeClr val="tx1"/>
                </a:solidFill>
                <a:effectLst/>
                <a:latin typeface="+mn-lt"/>
                <a:ea typeface="+mn-ea"/>
                <a:cs typeface="+mn-cs"/>
              </a:rPr>
              <a:t>False: Extremism</a:t>
            </a:r>
            <a:r>
              <a:rPr lang="en-GB" sz="1200" b="1" i="1" u="none" strike="noStrike" kern="1200" baseline="0" dirty="0">
                <a:solidFill>
                  <a:schemeClr val="tx1"/>
                </a:solidFill>
                <a:effectLst/>
                <a:latin typeface="+mn-lt"/>
                <a:ea typeface="+mn-ea"/>
                <a:cs typeface="+mn-cs"/>
              </a:rPr>
              <a:t> can be seen in non-violent acts such as  protest movements, online and in literature.</a:t>
            </a:r>
          </a:p>
          <a:p>
            <a:pPr marL="0" marR="0" indent="0" algn="l" defTabSz="914400" rtl="0" eaLnBrk="1" fontAlgn="t"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Extremism can apply to issues such as nuclear weapons, rights for fathers and animal testing. </a:t>
            </a:r>
            <a:r>
              <a:rPr lang="en-GB" sz="1200" b="1" i="1" u="none" strike="noStrike" kern="1200" dirty="0">
                <a:solidFill>
                  <a:schemeClr val="tx1"/>
                </a:solidFill>
                <a:effectLst/>
                <a:latin typeface="+mn-lt"/>
                <a:ea typeface="+mn-ea"/>
                <a:cs typeface="+mn-cs"/>
              </a:rPr>
              <a:t>True: Extremism</a:t>
            </a:r>
            <a:r>
              <a:rPr lang="en-GB" sz="1200" b="1" i="1" u="none" strike="noStrike" kern="1200" baseline="0" dirty="0">
                <a:solidFill>
                  <a:schemeClr val="tx1"/>
                </a:solidFill>
                <a:effectLst/>
                <a:latin typeface="+mn-lt"/>
                <a:ea typeface="+mn-ea"/>
                <a:cs typeface="+mn-cs"/>
              </a:rPr>
              <a:t> can be non-violent but still dangerous.</a:t>
            </a:r>
          </a:p>
          <a:p>
            <a:pPr rtl="0" eaLnBrk="1" fontAlgn="t" latinLnBrk="0" hangingPunct="1"/>
            <a:r>
              <a:rPr lang="en-GB" sz="1200" b="0" i="0" u="none" strike="noStrike" kern="1200" dirty="0">
                <a:solidFill>
                  <a:schemeClr val="tx1"/>
                </a:solidFill>
                <a:effectLst/>
                <a:latin typeface="+mn-lt"/>
                <a:ea typeface="+mn-ea"/>
                <a:cs typeface="+mn-cs"/>
              </a:rPr>
              <a:t>Extremism exists</a:t>
            </a:r>
            <a:r>
              <a:rPr lang="en-GB" sz="1200" b="0" i="0" u="none" strike="noStrike" kern="1200" baseline="0" dirty="0">
                <a:solidFill>
                  <a:schemeClr val="tx1"/>
                </a:solidFill>
                <a:effectLst/>
                <a:latin typeface="+mn-lt"/>
                <a:ea typeface="+mn-ea"/>
                <a:cs typeface="+mn-cs"/>
              </a:rPr>
              <a:t> all over the world: </a:t>
            </a:r>
            <a:r>
              <a:rPr lang="en-GB" sz="1200" b="1" i="1" u="none" strike="noStrike" kern="1200" dirty="0">
                <a:solidFill>
                  <a:schemeClr val="tx1"/>
                </a:solidFill>
                <a:effectLst/>
                <a:latin typeface="+mn-lt"/>
                <a:ea typeface="+mn-ea"/>
                <a:cs typeface="+mn-cs"/>
              </a:rPr>
              <a:t>True: </a:t>
            </a:r>
            <a:r>
              <a:rPr lang="en-GB" sz="1200" b="1" i="1" u="none" strike="noStrike" kern="1200" baseline="0" dirty="0">
                <a:solidFill>
                  <a:schemeClr val="tx1"/>
                </a:solidFill>
                <a:effectLst/>
                <a:latin typeface="+mn-lt"/>
                <a:ea typeface="+mn-ea"/>
                <a:cs typeface="+mn-cs"/>
              </a:rPr>
              <a:t> Extremism has taken place by ETA  in the Basque Region, in the Israel-Palestine Conflict and  by the IRA in Ireland often involving the use violence.</a:t>
            </a:r>
          </a:p>
          <a:p>
            <a:pPr rtl="0" eaLnBrk="1" fontAlgn="t" latinLnBrk="0" hangingPunct="1"/>
            <a:r>
              <a:rPr lang="en-GB" sz="1200" b="0" i="0" u="none" strike="noStrike" kern="1200" baseline="0" dirty="0">
                <a:solidFill>
                  <a:schemeClr val="tx1"/>
                </a:solidFill>
                <a:effectLst/>
                <a:latin typeface="+mn-lt"/>
                <a:ea typeface="+mn-ea"/>
                <a:cs typeface="+mn-cs"/>
              </a:rPr>
              <a:t>Some extremist groups believe that they are following God’s instructions.  </a:t>
            </a:r>
            <a:r>
              <a:rPr lang="en-GB" sz="1200" b="1" i="1" u="none" strike="noStrike" kern="1200" dirty="0">
                <a:solidFill>
                  <a:schemeClr val="tx1"/>
                </a:solidFill>
                <a:effectLst/>
                <a:latin typeface="+mn-lt"/>
                <a:ea typeface="+mn-ea"/>
                <a:cs typeface="+mn-cs"/>
              </a:rPr>
              <a:t>True: Some</a:t>
            </a:r>
            <a:r>
              <a:rPr lang="en-GB" sz="1200" b="1" i="1" u="none" strike="noStrike" kern="1200" baseline="0" dirty="0">
                <a:solidFill>
                  <a:schemeClr val="tx1"/>
                </a:solidFill>
                <a:effectLst/>
                <a:latin typeface="+mn-lt"/>
                <a:ea typeface="+mn-ea"/>
                <a:cs typeface="+mn-cs"/>
              </a:rPr>
              <a:t> extremists target religious groups that may more heavily influenced than non-religious people.  For example, Al Qaeda and affiliates see young Muslim’s living in the West as a key target audience to their messaging.</a:t>
            </a:r>
            <a:endParaRPr lang="en-GB" sz="1200" b="1" i="1" u="none" strike="noStrike" kern="1200" dirty="0">
              <a:solidFill>
                <a:schemeClr val="tx1"/>
              </a:solidFill>
              <a:effectLst/>
              <a:latin typeface="+mn-lt"/>
              <a:ea typeface="+mn-ea"/>
              <a:cs typeface="+mn-cs"/>
            </a:endParaRPr>
          </a:p>
          <a:p>
            <a:pPr rtl="0" eaLnBrk="1" fontAlgn="t" latinLnBrk="0" hangingPunct="1"/>
            <a:r>
              <a:rPr lang="en-GB" sz="1200" b="0" i="0" u="none" strike="noStrike" kern="1200" baseline="0" dirty="0">
                <a:solidFill>
                  <a:schemeClr val="tx1"/>
                </a:solidFill>
                <a:effectLst/>
                <a:latin typeface="+mn-lt"/>
                <a:ea typeface="+mn-ea"/>
                <a:cs typeface="+mn-cs"/>
              </a:rPr>
              <a:t>Extremist groups sometimes target susceptible young people.  </a:t>
            </a:r>
            <a:r>
              <a:rPr lang="en-GB" sz="1200" b="1" i="1" u="none" strike="noStrike" kern="1200" dirty="0">
                <a:solidFill>
                  <a:schemeClr val="tx1"/>
                </a:solidFill>
                <a:effectLst/>
                <a:latin typeface="+mn-lt"/>
                <a:ea typeface="+mn-ea"/>
                <a:cs typeface="+mn-cs"/>
              </a:rPr>
              <a:t>True</a:t>
            </a:r>
            <a:r>
              <a:rPr lang="en-GB" sz="1200" b="0" i="0" u="none" strike="noStrike" kern="1200" dirty="0">
                <a:solidFill>
                  <a:schemeClr val="tx1"/>
                </a:solidFill>
                <a:effectLst/>
                <a:latin typeface="+mn-lt"/>
                <a:ea typeface="+mn-ea"/>
                <a:cs typeface="+mn-cs"/>
              </a:rPr>
              <a:t>:</a:t>
            </a:r>
            <a:r>
              <a:rPr lang="en-GB" sz="1200" b="0" i="0" u="none" strike="noStrike" kern="1200" baseline="0" dirty="0">
                <a:solidFill>
                  <a:schemeClr val="tx1"/>
                </a:solidFill>
                <a:effectLst/>
                <a:latin typeface="+mn-lt"/>
                <a:ea typeface="+mn-ea"/>
                <a:cs typeface="+mn-cs"/>
              </a:rPr>
              <a:t> </a:t>
            </a:r>
            <a:r>
              <a:rPr lang="en-GB" sz="1200" b="1" i="1" u="none" strike="noStrike" kern="1200" baseline="0" dirty="0">
                <a:solidFill>
                  <a:schemeClr val="tx1"/>
                </a:solidFill>
                <a:effectLst/>
                <a:latin typeface="+mn-lt"/>
                <a:ea typeface="+mn-ea"/>
                <a:cs typeface="+mn-cs"/>
              </a:rPr>
              <a:t>Young people are  seen as being more easily influenced than an adult due as they question issues relating to their identity , beliefs and values during adolescence.</a:t>
            </a:r>
            <a:endParaRPr lang="en-GB" sz="1200" b="1" i="1" u="none" strike="noStrike"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A2B35589-052F-4363-A8D4-07B3D39ED163}" type="slidenum">
              <a:rPr lang="en-GB" smtClean="0"/>
              <a:t>10</a:t>
            </a:fld>
            <a:endParaRPr lang="en-GB"/>
          </a:p>
        </p:txBody>
      </p:sp>
    </p:spTree>
    <p:extLst>
      <p:ext uri="{BB962C8B-B14F-4D97-AF65-F5344CB8AC3E}">
        <p14:creationId xmlns:p14="http://schemas.microsoft.com/office/powerpoint/2010/main" val="1019414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Education, Information groups, action groups</a:t>
            </a:r>
          </a:p>
        </p:txBody>
      </p:sp>
      <p:sp>
        <p:nvSpPr>
          <p:cNvPr id="4" name="Slide Number Placeholder 3"/>
          <p:cNvSpPr>
            <a:spLocks noGrp="1"/>
          </p:cNvSpPr>
          <p:nvPr>
            <p:ph type="sldNum" sz="quarter" idx="10"/>
          </p:nvPr>
        </p:nvSpPr>
        <p:spPr/>
        <p:txBody>
          <a:bodyPr/>
          <a:lstStyle/>
          <a:p>
            <a:fld id="{BA10DE4E-37C0-4A43-9D63-113565684548}" type="slidenum">
              <a:rPr lang="en-GB" smtClean="0"/>
              <a:t>13</a:t>
            </a:fld>
            <a:endParaRPr lang="en-GB"/>
          </a:p>
        </p:txBody>
      </p:sp>
    </p:spTree>
    <p:extLst>
      <p:ext uri="{BB962C8B-B14F-4D97-AF65-F5344CB8AC3E}">
        <p14:creationId xmlns:p14="http://schemas.microsoft.com/office/powerpoint/2010/main" val="4261337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9CC7B0E-C4D0-4B7D-87BC-96D9C79DB504}" type="datetimeFigureOut">
              <a:rPr lang="en-GB" smtClean="0"/>
              <a:t>09/10/2024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83EE47-A640-4EBF-A956-56332049DCF8}" type="slidenum">
              <a:rPr lang="en-GB" smtClean="0"/>
              <a:t>‹#›</a:t>
            </a:fld>
            <a:endParaRPr lang="en-GB"/>
          </a:p>
        </p:txBody>
      </p:sp>
    </p:spTree>
    <p:extLst>
      <p:ext uri="{BB962C8B-B14F-4D97-AF65-F5344CB8AC3E}">
        <p14:creationId xmlns:p14="http://schemas.microsoft.com/office/powerpoint/2010/main" val="493744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9CC7B0E-C4D0-4B7D-87BC-96D9C79DB504}" type="datetimeFigureOut">
              <a:rPr lang="en-GB" smtClean="0"/>
              <a:t>09/10/2024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83EE47-A640-4EBF-A956-56332049DCF8}" type="slidenum">
              <a:rPr lang="en-GB" smtClean="0"/>
              <a:t>‹#›</a:t>
            </a:fld>
            <a:endParaRPr lang="en-GB"/>
          </a:p>
        </p:txBody>
      </p:sp>
    </p:spTree>
    <p:extLst>
      <p:ext uri="{BB962C8B-B14F-4D97-AF65-F5344CB8AC3E}">
        <p14:creationId xmlns:p14="http://schemas.microsoft.com/office/powerpoint/2010/main" val="906683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9CC7B0E-C4D0-4B7D-87BC-96D9C79DB504}" type="datetimeFigureOut">
              <a:rPr lang="en-GB" smtClean="0"/>
              <a:t>09/10/2024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83EE47-A640-4EBF-A956-56332049DCF8}" type="slidenum">
              <a:rPr lang="en-GB" smtClean="0"/>
              <a:t>‹#›</a:t>
            </a:fld>
            <a:endParaRPr lang="en-GB"/>
          </a:p>
        </p:txBody>
      </p:sp>
    </p:spTree>
    <p:extLst>
      <p:ext uri="{BB962C8B-B14F-4D97-AF65-F5344CB8AC3E}">
        <p14:creationId xmlns:p14="http://schemas.microsoft.com/office/powerpoint/2010/main" val="2473176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9CC7B0E-C4D0-4B7D-87BC-96D9C79DB504}" type="datetimeFigureOut">
              <a:rPr lang="en-GB" smtClean="0"/>
              <a:t>09/10/2024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83EE47-A640-4EBF-A956-56332049DCF8}" type="slidenum">
              <a:rPr lang="en-GB" smtClean="0"/>
              <a:t>‹#›</a:t>
            </a:fld>
            <a:endParaRPr lang="en-GB"/>
          </a:p>
        </p:txBody>
      </p:sp>
    </p:spTree>
    <p:extLst>
      <p:ext uri="{BB962C8B-B14F-4D97-AF65-F5344CB8AC3E}">
        <p14:creationId xmlns:p14="http://schemas.microsoft.com/office/powerpoint/2010/main" val="808839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9CC7B0E-C4D0-4B7D-87BC-96D9C79DB504}" type="datetimeFigureOut">
              <a:rPr lang="en-GB" smtClean="0"/>
              <a:t>09/10/2024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83EE47-A640-4EBF-A956-56332049DCF8}" type="slidenum">
              <a:rPr lang="en-GB" smtClean="0"/>
              <a:t>‹#›</a:t>
            </a:fld>
            <a:endParaRPr lang="en-GB"/>
          </a:p>
        </p:txBody>
      </p:sp>
    </p:spTree>
    <p:extLst>
      <p:ext uri="{BB962C8B-B14F-4D97-AF65-F5344CB8AC3E}">
        <p14:creationId xmlns:p14="http://schemas.microsoft.com/office/powerpoint/2010/main" val="662919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9CC7B0E-C4D0-4B7D-87BC-96D9C79DB504}" type="datetimeFigureOut">
              <a:rPr lang="en-GB" smtClean="0"/>
              <a:t>09/10/2024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83EE47-A640-4EBF-A956-56332049DCF8}" type="slidenum">
              <a:rPr lang="en-GB" smtClean="0"/>
              <a:t>‹#›</a:t>
            </a:fld>
            <a:endParaRPr lang="en-GB"/>
          </a:p>
        </p:txBody>
      </p:sp>
    </p:spTree>
    <p:extLst>
      <p:ext uri="{BB962C8B-B14F-4D97-AF65-F5344CB8AC3E}">
        <p14:creationId xmlns:p14="http://schemas.microsoft.com/office/powerpoint/2010/main" val="1892172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9CC7B0E-C4D0-4B7D-87BC-96D9C79DB504}" type="datetimeFigureOut">
              <a:rPr lang="en-GB" smtClean="0"/>
              <a:t>09/10/2024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983EE47-A640-4EBF-A956-56332049DCF8}" type="slidenum">
              <a:rPr lang="en-GB" smtClean="0"/>
              <a:t>‹#›</a:t>
            </a:fld>
            <a:endParaRPr lang="en-GB"/>
          </a:p>
        </p:txBody>
      </p:sp>
    </p:spTree>
    <p:extLst>
      <p:ext uri="{BB962C8B-B14F-4D97-AF65-F5344CB8AC3E}">
        <p14:creationId xmlns:p14="http://schemas.microsoft.com/office/powerpoint/2010/main" val="4261274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9CC7B0E-C4D0-4B7D-87BC-96D9C79DB504}" type="datetimeFigureOut">
              <a:rPr lang="en-GB" smtClean="0"/>
              <a:t>09/10/2024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983EE47-A640-4EBF-A956-56332049DCF8}" type="slidenum">
              <a:rPr lang="en-GB" smtClean="0"/>
              <a:t>‹#›</a:t>
            </a:fld>
            <a:endParaRPr lang="en-GB"/>
          </a:p>
        </p:txBody>
      </p:sp>
    </p:spTree>
    <p:extLst>
      <p:ext uri="{BB962C8B-B14F-4D97-AF65-F5344CB8AC3E}">
        <p14:creationId xmlns:p14="http://schemas.microsoft.com/office/powerpoint/2010/main" val="1924329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CC7B0E-C4D0-4B7D-87BC-96D9C79DB504}" type="datetimeFigureOut">
              <a:rPr lang="en-GB" smtClean="0"/>
              <a:t>09/10/2024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983EE47-A640-4EBF-A956-56332049DCF8}" type="slidenum">
              <a:rPr lang="en-GB" smtClean="0"/>
              <a:t>‹#›</a:t>
            </a:fld>
            <a:endParaRPr lang="en-GB"/>
          </a:p>
        </p:txBody>
      </p:sp>
    </p:spTree>
    <p:extLst>
      <p:ext uri="{BB962C8B-B14F-4D97-AF65-F5344CB8AC3E}">
        <p14:creationId xmlns:p14="http://schemas.microsoft.com/office/powerpoint/2010/main" val="2444113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9CC7B0E-C4D0-4B7D-87BC-96D9C79DB504}" type="datetimeFigureOut">
              <a:rPr lang="en-GB" smtClean="0"/>
              <a:t>09/10/2024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83EE47-A640-4EBF-A956-56332049DCF8}" type="slidenum">
              <a:rPr lang="en-GB" smtClean="0"/>
              <a:t>‹#›</a:t>
            </a:fld>
            <a:endParaRPr lang="en-GB"/>
          </a:p>
        </p:txBody>
      </p:sp>
    </p:spTree>
    <p:extLst>
      <p:ext uri="{BB962C8B-B14F-4D97-AF65-F5344CB8AC3E}">
        <p14:creationId xmlns:p14="http://schemas.microsoft.com/office/powerpoint/2010/main" val="2164584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9CC7B0E-C4D0-4B7D-87BC-96D9C79DB504}" type="datetimeFigureOut">
              <a:rPr lang="en-GB" smtClean="0"/>
              <a:t>09/10/2024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83EE47-A640-4EBF-A956-56332049DCF8}" type="slidenum">
              <a:rPr lang="en-GB" smtClean="0"/>
              <a:t>‹#›</a:t>
            </a:fld>
            <a:endParaRPr lang="en-GB"/>
          </a:p>
        </p:txBody>
      </p:sp>
    </p:spTree>
    <p:extLst>
      <p:ext uri="{BB962C8B-B14F-4D97-AF65-F5344CB8AC3E}">
        <p14:creationId xmlns:p14="http://schemas.microsoft.com/office/powerpoint/2010/main" val="2784326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CC7B0E-C4D0-4B7D-87BC-96D9C79DB504}" type="datetimeFigureOut">
              <a:rPr lang="en-GB" smtClean="0"/>
              <a:t>09/10/2024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83EE47-A640-4EBF-A956-56332049DCF8}" type="slidenum">
              <a:rPr lang="en-GB" smtClean="0"/>
              <a:t>‹#›</a:t>
            </a:fld>
            <a:endParaRPr lang="en-GB"/>
          </a:p>
        </p:txBody>
      </p:sp>
    </p:spTree>
    <p:extLst>
      <p:ext uri="{BB962C8B-B14F-4D97-AF65-F5344CB8AC3E}">
        <p14:creationId xmlns:p14="http://schemas.microsoft.com/office/powerpoint/2010/main" val="10198282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youtube.com/watch?v=udRpKAlu-Q8"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childline.org.uk/"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google.co.uk/url?q=http://fabufacture.co.uk/danger-signs-uk/&amp;sa=U&amp;ei=3lFSVPPwL8_UaoOjgbgO&amp;ved=0CBYQ9QEwAA&amp;usg=AFQjCNG2ltePtW1kIxXYREbvGODojhP1D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0" y="0"/>
            <a:ext cx="12191239" cy="6858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800" y="5538350"/>
            <a:ext cx="4406530" cy="1039877"/>
          </a:xfrm>
          <a:prstGeom prst="rect">
            <a:avLst/>
          </a:prstGeom>
        </p:spPr>
      </p:pic>
      <p:sp>
        <p:nvSpPr>
          <p:cNvPr id="2" name="Rectangle 1"/>
          <p:cNvSpPr/>
          <p:nvPr/>
        </p:nvSpPr>
        <p:spPr>
          <a:xfrm>
            <a:off x="266968" y="2013746"/>
            <a:ext cx="4544193" cy="2585323"/>
          </a:xfrm>
          <a:prstGeom prst="rect">
            <a:avLst/>
          </a:prstGeom>
          <a:noFill/>
        </p:spPr>
        <p:txBody>
          <a:bodyPr wrap="none" lIns="91440" tIns="45720" rIns="91440" bIns="45720" anchor="t">
            <a:spAutoFit/>
          </a:bodyPr>
          <a:lstStyle/>
          <a:p>
            <a:pPr algn="ctr"/>
            <a:r>
              <a:rPr lang="en-US" sz="5400" b="0" cap="none" spc="0" dirty="0">
                <a:ln w="0"/>
                <a:solidFill>
                  <a:schemeClr val="bg1"/>
                </a:solidFill>
                <a:effectLst>
                  <a:outerShdw blurRad="38100" dist="19050" dir="2700000" algn="tl" rotWithShape="0">
                    <a:schemeClr val="dk1">
                      <a:alpha val="40000"/>
                    </a:schemeClr>
                  </a:outerShdw>
                </a:effectLst>
              </a:rPr>
              <a:t>Prevent, </a:t>
            </a:r>
          </a:p>
          <a:p>
            <a:pPr algn="ctr"/>
            <a:r>
              <a:rPr lang="en-US" sz="5400" dirty="0" err="1">
                <a:ln w="0"/>
                <a:solidFill>
                  <a:schemeClr val="bg1"/>
                </a:solidFill>
                <a:effectLst>
                  <a:outerShdw blurRad="38100" dist="19050" dir="2700000" algn="tl" rotWithShape="0">
                    <a:schemeClr val="dk1">
                      <a:alpha val="40000"/>
                    </a:schemeClr>
                  </a:outerShdw>
                </a:effectLst>
              </a:rPr>
              <a:t>Radicalisation</a:t>
            </a:r>
            <a:r>
              <a:rPr lang="en-US" sz="5400" dirty="0">
                <a:ln w="0"/>
                <a:solidFill>
                  <a:schemeClr val="bg1"/>
                </a:solidFill>
                <a:effectLst>
                  <a:outerShdw blurRad="38100" dist="19050" dir="2700000" algn="tl" rotWithShape="0">
                    <a:schemeClr val="dk1">
                      <a:alpha val="40000"/>
                    </a:schemeClr>
                  </a:outerShdw>
                </a:effectLst>
              </a:rPr>
              <a:t> </a:t>
            </a:r>
            <a:endParaRPr lang="en-US" sz="5400" b="0" cap="none" spc="0" dirty="0">
              <a:ln w="0"/>
              <a:solidFill>
                <a:schemeClr val="bg1"/>
              </a:solidFill>
              <a:effectLst>
                <a:outerShdw blurRad="38100" dist="19050" dir="2700000" algn="tl" rotWithShape="0">
                  <a:prstClr val="black">
                    <a:alpha val="40000"/>
                  </a:prstClr>
                </a:outerShdw>
              </a:effectLst>
              <a:cs typeface="Calibri"/>
            </a:endParaRPr>
          </a:p>
          <a:p>
            <a:pPr algn="ctr"/>
            <a:r>
              <a:rPr lang="en-US" sz="5400" b="0" cap="none" spc="0" dirty="0">
                <a:ln w="0"/>
                <a:solidFill>
                  <a:schemeClr val="bg1"/>
                </a:solidFill>
                <a:effectLst>
                  <a:outerShdw blurRad="38100" dist="19050" dir="2700000" algn="tl" rotWithShape="0">
                    <a:schemeClr val="dk1">
                      <a:alpha val="40000"/>
                    </a:schemeClr>
                  </a:outerShdw>
                </a:effectLst>
              </a:rPr>
              <a:t>and Extremism </a:t>
            </a:r>
          </a:p>
        </p:txBody>
      </p:sp>
    </p:spTree>
    <p:extLst>
      <p:ext uri="{BB962C8B-B14F-4D97-AF65-F5344CB8AC3E}">
        <p14:creationId xmlns:p14="http://schemas.microsoft.com/office/powerpoint/2010/main" val="2310376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980007072"/>
              </p:ext>
            </p:extLst>
          </p:nvPr>
        </p:nvGraphicFramePr>
        <p:xfrm>
          <a:off x="338685" y="636369"/>
          <a:ext cx="5532725" cy="5449385"/>
        </p:xfrm>
        <a:graphic>
          <a:graphicData uri="http://schemas.openxmlformats.org/drawingml/2006/table">
            <a:tbl>
              <a:tblPr firstRow="1" bandRow="1">
                <a:tableStyleId>{5C22544A-7EE6-4342-B048-85BDC9FD1C3A}</a:tableStyleId>
              </a:tblPr>
              <a:tblGrid>
                <a:gridCol w="3343864">
                  <a:extLst>
                    <a:ext uri="{9D8B030D-6E8A-4147-A177-3AD203B41FA5}">
                      <a16:colId xmlns:a16="http://schemas.microsoft.com/office/drawing/2014/main" val="20000"/>
                    </a:ext>
                  </a:extLst>
                </a:gridCol>
                <a:gridCol w="2188861">
                  <a:extLst>
                    <a:ext uri="{9D8B030D-6E8A-4147-A177-3AD203B41FA5}">
                      <a16:colId xmlns:a16="http://schemas.microsoft.com/office/drawing/2014/main" val="20001"/>
                    </a:ext>
                  </a:extLst>
                </a:gridCol>
              </a:tblGrid>
              <a:tr h="367672">
                <a:tc>
                  <a:txBody>
                    <a:bodyPr/>
                    <a:lstStyle/>
                    <a:p>
                      <a:endParaRPr lang="en-GB" dirty="0"/>
                    </a:p>
                  </a:txBody>
                  <a:tcPr/>
                </a:tc>
                <a:tc>
                  <a:txBody>
                    <a:bodyPr/>
                    <a:lstStyle/>
                    <a:p>
                      <a:r>
                        <a:rPr lang="en-GB" dirty="0"/>
                        <a:t>True or False?</a:t>
                      </a:r>
                    </a:p>
                  </a:txBody>
                  <a:tcPr/>
                </a:tc>
                <a:extLst>
                  <a:ext uri="{0D108BD9-81ED-4DB2-BD59-A6C34878D82A}">
                    <a16:rowId xmlns:a16="http://schemas.microsoft.com/office/drawing/2014/main" val="10000"/>
                  </a:ext>
                </a:extLst>
              </a:tr>
              <a:tr h="811544">
                <a:tc>
                  <a:txBody>
                    <a:bodyPr/>
                    <a:lstStyle/>
                    <a:p>
                      <a:r>
                        <a:rPr lang="en-GB" dirty="0"/>
                        <a:t>You can spot someone with extreme beliefs purely</a:t>
                      </a:r>
                      <a:r>
                        <a:rPr lang="en-GB" baseline="0" dirty="0"/>
                        <a:t> by </a:t>
                      </a:r>
                      <a:r>
                        <a:rPr lang="en-GB" dirty="0"/>
                        <a:t>looking at them.</a:t>
                      </a:r>
                    </a:p>
                  </a:txBody>
                  <a:tcPr/>
                </a:tc>
                <a:tc>
                  <a:txBody>
                    <a:bodyPr/>
                    <a:lstStyle/>
                    <a:p>
                      <a:endParaRPr lang="en-GB" dirty="0"/>
                    </a:p>
                  </a:txBody>
                  <a:tcPr/>
                </a:tc>
                <a:extLst>
                  <a:ext uri="{0D108BD9-81ED-4DB2-BD59-A6C34878D82A}">
                    <a16:rowId xmlns:a16="http://schemas.microsoft.com/office/drawing/2014/main" val="10001"/>
                  </a:ext>
                </a:extLst>
              </a:tr>
              <a:tr h="643425">
                <a:tc>
                  <a:txBody>
                    <a:bodyPr/>
                    <a:lstStyle/>
                    <a:p>
                      <a:r>
                        <a:rPr lang="en-GB" dirty="0"/>
                        <a:t>Extremism always leads to violence. </a:t>
                      </a:r>
                    </a:p>
                    <a:p>
                      <a:endParaRPr lang="en-GB" dirty="0"/>
                    </a:p>
                  </a:txBody>
                  <a:tcPr/>
                </a:tc>
                <a:tc>
                  <a:txBody>
                    <a:bodyPr/>
                    <a:lstStyle/>
                    <a:p>
                      <a:endParaRPr lang="en-GB" dirty="0"/>
                    </a:p>
                  </a:txBody>
                  <a:tcPr/>
                </a:tc>
                <a:extLst>
                  <a:ext uri="{0D108BD9-81ED-4DB2-BD59-A6C34878D82A}">
                    <a16:rowId xmlns:a16="http://schemas.microsoft.com/office/drawing/2014/main" val="10002"/>
                  </a:ext>
                </a:extLst>
              </a:tr>
              <a:tr h="10550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Extremism can apply to issues such as nuclear weapons, rights for fathers and animal testing.</a:t>
                      </a:r>
                    </a:p>
                  </a:txBody>
                  <a:tcPr/>
                </a:tc>
                <a:tc>
                  <a:txBody>
                    <a:bodyPr/>
                    <a:lstStyle/>
                    <a:p>
                      <a:endParaRPr lang="en-GB" dirty="0"/>
                    </a:p>
                  </a:txBody>
                  <a:tcPr/>
                </a:tc>
                <a:extLst>
                  <a:ext uri="{0D108BD9-81ED-4DB2-BD59-A6C34878D82A}">
                    <a16:rowId xmlns:a16="http://schemas.microsoft.com/office/drawing/2014/main" val="10003"/>
                  </a:ext>
                </a:extLst>
              </a:tr>
              <a:tr h="568081">
                <a:tc>
                  <a:txBody>
                    <a:bodyPr/>
                    <a:lstStyle/>
                    <a:p>
                      <a:r>
                        <a:rPr lang="en-GB" dirty="0"/>
                        <a:t>Extremism exists</a:t>
                      </a:r>
                      <a:r>
                        <a:rPr lang="en-GB" baseline="0" dirty="0"/>
                        <a:t> all over the world</a:t>
                      </a:r>
                      <a:endParaRPr lang="en-GB" dirty="0"/>
                    </a:p>
                  </a:txBody>
                  <a:tcPr/>
                </a:tc>
                <a:tc>
                  <a:txBody>
                    <a:bodyPr/>
                    <a:lstStyle/>
                    <a:p>
                      <a:endParaRPr lang="en-GB" dirty="0"/>
                    </a:p>
                  </a:txBody>
                  <a:tcPr/>
                </a:tc>
                <a:extLst>
                  <a:ext uri="{0D108BD9-81ED-4DB2-BD59-A6C34878D82A}">
                    <a16:rowId xmlns:a16="http://schemas.microsoft.com/office/drawing/2014/main" val="10004"/>
                  </a:ext>
                </a:extLst>
              </a:tr>
              <a:tr h="811544">
                <a:tc>
                  <a:txBody>
                    <a:bodyPr/>
                    <a:lstStyle/>
                    <a:p>
                      <a:r>
                        <a:rPr lang="en-GB" sz="1800" b="0" i="0" u="none" strike="noStrike" kern="1200" baseline="0" dirty="0">
                          <a:solidFill>
                            <a:schemeClr val="dk1"/>
                          </a:solidFill>
                          <a:latin typeface="+mn-lt"/>
                          <a:ea typeface="+mn-ea"/>
                          <a:cs typeface="+mn-cs"/>
                        </a:rPr>
                        <a:t>Some extremist groups believe that they are following God’s instructions.</a:t>
                      </a:r>
                      <a:endParaRPr lang="en-GB" dirty="0"/>
                    </a:p>
                  </a:txBody>
                  <a:tcPr/>
                </a:tc>
                <a:tc>
                  <a:txBody>
                    <a:bodyPr/>
                    <a:lstStyle/>
                    <a:p>
                      <a:endParaRPr lang="en-GB" dirty="0"/>
                    </a:p>
                  </a:txBody>
                  <a:tcPr/>
                </a:tc>
                <a:extLst>
                  <a:ext uri="{0D108BD9-81ED-4DB2-BD59-A6C34878D82A}">
                    <a16:rowId xmlns:a16="http://schemas.microsoft.com/office/drawing/2014/main" val="10005"/>
                  </a:ext>
                </a:extLst>
              </a:tr>
              <a:tr h="643425">
                <a:tc>
                  <a:txBody>
                    <a:bodyPr/>
                    <a:lstStyle/>
                    <a:p>
                      <a:r>
                        <a:rPr lang="en-GB" sz="1800" b="0" i="0" u="none" strike="noStrike" kern="1200" baseline="0" dirty="0">
                          <a:solidFill>
                            <a:schemeClr val="dk1"/>
                          </a:solidFill>
                          <a:latin typeface="+mn-lt"/>
                          <a:ea typeface="+mn-ea"/>
                          <a:cs typeface="+mn-cs"/>
                        </a:rPr>
                        <a:t>Extremist groups sometimes target susceptible young people.</a:t>
                      </a:r>
                      <a:endParaRPr lang="en-GB" dirty="0"/>
                    </a:p>
                  </a:txBody>
                  <a:tcPr/>
                </a:tc>
                <a:tc>
                  <a:txBody>
                    <a:bodyPr/>
                    <a:lstStyle/>
                    <a:p>
                      <a:endParaRPr lang="en-GB" dirty="0"/>
                    </a:p>
                  </a:txBody>
                  <a:tcPr/>
                </a:tc>
                <a:extLst>
                  <a:ext uri="{0D108BD9-81ED-4DB2-BD59-A6C34878D82A}">
                    <a16:rowId xmlns:a16="http://schemas.microsoft.com/office/drawing/2014/main" val="10006"/>
                  </a:ext>
                </a:extLst>
              </a:tr>
            </a:tbl>
          </a:graphicData>
        </a:graphic>
      </p:graphicFrame>
      <p:sp>
        <p:nvSpPr>
          <p:cNvPr id="5" name="Rectangle 4"/>
          <p:cNvSpPr/>
          <p:nvPr/>
        </p:nvSpPr>
        <p:spPr>
          <a:xfrm>
            <a:off x="338685" y="51594"/>
            <a:ext cx="3832262" cy="646331"/>
          </a:xfrm>
          <a:prstGeom prst="rect">
            <a:avLst/>
          </a:prstGeom>
        </p:spPr>
        <p:txBody>
          <a:bodyPr wrap="square">
            <a:spAutoFit/>
          </a:bodyPr>
          <a:lstStyle/>
          <a:p>
            <a:r>
              <a:rPr lang="en-GB" sz="3600" b="1" dirty="0"/>
              <a:t>True or False</a:t>
            </a:r>
          </a:p>
        </p:txBody>
      </p:sp>
      <p:graphicFrame>
        <p:nvGraphicFramePr>
          <p:cNvPr id="6" name="Table 5"/>
          <p:cNvGraphicFramePr>
            <a:graphicFrameLocks noGrp="1"/>
          </p:cNvGraphicFramePr>
          <p:nvPr>
            <p:extLst>
              <p:ext uri="{D42A27DB-BD31-4B8C-83A1-F6EECF244321}">
                <p14:modId xmlns:p14="http://schemas.microsoft.com/office/powerpoint/2010/main" val="2797824914"/>
              </p:ext>
            </p:extLst>
          </p:nvPr>
        </p:nvGraphicFramePr>
        <p:xfrm>
          <a:off x="6096000" y="636369"/>
          <a:ext cx="5532725" cy="5469608"/>
        </p:xfrm>
        <a:graphic>
          <a:graphicData uri="http://schemas.openxmlformats.org/drawingml/2006/table">
            <a:tbl>
              <a:tblPr firstRow="1" bandRow="1">
                <a:tableStyleId>{5C22544A-7EE6-4342-B048-85BDC9FD1C3A}</a:tableStyleId>
              </a:tblPr>
              <a:tblGrid>
                <a:gridCol w="3343863">
                  <a:extLst>
                    <a:ext uri="{9D8B030D-6E8A-4147-A177-3AD203B41FA5}">
                      <a16:colId xmlns:a16="http://schemas.microsoft.com/office/drawing/2014/main" val="20000"/>
                    </a:ext>
                  </a:extLst>
                </a:gridCol>
                <a:gridCol w="2188862">
                  <a:extLst>
                    <a:ext uri="{9D8B030D-6E8A-4147-A177-3AD203B41FA5}">
                      <a16:colId xmlns:a16="http://schemas.microsoft.com/office/drawing/2014/main" val="20001"/>
                    </a:ext>
                  </a:extLst>
                </a:gridCol>
              </a:tblGrid>
              <a:tr h="368676">
                <a:tc>
                  <a:txBody>
                    <a:bodyPr/>
                    <a:lstStyle/>
                    <a:p>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True or False?</a:t>
                      </a:r>
                    </a:p>
                  </a:txBody>
                  <a:tcPr/>
                </a:tc>
                <a:extLst>
                  <a:ext uri="{0D108BD9-81ED-4DB2-BD59-A6C34878D82A}">
                    <a16:rowId xmlns:a16="http://schemas.microsoft.com/office/drawing/2014/main" val="10000"/>
                  </a:ext>
                </a:extLst>
              </a:tr>
              <a:tr h="921689">
                <a:tc>
                  <a:txBody>
                    <a:bodyPr/>
                    <a:lstStyle/>
                    <a:p>
                      <a:r>
                        <a:rPr lang="en-GB" dirty="0"/>
                        <a:t>You can spot someone with extreme beliefs purely</a:t>
                      </a:r>
                      <a:r>
                        <a:rPr lang="en-GB" baseline="0" dirty="0"/>
                        <a:t> by </a:t>
                      </a:r>
                      <a:r>
                        <a:rPr lang="en-GB" dirty="0"/>
                        <a:t>looking at them.</a:t>
                      </a:r>
                    </a:p>
                  </a:txBody>
                  <a:tcPr/>
                </a:tc>
                <a:tc>
                  <a:txBody>
                    <a:bodyPr/>
                    <a:lstStyle/>
                    <a:p>
                      <a:r>
                        <a:rPr lang="en-GB" dirty="0"/>
                        <a:t>False</a:t>
                      </a:r>
                    </a:p>
                  </a:txBody>
                  <a:tcPr/>
                </a:tc>
                <a:extLst>
                  <a:ext uri="{0D108BD9-81ED-4DB2-BD59-A6C34878D82A}">
                    <a16:rowId xmlns:a16="http://schemas.microsoft.com/office/drawing/2014/main" val="10001"/>
                  </a:ext>
                </a:extLst>
              </a:tr>
              <a:tr h="902503">
                <a:tc>
                  <a:txBody>
                    <a:bodyPr/>
                    <a:lstStyle/>
                    <a:p>
                      <a:r>
                        <a:rPr lang="en-GB" dirty="0"/>
                        <a:t>Extremism always leads to violence. </a:t>
                      </a:r>
                    </a:p>
                    <a:p>
                      <a:endParaRPr lang="en-GB" dirty="0"/>
                    </a:p>
                  </a:txBody>
                  <a:tcPr/>
                </a:tc>
                <a:tc>
                  <a:txBody>
                    <a:bodyPr/>
                    <a:lstStyle/>
                    <a:p>
                      <a:r>
                        <a:rPr lang="en-GB" dirty="0"/>
                        <a:t>False</a:t>
                      </a:r>
                    </a:p>
                  </a:txBody>
                  <a:tcPr/>
                </a:tc>
                <a:extLst>
                  <a:ext uri="{0D108BD9-81ED-4DB2-BD59-A6C34878D82A}">
                    <a16:rowId xmlns:a16="http://schemas.microsoft.com/office/drawing/2014/main" val="10002"/>
                  </a:ext>
                </a:extLst>
              </a:tr>
              <a:tr h="10578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Extremism can apply to issues such as nuclear weapons, rights for fathers and animal testing.</a:t>
                      </a:r>
                    </a:p>
                  </a:txBody>
                  <a:tcPr/>
                </a:tc>
                <a:tc>
                  <a:txBody>
                    <a:bodyPr/>
                    <a:lstStyle/>
                    <a:p>
                      <a:r>
                        <a:rPr lang="en-GB" dirty="0"/>
                        <a:t>True</a:t>
                      </a:r>
                    </a:p>
                  </a:txBody>
                  <a:tcPr/>
                </a:tc>
                <a:extLst>
                  <a:ext uri="{0D108BD9-81ED-4DB2-BD59-A6C34878D82A}">
                    <a16:rowId xmlns:a16="http://schemas.microsoft.com/office/drawing/2014/main" val="10003"/>
                  </a:ext>
                </a:extLst>
              </a:tr>
              <a:tr h="631752">
                <a:tc>
                  <a:txBody>
                    <a:bodyPr/>
                    <a:lstStyle/>
                    <a:p>
                      <a:r>
                        <a:rPr lang="en-GB" dirty="0"/>
                        <a:t>Extremism exists</a:t>
                      </a:r>
                      <a:r>
                        <a:rPr lang="en-GB" baseline="0" dirty="0"/>
                        <a:t> all over the world</a:t>
                      </a:r>
                      <a:endParaRPr lang="en-GB" dirty="0"/>
                    </a:p>
                  </a:txBody>
                  <a:tcPr/>
                </a:tc>
                <a:tc>
                  <a:txBody>
                    <a:bodyPr/>
                    <a:lstStyle/>
                    <a:p>
                      <a:r>
                        <a:rPr lang="en-GB" dirty="0"/>
                        <a:t>True</a:t>
                      </a:r>
                    </a:p>
                  </a:txBody>
                  <a:tcPr/>
                </a:tc>
                <a:extLst>
                  <a:ext uri="{0D108BD9-81ED-4DB2-BD59-A6C34878D82A}">
                    <a16:rowId xmlns:a16="http://schemas.microsoft.com/office/drawing/2014/main" val="10004"/>
                  </a:ext>
                </a:extLst>
              </a:tr>
              <a:tr h="921689">
                <a:tc>
                  <a:txBody>
                    <a:bodyPr/>
                    <a:lstStyle/>
                    <a:p>
                      <a:r>
                        <a:rPr lang="en-GB" sz="1800" b="0" i="0" u="none" strike="noStrike" kern="1200" baseline="0" dirty="0">
                          <a:solidFill>
                            <a:schemeClr val="dk1"/>
                          </a:solidFill>
                          <a:latin typeface="+mn-lt"/>
                          <a:ea typeface="+mn-ea"/>
                          <a:cs typeface="+mn-cs"/>
                        </a:rPr>
                        <a:t>Some extremist groups believe that they are following God’s instructions.</a:t>
                      </a:r>
                      <a:endParaRPr lang="en-GB" dirty="0"/>
                    </a:p>
                  </a:txBody>
                  <a:tcPr/>
                </a:tc>
                <a:tc>
                  <a:txBody>
                    <a:bodyPr/>
                    <a:lstStyle/>
                    <a:p>
                      <a:r>
                        <a:rPr lang="en-GB" dirty="0"/>
                        <a:t>True</a:t>
                      </a:r>
                    </a:p>
                  </a:txBody>
                  <a:tcPr/>
                </a:tc>
                <a:extLst>
                  <a:ext uri="{0D108BD9-81ED-4DB2-BD59-A6C34878D82A}">
                    <a16:rowId xmlns:a16="http://schemas.microsoft.com/office/drawing/2014/main" val="10005"/>
                  </a:ext>
                </a:extLst>
              </a:tr>
              <a:tr h="645183">
                <a:tc>
                  <a:txBody>
                    <a:bodyPr/>
                    <a:lstStyle/>
                    <a:p>
                      <a:r>
                        <a:rPr lang="en-GB" sz="1800" b="0" i="0" u="none" strike="noStrike" kern="1200" baseline="0" dirty="0">
                          <a:solidFill>
                            <a:schemeClr val="dk1"/>
                          </a:solidFill>
                          <a:latin typeface="+mn-lt"/>
                          <a:ea typeface="+mn-ea"/>
                          <a:cs typeface="+mn-cs"/>
                        </a:rPr>
                        <a:t>Extremist groups sometimes target susceptible young people.</a:t>
                      </a:r>
                      <a:endParaRPr lang="en-GB" dirty="0"/>
                    </a:p>
                  </a:txBody>
                  <a:tcPr/>
                </a:tc>
                <a:tc>
                  <a:txBody>
                    <a:bodyPr/>
                    <a:lstStyle/>
                    <a:p>
                      <a:r>
                        <a:rPr lang="en-GB" dirty="0"/>
                        <a:t>True</a:t>
                      </a:r>
                    </a:p>
                  </a:txBody>
                  <a:tcPr/>
                </a:tc>
                <a:extLst>
                  <a:ext uri="{0D108BD9-81ED-4DB2-BD59-A6C34878D82A}">
                    <a16:rowId xmlns:a16="http://schemas.microsoft.com/office/drawing/2014/main" val="10006"/>
                  </a:ext>
                </a:extLst>
              </a:tr>
            </a:tbl>
          </a:graphicData>
        </a:graphic>
      </p:graphicFrame>
      <p:sp>
        <p:nvSpPr>
          <p:cNvPr id="7" name="Rectangle 6"/>
          <p:cNvSpPr/>
          <p:nvPr/>
        </p:nvSpPr>
        <p:spPr>
          <a:xfrm>
            <a:off x="0" y="6142008"/>
            <a:ext cx="12192000" cy="715992"/>
          </a:xfrm>
          <a:prstGeom prst="rect">
            <a:avLst/>
          </a:prstGeom>
          <a:solidFill>
            <a:srgbClr val="03CB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247290" y="6142008"/>
            <a:ext cx="11697419" cy="400110"/>
          </a:xfrm>
          <a:prstGeom prst="rect">
            <a:avLst/>
          </a:prstGeom>
          <a:noFill/>
        </p:spPr>
        <p:txBody>
          <a:bodyPr wrap="square" rtlCol="0">
            <a:spAutoFit/>
          </a:bodyPr>
          <a:lstStyle/>
          <a:p>
            <a:r>
              <a:rPr lang="en-GB" sz="2000" dirty="0">
                <a:solidFill>
                  <a:srgbClr val="252B39"/>
                </a:solidFill>
                <a:latin typeface="Poppins" panose="00000500000000000000" pitchFamily="50" charset="0"/>
                <a:cs typeface="Poppins" panose="00000500000000000000" pitchFamily="50" charset="0"/>
              </a:rPr>
              <a:t>London’s environmental college						          capel.ac.uk</a:t>
            </a:r>
          </a:p>
        </p:txBody>
      </p:sp>
    </p:spTree>
    <p:extLst>
      <p:ext uri="{BB962C8B-B14F-4D97-AF65-F5344CB8AC3E}">
        <p14:creationId xmlns:p14="http://schemas.microsoft.com/office/powerpoint/2010/main" val="1166408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1206" y="164250"/>
            <a:ext cx="4770730" cy="707886"/>
          </a:xfrm>
          <a:prstGeom prst="rect">
            <a:avLst/>
          </a:prstGeom>
        </p:spPr>
        <p:txBody>
          <a:bodyPr wrap="none">
            <a:spAutoFit/>
          </a:bodyPr>
          <a:lstStyle/>
          <a:p>
            <a:r>
              <a:rPr lang="en-GB" sz="4000" b="1" dirty="0"/>
              <a:t>Prevent  -  Case Study</a:t>
            </a:r>
          </a:p>
        </p:txBody>
      </p:sp>
      <p:sp>
        <p:nvSpPr>
          <p:cNvPr id="5" name="Rectangle 4"/>
          <p:cNvSpPr/>
          <p:nvPr/>
        </p:nvSpPr>
        <p:spPr>
          <a:xfrm>
            <a:off x="433136" y="1348679"/>
            <a:ext cx="11438021" cy="1477328"/>
          </a:xfrm>
          <a:prstGeom prst="rect">
            <a:avLst/>
          </a:prstGeom>
        </p:spPr>
        <p:txBody>
          <a:bodyPr wrap="square">
            <a:spAutoFit/>
          </a:bodyPr>
          <a:lstStyle/>
          <a:p>
            <a:r>
              <a:rPr lang="en-GB" dirty="0">
                <a:hlinkClick r:id="rId2"/>
              </a:rPr>
              <a:t>https://</a:t>
            </a:r>
            <a:r>
              <a:rPr lang="en-GB" dirty="0" smtClean="0">
                <a:hlinkClick r:id="rId2"/>
              </a:rPr>
              <a:t>www.youtube.com/watch?v=udRpKAlu-Q8</a:t>
            </a:r>
            <a:r>
              <a:rPr lang="en-GB" dirty="0" smtClean="0"/>
              <a:t> </a:t>
            </a:r>
          </a:p>
          <a:p>
            <a:endParaRPr lang="en-GB" dirty="0"/>
          </a:p>
          <a:p>
            <a:r>
              <a:rPr lang="en-GB" b="1" dirty="0"/>
              <a:t>Discussion</a:t>
            </a:r>
          </a:p>
          <a:p>
            <a:pPr lvl="1"/>
            <a:r>
              <a:rPr lang="en-GB" dirty="0"/>
              <a:t>Why was the young man drawn into terrorist activities?</a:t>
            </a:r>
          </a:p>
          <a:p>
            <a:pPr lvl="1"/>
            <a:r>
              <a:rPr lang="en-GB" dirty="0"/>
              <a:t>Which kinds of people do you think might be vulnerable to recruitment by extremist? </a:t>
            </a:r>
          </a:p>
        </p:txBody>
      </p:sp>
      <p:sp>
        <p:nvSpPr>
          <p:cNvPr id="6" name="Rectangle 5"/>
          <p:cNvSpPr/>
          <p:nvPr/>
        </p:nvSpPr>
        <p:spPr>
          <a:xfrm>
            <a:off x="626695" y="3425661"/>
            <a:ext cx="10570693" cy="1754326"/>
          </a:xfrm>
          <a:prstGeom prst="rect">
            <a:avLst/>
          </a:prstGeom>
        </p:spPr>
        <p:txBody>
          <a:bodyPr wrap="square">
            <a:spAutoFit/>
          </a:bodyPr>
          <a:lstStyle/>
          <a:p>
            <a:r>
              <a:rPr lang="en-GB" dirty="0"/>
              <a:t>The young man was vulnerable:</a:t>
            </a:r>
          </a:p>
          <a:p>
            <a:pPr marL="742950" lvl="1" indent="-285750">
              <a:buFont typeface="Arial" panose="020B0604020202020204" pitchFamily="34" charset="0"/>
              <a:buChar char="•"/>
            </a:pPr>
            <a:r>
              <a:rPr lang="en-GB" dirty="0"/>
              <a:t>Lonely</a:t>
            </a:r>
          </a:p>
          <a:p>
            <a:pPr marL="742950" lvl="1" indent="-285750">
              <a:buFont typeface="Arial" panose="020B0604020202020204" pitchFamily="34" charset="0"/>
              <a:buChar char="•"/>
            </a:pPr>
            <a:r>
              <a:rPr lang="en-GB" dirty="0"/>
              <a:t>Negative changes in his life</a:t>
            </a:r>
          </a:p>
          <a:p>
            <a:pPr marL="742950" lvl="1"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Needed to belong; to feel accepted; to have friends</a:t>
            </a:r>
          </a:p>
          <a:p>
            <a:pPr marL="285750" indent="-285750">
              <a:buFont typeface="Arial" panose="020B0604020202020204" pitchFamily="34" charset="0"/>
              <a:buChar char="•"/>
            </a:pPr>
            <a:r>
              <a:rPr lang="en-GB" dirty="0"/>
              <a:t>Organisation took advantage of vulnerability and used grooming techniques </a:t>
            </a:r>
          </a:p>
        </p:txBody>
      </p:sp>
      <p:sp>
        <p:nvSpPr>
          <p:cNvPr id="7" name="Rectangle 6"/>
          <p:cNvSpPr/>
          <p:nvPr/>
        </p:nvSpPr>
        <p:spPr>
          <a:xfrm>
            <a:off x="0" y="6142008"/>
            <a:ext cx="12192000" cy="715992"/>
          </a:xfrm>
          <a:prstGeom prst="rect">
            <a:avLst/>
          </a:prstGeom>
          <a:solidFill>
            <a:srgbClr val="03CB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247290" y="6142008"/>
            <a:ext cx="11697419" cy="400110"/>
          </a:xfrm>
          <a:prstGeom prst="rect">
            <a:avLst/>
          </a:prstGeom>
          <a:noFill/>
        </p:spPr>
        <p:txBody>
          <a:bodyPr wrap="square" rtlCol="0">
            <a:spAutoFit/>
          </a:bodyPr>
          <a:lstStyle/>
          <a:p>
            <a:r>
              <a:rPr lang="en-GB" sz="2000" dirty="0">
                <a:solidFill>
                  <a:srgbClr val="252B39"/>
                </a:solidFill>
                <a:latin typeface="Poppins" panose="00000500000000000000" pitchFamily="50" charset="0"/>
                <a:cs typeface="Poppins" panose="00000500000000000000" pitchFamily="50" charset="0"/>
              </a:rPr>
              <a:t>London’s environmental college						          capel.ac.uk</a:t>
            </a:r>
          </a:p>
        </p:txBody>
      </p:sp>
    </p:spTree>
    <p:extLst>
      <p:ext uri="{BB962C8B-B14F-4D97-AF65-F5344CB8AC3E}">
        <p14:creationId xmlns:p14="http://schemas.microsoft.com/office/powerpoint/2010/main" val="22495788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142008"/>
            <a:ext cx="12192000" cy="715992"/>
          </a:xfrm>
          <a:prstGeom prst="rect">
            <a:avLst/>
          </a:prstGeom>
          <a:solidFill>
            <a:srgbClr val="03CB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247290" y="6142008"/>
            <a:ext cx="11697419" cy="400110"/>
          </a:xfrm>
          <a:prstGeom prst="rect">
            <a:avLst/>
          </a:prstGeom>
          <a:noFill/>
        </p:spPr>
        <p:txBody>
          <a:bodyPr wrap="square" rtlCol="0">
            <a:spAutoFit/>
          </a:bodyPr>
          <a:lstStyle/>
          <a:p>
            <a:r>
              <a:rPr lang="en-GB" sz="2000" dirty="0">
                <a:solidFill>
                  <a:srgbClr val="252B39"/>
                </a:solidFill>
                <a:latin typeface="Poppins" panose="00000500000000000000" pitchFamily="50" charset="0"/>
                <a:cs typeface="Poppins" panose="00000500000000000000" pitchFamily="50" charset="0"/>
              </a:rPr>
              <a:t>London’s environmental college						          capel.ac.uk</a:t>
            </a:r>
          </a:p>
        </p:txBody>
      </p:sp>
      <p:sp>
        <p:nvSpPr>
          <p:cNvPr id="6" name="Title 1"/>
          <p:cNvSpPr>
            <a:spLocks noGrp="1"/>
          </p:cNvSpPr>
          <p:nvPr>
            <p:ph type="title"/>
          </p:nvPr>
        </p:nvSpPr>
        <p:spPr>
          <a:xfrm>
            <a:off x="247289" y="244806"/>
            <a:ext cx="4549299" cy="605426"/>
          </a:xfrm>
        </p:spPr>
        <p:txBody>
          <a:bodyPr>
            <a:noAutofit/>
          </a:bodyPr>
          <a:lstStyle/>
          <a:p>
            <a:r>
              <a:rPr lang="en-GB" sz="3600" b="1" dirty="0">
                <a:latin typeface="+mn-lt"/>
              </a:rPr>
              <a:t>Radicalisation</a:t>
            </a:r>
          </a:p>
        </p:txBody>
      </p:sp>
      <p:sp>
        <p:nvSpPr>
          <p:cNvPr id="7" name="Rectangle 6"/>
          <p:cNvSpPr/>
          <p:nvPr/>
        </p:nvSpPr>
        <p:spPr>
          <a:xfrm>
            <a:off x="247290" y="1055637"/>
            <a:ext cx="4838057" cy="2862322"/>
          </a:xfrm>
          <a:prstGeom prst="rect">
            <a:avLst/>
          </a:prstGeom>
        </p:spPr>
        <p:txBody>
          <a:bodyPr wrap="square">
            <a:spAutoFit/>
          </a:bodyPr>
          <a:lstStyle/>
          <a:p>
            <a:pPr marL="285750" indent="-285750">
              <a:buFont typeface="Arial" panose="020B0604020202020204" pitchFamily="34" charset="0"/>
              <a:buChar char="•"/>
            </a:pPr>
            <a:r>
              <a:rPr lang="en-GB" dirty="0"/>
              <a:t>Radicalisation is the process ‘by which a person comes to support terrorism and forms of extremism leading to terrorism’</a:t>
            </a:r>
          </a:p>
          <a:p>
            <a:endParaRPr lang="en-GB" dirty="0"/>
          </a:p>
          <a:p>
            <a:pPr marL="285750" indent="-285750">
              <a:buFont typeface="Arial" panose="020B0604020202020204" pitchFamily="34" charset="0"/>
              <a:buChar char="•"/>
            </a:pPr>
            <a:r>
              <a:rPr lang="en-GB" dirty="0"/>
              <a:t>Students are often targets and are especially vulnerable to online radicalisation</a:t>
            </a:r>
          </a:p>
          <a:p>
            <a:endParaRPr lang="en-GB" dirty="0"/>
          </a:p>
          <a:p>
            <a:pPr marL="285750" indent="-285750">
              <a:buFont typeface="Arial" panose="020B0604020202020204" pitchFamily="34" charset="0"/>
              <a:buChar char="•"/>
            </a:pPr>
            <a:r>
              <a:rPr lang="en-GB" dirty="0"/>
              <a:t>Grooming techniques are used that are similar to those used in sexual grooming</a:t>
            </a:r>
          </a:p>
          <a:p>
            <a:pPr marL="285750" indent="-285750">
              <a:buFont typeface="Arial" panose="020B0604020202020204" pitchFamily="34" charset="0"/>
              <a:buChar char="•"/>
            </a:pPr>
            <a:endParaRPr lang="en-GB"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2201" y="370983"/>
            <a:ext cx="7682508" cy="5051249"/>
          </a:xfrm>
          <a:prstGeom prst="rect">
            <a:avLst/>
          </a:prstGeom>
        </p:spPr>
      </p:pic>
    </p:spTree>
    <p:extLst>
      <p:ext uri="{BB962C8B-B14F-4D97-AF65-F5344CB8AC3E}">
        <p14:creationId xmlns:p14="http://schemas.microsoft.com/office/powerpoint/2010/main" val="4106937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740"/>
            <a:ext cx="7704667" cy="1082154"/>
          </a:xfrm>
        </p:spPr>
        <p:txBody>
          <a:bodyPr/>
          <a:lstStyle/>
          <a:p>
            <a:r>
              <a:rPr lang="en-GB" b="1" dirty="0">
                <a:latin typeface="+mn-lt"/>
              </a:rPr>
              <a:t>Tackling Extremism</a:t>
            </a:r>
            <a:r>
              <a:rPr lang="en-GB" dirty="0"/>
              <a:t>	</a:t>
            </a:r>
          </a:p>
        </p:txBody>
      </p:sp>
      <p:sp>
        <p:nvSpPr>
          <p:cNvPr id="3" name="Content Placeholder 2"/>
          <p:cNvSpPr>
            <a:spLocks noGrp="1"/>
          </p:cNvSpPr>
          <p:nvPr>
            <p:ph idx="1"/>
          </p:nvPr>
        </p:nvSpPr>
        <p:spPr>
          <a:xfrm>
            <a:off x="838200" y="1158894"/>
            <a:ext cx="9047480" cy="4351338"/>
          </a:xfrm>
        </p:spPr>
        <p:txBody>
          <a:bodyPr>
            <a:normAutofit/>
          </a:bodyPr>
          <a:lstStyle/>
          <a:p>
            <a:pPr marL="0" indent="0">
              <a:buNone/>
            </a:pPr>
            <a:r>
              <a:rPr lang="en-GB" dirty="0"/>
              <a:t>There are ways to tackle extremism without resorting to hatred or violence.</a:t>
            </a:r>
          </a:p>
          <a:p>
            <a:pPr marL="0" indent="0">
              <a:buNone/>
            </a:pPr>
            <a:endParaRPr lang="en-GB" sz="1600" dirty="0"/>
          </a:p>
          <a:p>
            <a:r>
              <a:rPr lang="en-GB" dirty="0"/>
              <a:t>The English Disco Lovers (EDL) are a pro-equality group, who use humour (and disco!) to ridicule the English Defence League (EDL). Their message – </a:t>
            </a:r>
          </a:p>
          <a:p>
            <a:pPr marL="0" indent="0">
              <a:buNone/>
            </a:pPr>
            <a:r>
              <a:rPr lang="en-GB" dirty="0"/>
              <a:t>		“Don’t Hate, Gyrate”</a:t>
            </a:r>
          </a:p>
          <a:p>
            <a:pPr marL="0" indent="0">
              <a:buNone/>
            </a:pPr>
            <a:endParaRPr lang="en-GB" sz="1600" dirty="0"/>
          </a:p>
          <a:p>
            <a:r>
              <a:rPr lang="en-GB" dirty="0"/>
              <a:t>What can you do to prevent extremism in your community and your college? </a:t>
            </a:r>
          </a:p>
        </p:txBody>
      </p:sp>
      <p:pic>
        <p:nvPicPr>
          <p:cNvPr id="1026" name="Picture 2" descr="C:\Users\jane.russ\AppData\Local\Microsoft\Windows\Temporary Internet Files\Content.Outlook\ELP2N6MB\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95928">
            <a:off x="10051172" y="571599"/>
            <a:ext cx="1831688" cy="1939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79749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In pairs discuss: What’s the best way of fighting extremism?</a:t>
            </a:r>
          </a:p>
        </p:txBody>
      </p:sp>
      <p:sp>
        <p:nvSpPr>
          <p:cNvPr id="3" name="Content Placeholder 2"/>
          <p:cNvSpPr>
            <a:spLocks noGrp="1"/>
          </p:cNvSpPr>
          <p:nvPr>
            <p:ph idx="1"/>
          </p:nvPr>
        </p:nvSpPr>
        <p:spPr/>
        <p:txBody>
          <a:bodyPr/>
          <a:lstStyle/>
          <a:p>
            <a:pPr marL="0" indent="0">
              <a:buNone/>
            </a:pPr>
            <a:r>
              <a:rPr lang="en-GB" dirty="0"/>
              <a:t>There’s no right or wrong answer to this question. But be prepared to explain your thoughts and ideas.</a:t>
            </a:r>
          </a:p>
          <a:p>
            <a:endParaRPr lang="en-GB" dirty="0"/>
          </a:p>
          <a:p>
            <a:pPr marL="342900" indent="-342900"/>
            <a:r>
              <a:rPr lang="en-GB" dirty="0"/>
              <a:t>Better education about these issues/groups</a:t>
            </a:r>
          </a:p>
          <a:p>
            <a:pPr marL="342900" indent="-342900"/>
            <a:r>
              <a:rPr lang="en-GB" dirty="0"/>
              <a:t>Counter-demonstrations. </a:t>
            </a:r>
          </a:p>
          <a:p>
            <a:pPr marL="342900" indent="-342900"/>
            <a:r>
              <a:rPr lang="en-GB" dirty="0"/>
              <a:t>Ridiculing arguments that don’t stand up to scrutiny</a:t>
            </a:r>
          </a:p>
          <a:p>
            <a:endParaRPr lang="en-GB" dirty="0"/>
          </a:p>
        </p:txBody>
      </p:sp>
    </p:spTree>
    <p:extLst>
      <p:ext uri="{BB962C8B-B14F-4D97-AF65-F5344CB8AC3E}">
        <p14:creationId xmlns:p14="http://schemas.microsoft.com/office/powerpoint/2010/main" val="573317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142008"/>
            <a:ext cx="12192000" cy="715992"/>
          </a:xfrm>
          <a:prstGeom prst="rect">
            <a:avLst/>
          </a:prstGeom>
          <a:solidFill>
            <a:srgbClr val="03CB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247290" y="6142008"/>
            <a:ext cx="11697419" cy="400110"/>
          </a:xfrm>
          <a:prstGeom prst="rect">
            <a:avLst/>
          </a:prstGeom>
          <a:noFill/>
        </p:spPr>
        <p:txBody>
          <a:bodyPr wrap="square" rtlCol="0">
            <a:spAutoFit/>
          </a:bodyPr>
          <a:lstStyle/>
          <a:p>
            <a:r>
              <a:rPr lang="en-GB" sz="2000" dirty="0">
                <a:solidFill>
                  <a:srgbClr val="252B39"/>
                </a:solidFill>
                <a:latin typeface="Poppins" panose="00000500000000000000" pitchFamily="50" charset="0"/>
                <a:cs typeface="Poppins" panose="00000500000000000000" pitchFamily="50" charset="0"/>
              </a:rPr>
              <a:t>London’s environmental college						          capel.ac.uk</a:t>
            </a:r>
          </a:p>
        </p:txBody>
      </p:sp>
      <p:sp>
        <p:nvSpPr>
          <p:cNvPr id="6" name="TextBox 5"/>
          <p:cNvSpPr txBox="1"/>
          <p:nvPr/>
        </p:nvSpPr>
        <p:spPr>
          <a:xfrm>
            <a:off x="247290" y="240632"/>
            <a:ext cx="9041089" cy="584775"/>
          </a:xfrm>
          <a:prstGeom prst="rect">
            <a:avLst/>
          </a:prstGeom>
          <a:noFill/>
        </p:spPr>
        <p:txBody>
          <a:bodyPr wrap="square" rtlCol="0">
            <a:spAutoFit/>
          </a:bodyPr>
          <a:lstStyle/>
          <a:p>
            <a:r>
              <a:rPr lang="en-GB" sz="3200" b="1" dirty="0"/>
              <a:t>What can we do? </a:t>
            </a:r>
          </a:p>
        </p:txBody>
      </p:sp>
      <p:sp>
        <p:nvSpPr>
          <p:cNvPr id="7" name="Rectangle 6"/>
          <p:cNvSpPr/>
          <p:nvPr/>
        </p:nvSpPr>
        <p:spPr>
          <a:xfrm>
            <a:off x="385011" y="1122947"/>
            <a:ext cx="11197389" cy="1200329"/>
          </a:xfrm>
          <a:prstGeom prst="rect">
            <a:avLst/>
          </a:prstGeom>
        </p:spPr>
        <p:txBody>
          <a:bodyPr wrap="square">
            <a:spAutoFit/>
          </a:bodyPr>
          <a:lstStyle/>
          <a:p>
            <a:r>
              <a:rPr lang="en-US" dirty="0"/>
              <a:t>Our government says: “Extremists take advantage of institutions to share their poisonous narrative with others, particularly with individuals vulnerable to their messages. The government must do more to address extremism in locations where it can exert control, such as prisons, and increase oversight where it is needed, such as some independent and religious schools.” </a:t>
            </a:r>
            <a:endParaRPr lang="en-GB" dirty="0"/>
          </a:p>
        </p:txBody>
      </p:sp>
      <p:sp>
        <p:nvSpPr>
          <p:cNvPr id="8" name="Rectangle 7"/>
          <p:cNvSpPr/>
          <p:nvPr/>
        </p:nvSpPr>
        <p:spPr>
          <a:xfrm>
            <a:off x="385011" y="2550107"/>
            <a:ext cx="4876463" cy="369332"/>
          </a:xfrm>
          <a:prstGeom prst="rect">
            <a:avLst/>
          </a:prstGeom>
        </p:spPr>
        <p:txBody>
          <a:bodyPr wrap="none">
            <a:spAutoFit/>
          </a:bodyPr>
          <a:lstStyle/>
          <a:p>
            <a:r>
              <a:rPr lang="en-GB" dirty="0"/>
              <a:t>https</a:t>
            </a:r>
            <a:r>
              <a:rPr lang="en-GB" dirty="0" smtClean="0"/>
              <a:t>://www.youtube.com/watch?v=K4db14pSZZI</a:t>
            </a:r>
            <a:endParaRPr lang="en-GB" dirty="0"/>
          </a:p>
        </p:txBody>
      </p:sp>
      <p:sp>
        <p:nvSpPr>
          <p:cNvPr id="9" name="Rectangle 8"/>
          <p:cNvSpPr/>
          <p:nvPr/>
        </p:nvSpPr>
        <p:spPr>
          <a:xfrm>
            <a:off x="385011" y="3223651"/>
            <a:ext cx="11559698" cy="2215991"/>
          </a:xfrm>
          <a:prstGeom prst="rect">
            <a:avLst/>
          </a:prstGeom>
        </p:spPr>
        <p:txBody>
          <a:bodyPr wrap="square">
            <a:spAutoFit/>
          </a:bodyPr>
          <a:lstStyle/>
          <a:p>
            <a:r>
              <a:rPr lang="en-GB" sz="2400" dirty="0"/>
              <a:t>If you are concerned that you or a friend are being drawn into extremist activity, tell someone</a:t>
            </a:r>
            <a:r>
              <a:rPr lang="en-GB" dirty="0"/>
              <a:t>:</a:t>
            </a:r>
          </a:p>
          <a:p>
            <a:endParaRPr lang="en-GB" dirty="0"/>
          </a:p>
          <a:p>
            <a:pPr marL="285750" indent="-285750">
              <a:buFont typeface="Arial" panose="020B0604020202020204" pitchFamily="34" charset="0"/>
              <a:buChar char="•"/>
            </a:pPr>
            <a:r>
              <a:rPr lang="en-GB" dirty="0"/>
              <a:t>Student Services</a:t>
            </a:r>
          </a:p>
          <a:p>
            <a:pPr marL="285750" indent="-285750">
              <a:buFont typeface="Arial" panose="020B0604020202020204" pitchFamily="34" charset="0"/>
              <a:buChar char="•"/>
            </a:pPr>
            <a:r>
              <a:rPr lang="en-GB" dirty="0"/>
              <a:t>Your Course Manager or a tutor that you trust</a:t>
            </a:r>
          </a:p>
          <a:p>
            <a:pPr marL="285750" indent="-285750">
              <a:buFont typeface="Arial" panose="020B0604020202020204" pitchFamily="34" charset="0"/>
              <a:buChar char="•"/>
            </a:pPr>
            <a:r>
              <a:rPr lang="en-GB" dirty="0"/>
              <a:t>Phone the Safeguarding number on the back of your ID </a:t>
            </a:r>
          </a:p>
          <a:p>
            <a:pPr marL="285750" indent="-285750">
              <a:buFont typeface="Arial" panose="020B0604020202020204" pitchFamily="34" charset="0"/>
              <a:buChar char="•"/>
            </a:pPr>
            <a:r>
              <a:rPr lang="en-GB" dirty="0"/>
              <a:t>Contact </a:t>
            </a:r>
            <a:r>
              <a:rPr lang="en-GB" dirty="0" err="1"/>
              <a:t>Childline</a:t>
            </a:r>
            <a:r>
              <a:rPr lang="en-GB" dirty="0"/>
              <a:t>  0800 1111 or chat on line at - </a:t>
            </a:r>
            <a:r>
              <a:rPr lang="en-GB" dirty="0">
                <a:hlinkClick r:id="rId3"/>
              </a:rPr>
              <a:t>www.childline.org.uk</a:t>
            </a:r>
            <a:endParaRPr lang="en-GB" dirty="0"/>
          </a:p>
        </p:txBody>
      </p:sp>
    </p:spTree>
    <p:extLst>
      <p:ext uri="{BB962C8B-B14F-4D97-AF65-F5344CB8AC3E}">
        <p14:creationId xmlns:p14="http://schemas.microsoft.com/office/powerpoint/2010/main" val="1400641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252B3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5352" y="2095902"/>
            <a:ext cx="9302627" cy="2195285"/>
          </a:xfrm>
          <a:prstGeom prst="rect">
            <a:avLst/>
          </a:prstGeom>
        </p:spPr>
      </p:pic>
      <p:sp>
        <p:nvSpPr>
          <p:cNvPr id="8" name="TextBox 7"/>
          <p:cNvSpPr txBox="1"/>
          <p:nvPr/>
        </p:nvSpPr>
        <p:spPr>
          <a:xfrm>
            <a:off x="1687002" y="4071570"/>
            <a:ext cx="8859329" cy="477054"/>
          </a:xfrm>
          <a:prstGeom prst="rect">
            <a:avLst/>
          </a:prstGeom>
          <a:noFill/>
        </p:spPr>
        <p:txBody>
          <a:bodyPr wrap="square" rtlCol="0">
            <a:spAutoFit/>
          </a:bodyPr>
          <a:lstStyle/>
          <a:p>
            <a:pPr algn="ctr"/>
            <a:r>
              <a:rPr lang="en-GB" sz="2450" dirty="0">
                <a:solidFill>
                  <a:schemeClr val="bg1"/>
                </a:solidFill>
                <a:latin typeface="Poppins" panose="00000500000000000000" pitchFamily="50" charset="0"/>
                <a:cs typeface="Poppins" panose="00000500000000000000" pitchFamily="50" charset="0"/>
              </a:rPr>
              <a:t>Visit capel.ac.uk to browse courses and apply online</a:t>
            </a:r>
          </a:p>
        </p:txBody>
      </p:sp>
    </p:spTree>
    <p:extLst>
      <p:ext uri="{BB962C8B-B14F-4D97-AF65-F5344CB8AC3E}">
        <p14:creationId xmlns:p14="http://schemas.microsoft.com/office/powerpoint/2010/main" val="2653214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142008"/>
            <a:ext cx="12192000" cy="715992"/>
          </a:xfrm>
          <a:prstGeom prst="rect">
            <a:avLst/>
          </a:prstGeom>
          <a:solidFill>
            <a:srgbClr val="03CB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247290" y="6142008"/>
            <a:ext cx="11697419" cy="400110"/>
          </a:xfrm>
          <a:prstGeom prst="rect">
            <a:avLst/>
          </a:prstGeom>
          <a:noFill/>
        </p:spPr>
        <p:txBody>
          <a:bodyPr wrap="square" rtlCol="0">
            <a:spAutoFit/>
          </a:bodyPr>
          <a:lstStyle/>
          <a:p>
            <a:r>
              <a:rPr lang="en-GB" sz="2000" dirty="0">
                <a:solidFill>
                  <a:srgbClr val="252B39"/>
                </a:solidFill>
                <a:latin typeface="Poppins" panose="00000500000000000000" pitchFamily="50" charset="0"/>
                <a:cs typeface="Poppins" panose="00000500000000000000" pitchFamily="50" charset="0"/>
              </a:rPr>
              <a:t>London’s environmental college						          capel.ac.uk</a:t>
            </a:r>
          </a:p>
        </p:txBody>
      </p:sp>
      <p:sp>
        <p:nvSpPr>
          <p:cNvPr id="2" name="Rectangle 1"/>
          <p:cNvSpPr/>
          <p:nvPr/>
        </p:nvSpPr>
        <p:spPr>
          <a:xfrm>
            <a:off x="268024" y="230975"/>
            <a:ext cx="3990323" cy="646331"/>
          </a:xfrm>
          <a:prstGeom prst="rect">
            <a:avLst/>
          </a:prstGeom>
        </p:spPr>
        <p:txBody>
          <a:bodyPr wrap="none">
            <a:spAutoFit/>
          </a:bodyPr>
          <a:lstStyle/>
          <a:p>
            <a:r>
              <a:rPr lang="en-GB" sz="3600" b="1" dirty="0"/>
              <a:t>What is Extremism?</a:t>
            </a:r>
          </a:p>
        </p:txBody>
      </p:sp>
      <p:sp>
        <p:nvSpPr>
          <p:cNvPr id="3" name="Rectangle 2"/>
          <p:cNvSpPr/>
          <p:nvPr/>
        </p:nvSpPr>
        <p:spPr>
          <a:xfrm>
            <a:off x="268024" y="892694"/>
            <a:ext cx="4870142" cy="830997"/>
          </a:xfrm>
          <a:prstGeom prst="rect">
            <a:avLst/>
          </a:prstGeom>
        </p:spPr>
        <p:txBody>
          <a:bodyPr wrap="square">
            <a:spAutoFit/>
          </a:bodyPr>
          <a:lstStyle/>
          <a:p>
            <a:r>
              <a:rPr lang="en-GB" sz="2400" dirty="0"/>
              <a:t>In groups of 2-3 agree on a definition of what you think extremism is.</a:t>
            </a:r>
          </a:p>
        </p:txBody>
      </p:sp>
      <p:sp>
        <p:nvSpPr>
          <p:cNvPr id="6" name="Rectangle 5"/>
          <p:cNvSpPr/>
          <p:nvPr/>
        </p:nvSpPr>
        <p:spPr>
          <a:xfrm>
            <a:off x="6384758" y="67029"/>
            <a:ext cx="5111949" cy="1200329"/>
          </a:xfrm>
          <a:prstGeom prst="rect">
            <a:avLst/>
          </a:prstGeom>
        </p:spPr>
        <p:txBody>
          <a:bodyPr wrap="square">
            <a:spAutoFit/>
          </a:bodyPr>
          <a:lstStyle/>
          <a:p>
            <a:r>
              <a:rPr lang="en-GB" sz="3600" b="1" dirty="0"/>
              <a:t>HM Government defines extremism as</a:t>
            </a:r>
          </a:p>
        </p:txBody>
      </p:sp>
      <p:sp>
        <p:nvSpPr>
          <p:cNvPr id="10" name="Rectangle 9"/>
          <p:cNvSpPr/>
          <p:nvPr/>
        </p:nvSpPr>
        <p:spPr>
          <a:xfrm>
            <a:off x="6384757" y="1167153"/>
            <a:ext cx="4864658" cy="1785104"/>
          </a:xfrm>
          <a:prstGeom prst="rect">
            <a:avLst/>
          </a:prstGeom>
        </p:spPr>
        <p:txBody>
          <a:bodyPr wrap="square">
            <a:spAutoFit/>
          </a:bodyPr>
          <a:lstStyle/>
          <a:p>
            <a:r>
              <a:rPr lang="en-GB" sz="2000" dirty="0"/>
              <a:t>“Vocal or active opposition to fundamental British values, including democracy, the rule of law, individual liberty and mutual respect and tolerance of different faiths and beliefs“.</a:t>
            </a:r>
          </a:p>
          <a:p>
            <a:endParaRPr lang="en-GB" sz="900" dirty="0"/>
          </a:p>
          <a:p>
            <a:r>
              <a:rPr lang="en-GB" dirty="0"/>
              <a:t> </a:t>
            </a:r>
          </a:p>
        </p:txBody>
      </p:sp>
      <p:sp>
        <p:nvSpPr>
          <p:cNvPr id="11" name="Rectangle 10"/>
          <p:cNvSpPr/>
          <p:nvPr/>
        </p:nvSpPr>
        <p:spPr>
          <a:xfrm>
            <a:off x="6384758" y="2566214"/>
            <a:ext cx="2645468" cy="584775"/>
          </a:xfrm>
          <a:prstGeom prst="rect">
            <a:avLst/>
          </a:prstGeom>
        </p:spPr>
        <p:txBody>
          <a:bodyPr wrap="none">
            <a:spAutoFit/>
          </a:bodyPr>
          <a:lstStyle/>
          <a:p>
            <a:r>
              <a:rPr lang="en-GB" sz="3200" b="1" dirty="0"/>
              <a:t>Extremism is…</a:t>
            </a:r>
          </a:p>
        </p:txBody>
      </p:sp>
      <p:sp>
        <p:nvSpPr>
          <p:cNvPr id="12" name="Rectangle 11"/>
          <p:cNvSpPr/>
          <p:nvPr/>
        </p:nvSpPr>
        <p:spPr>
          <a:xfrm>
            <a:off x="6384757" y="3052906"/>
            <a:ext cx="5807241" cy="3447098"/>
          </a:xfrm>
          <a:prstGeom prst="rect">
            <a:avLst/>
          </a:prstGeom>
        </p:spPr>
        <p:txBody>
          <a:bodyPr wrap="square">
            <a:spAutoFit/>
          </a:bodyPr>
          <a:lstStyle/>
          <a:p>
            <a:pPr marL="285750" indent="-285750">
              <a:buFont typeface="Arial" panose="020B0604020202020204" pitchFamily="34" charset="0"/>
              <a:buChar char="•"/>
            </a:pPr>
            <a:r>
              <a:rPr lang="en-GB" sz="2000" dirty="0"/>
              <a:t>Extremist – a person who holds extreme political or religious views</a:t>
            </a:r>
          </a:p>
          <a:p>
            <a:pPr marL="285750" indent="-285750">
              <a:buFont typeface="Arial" panose="020B0604020202020204" pitchFamily="34" charset="0"/>
              <a:buChar char="•"/>
            </a:pPr>
            <a:r>
              <a:rPr lang="en-GB" sz="2000" dirty="0"/>
              <a:t>Problems arise when views lead to dangerous or criminal behaviour or incitement to hatred</a:t>
            </a:r>
          </a:p>
          <a:p>
            <a:pPr marL="285750" indent="-285750">
              <a:buFont typeface="Arial" panose="020B0604020202020204" pitchFamily="34" charset="0"/>
              <a:buChar char="•"/>
            </a:pPr>
            <a:r>
              <a:rPr lang="en-GB" sz="2000" dirty="0"/>
              <a:t>Most people who believe in a religion or a political or animal rights cause are </a:t>
            </a:r>
            <a:r>
              <a:rPr lang="en-GB" sz="2000" b="1" dirty="0"/>
              <a:t>not</a:t>
            </a:r>
            <a:r>
              <a:rPr lang="en-GB" sz="2000" dirty="0"/>
              <a:t> extremists but such causes have sometimes attracted extremists who have resorted to violence and intimidation. </a:t>
            </a:r>
          </a:p>
          <a:p>
            <a:pPr marL="285750" indent="-285750">
              <a:buFont typeface="Arial" panose="020B0604020202020204" pitchFamily="34" charset="0"/>
              <a:buChar char="•"/>
            </a:pPr>
            <a:r>
              <a:rPr lang="en-GB" sz="2000" dirty="0"/>
              <a:t>Extremists operate either as organised groups or ‘lone wolves’</a:t>
            </a:r>
          </a:p>
          <a:p>
            <a:endParaRPr lang="en-GB" dirty="0"/>
          </a:p>
        </p:txBody>
      </p:sp>
      <p:sp>
        <p:nvSpPr>
          <p:cNvPr id="8" name="Rectangle 7"/>
          <p:cNvSpPr/>
          <p:nvPr/>
        </p:nvSpPr>
        <p:spPr>
          <a:xfrm>
            <a:off x="247290" y="1801497"/>
            <a:ext cx="5890177" cy="4339650"/>
          </a:xfrm>
          <a:prstGeom prst="rect">
            <a:avLst/>
          </a:prstGeom>
        </p:spPr>
        <p:txBody>
          <a:bodyPr wrap="square">
            <a:spAutoFit/>
          </a:bodyPr>
          <a:lstStyle/>
          <a:p>
            <a:r>
              <a:rPr lang="en-GB" sz="3600" b="1" dirty="0"/>
              <a:t>The law and extremism</a:t>
            </a:r>
            <a:endParaRPr lang="en-GB" sz="3200" dirty="0"/>
          </a:p>
          <a:p>
            <a:pPr marL="285750" indent="-285750">
              <a:buFont typeface="Arial" panose="020B0604020202020204" pitchFamily="34" charset="0"/>
              <a:buChar char="•"/>
            </a:pPr>
            <a:r>
              <a:rPr lang="en-GB" sz="2400" dirty="0"/>
              <a:t>Extremism crosses the line between freedom of speech/legal protest and criminal activity.</a:t>
            </a:r>
          </a:p>
          <a:p>
            <a:pPr marL="285750" indent="-285750">
              <a:buFont typeface="Arial" panose="020B0604020202020204" pitchFamily="34" charset="0"/>
              <a:buChar char="•"/>
            </a:pPr>
            <a:r>
              <a:rPr lang="en-GB" sz="2400" dirty="0"/>
              <a:t>Extremists may be convicted on a range of different charges such as inciting racial or religious hatred; soliciting murder; terrorism; and using the Internet to stir up racial hatred, religious hatred, or hatred based on sexual orientation</a:t>
            </a:r>
          </a:p>
          <a:p>
            <a:pPr marL="285750" indent="-285750">
              <a:buFont typeface="Arial" panose="020B0604020202020204" pitchFamily="34" charset="0"/>
              <a:buChar char="•"/>
            </a:pPr>
            <a:r>
              <a:rPr lang="en-GB" sz="2400" dirty="0"/>
              <a:t>Many of these carry jail sentences </a:t>
            </a:r>
          </a:p>
        </p:txBody>
      </p:sp>
    </p:spTree>
    <p:extLst>
      <p:ext uri="{BB962C8B-B14F-4D97-AF65-F5344CB8AC3E}">
        <p14:creationId xmlns:p14="http://schemas.microsoft.com/office/powerpoint/2010/main" val="2714755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P spid="12"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2924" y="3042736"/>
            <a:ext cx="2690624" cy="1506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ubtitle 2"/>
          <p:cNvSpPr>
            <a:spLocks noGrp="1"/>
          </p:cNvSpPr>
          <p:nvPr>
            <p:ph type="subTitle" idx="1"/>
          </p:nvPr>
        </p:nvSpPr>
        <p:spPr>
          <a:xfrm>
            <a:off x="1351384" y="2187024"/>
            <a:ext cx="6976864" cy="2904728"/>
          </a:xfrm>
        </p:spPr>
        <p:txBody>
          <a:bodyPr>
            <a:normAutofit/>
          </a:bodyPr>
          <a:lstStyle/>
          <a:p>
            <a:pPr algn="ctr"/>
            <a:r>
              <a:rPr lang="en-GB" sz="5400" b="1" dirty="0">
                <a:solidFill>
                  <a:srgbClr val="FF0000"/>
                </a:solidFill>
              </a:rPr>
              <a:t>Extremism</a:t>
            </a:r>
            <a:endParaRPr lang="en-US" b="1" dirty="0">
              <a:solidFill>
                <a:srgbClr val="FF0000"/>
              </a:solidFill>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3513" y="116632"/>
            <a:ext cx="2314575" cy="192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15279" y="130709"/>
            <a:ext cx="3185914" cy="2139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1864" y="4702063"/>
            <a:ext cx="2376264" cy="1902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28248" y="4921372"/>
            <a:ext cx="1838939" cy="1838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rotWithShape="1">
          <a:blip r:embed="rId8">
            <a:extLst>
              <a:ext uri="{28A0092B-C50C-407E-A947-70E740481C1C}">
                <a14:useLocalDpi xmlns:a14="http://schemas.microsoft.com/office/drawing/2010/main" val="0"/>
              </a:ext>
            </a:extLst>
          </a:blip>
          <a:srcRect l="10596" r="10322"/>
          <a:stretch/>
        </p:blipFill>
        <p:spPr bwMode="auto">
          <a:xfrm>
            <a:off x="1821029" y="3042736"/>
            <a:ext cx="2349213" cy="1994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51585" y="5244761"/>
            <a:ext cx="2034927" cy="1524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1761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142008"/>
            <a:ext cx="12192000" cy="715992"/>
          </a:xfrm>
          <a:prstGeom prst="rect">
            <a:avLst/>
          </a:prstGeom>
          <a:solidFill>
            <a:srgbClr val="03CB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247290" y="6142008"/>
            <a:ext cx="11697419" cy="400110"/>
          </a:xfrm>
          <a:prstGeom prst="rect">
            <a:avLst/>
          </a:prstGeom>
          <a:noFill/>
        </p:spPr>
        <p:txBody>
          <a:bodyPr wrap="square" rtlCol="0">
            <a:spAutoFit/>
          </a:bodyPr>
          <a:lstStyle/>
          <a:p>
            <a:r>
              <a:rPr lang="en-GB" sz="2000" dirty="0">
                <a:solidFill>
                  <a:srgbClr val="252B39"/>
                </a:solidFill>
                <a:latin typeface="Poppins" panose="00000500000000000000" pitchFamily="50" charset="0"/>
                <a:cs typeface="Poppins" panose="00000500000000000000" pitchFamily="50" charset="0"/>
              </a:rPr>
              <a:t>London’s environmental college						          capel.ac.uk</a:t>
            </a:r>
          </a:p>
        </p:txBody>
      </p:sp>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43954"/>
          <a:stretch/>
        </p:blipFill>
        <p:spPr bwMode="auto">
          <a:xfrm>
            <a:off x="208234" y="97715"/>
            <a:ext cx="3073871" cy="3085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617493" y="470674"/>
            <a:ext cx="2719139" cy="1938992"/>
          </a:xfrm>
          <a:prstGeom prst="rect">
            <a:avLst/>
          </a:prstGeom>
        </p:spPr>
        <p:txBody>
          <a:bodyPr wrap="square">
            <a:spAutoFit/>
          </a:bodyPr>
          <a:lstStyle/>
          <a:p>
            <a:r>
              <a:rPr lang="en-GB" sz="2000" dirty="0"/>
              <a:t>Imam </a:t>
            </a:r>
            <a:r>
              <a:rPr lang="en-GB" sz="2000" dirty="0" err="1"/>
              <a:t>Asim</a:t>
            </a:r>
            <a:r>
              <a:rPr lang="en-GB" sz="2000" dirty="0"/>
              <a:t> Hafiz, an Islamic adviser to the Ministry of Defence and the British armed forces' first Muslim chaplain </a:t>
            </a:r>
          </a:p>
        </p:txBody>
      </p:sp>
      <p:pic>
        <p:nvPicPr>
          <p:cNvPr id="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837" y="3493189"/>
            <a:ext cx="2998268" cy="1868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617493" y="3493189"/>
            <a:ext cx="2919663" cy="1938992"/>
          </a:xfrm>
          <a:prstGeom prst="rect">
            <a:avLst/>
          </a:prstGeom>
        </p:spPr>
        <p:txBody>
          <a:bodyPr wrap="square">
            <a:spAutoFit/>
          </a:bodyPr>
          <a:lstStyle/>
          <a:p>
            <a:r>
              <a:rPr lang="en-GB" sz="2000" dirty="0"/>
              <a:t>Christopher Potter, 20 and Maria Neal, 21. Animal Rights Extremists</a:t>
            </a:r>
          </a:p>
          <a:p>
            <a:endParaRPr lang="en-GB" sz="2000" dirty="0"/>
          </a:p>
          <a:p>
            <a:r>
              <a:rPr lang="en-GB" sz="2000" dirty="0"/>
              <a:t>Caused more than £12000 of damage in six attacks </a:t>
            </a:r>
          </a:p>
        </p:txBody>
      </p:sp>
      <p:pic>
        <p:nvPicPr>
          <p:cNvPr id="1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92832" y="510350"/>
            <a:ext cx="3707604" cy="2167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7192832" y="2861501"/>
            <a:ext cx="3176336" cy="2246769"/>
          </a:xfrm>
          <a:prstGeom prst="rect">
            <a:avLst/>
          </a:prstGeom>
        </p:spPr>
        <p:txBody>
          <a:bodyPr wrap="square">
            <a:spAutoFit/>
          </a:bodyPr>
          <a:lstStyle/>
          <a:p>
            <a:r>
              <a:rPr lang="en-GB" sz="2000" dirty="0"/>
              <a:t>Billy Wright, Loyalist Paramilitary.</a:t>
            </a:r>
          </a:p>
          <a:p>
            <a:r>
              <a:rPr lang="en-GB" sz="2000" dirty="0"/>
              <a:t>Threatened with execution by his own terrorist organisation.</a:t>
            </a:r>
          </a:p>
          <a:p>
            <a:r>
              <a:rPr lang="en-GB" sz="2000" dirty="0"/>
              <a:t>Responsible for more than 20 sectarian killings</a:t>
            </a:r>
          </a:p>
        </p:txBody>
      </p:sp>
    </p:spTree>
    <p:extLst>
      <p:ext uri="{BB962C8B-B14F-4D97-AF65-F5344CB8AC3E}">
        <p14:creationId xmlns:p14="http://schemas.microsoft.com/office/powerpoint/2010/main" val="915392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142008"/>
            <a:ext cx="12192000" cy="715992"/>
          </a:xfrm>
          <a:prstGeom prst="rect">
            <a:avLst/>
          </a:prstGeom>
          <a:solidFill>
            <a:srgbClr val="03CB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247290" y="6142008"/>
            <a:ext cx="11697419" cy="400110"/>
          </a:xfrm>
          <a:prstGeom prst="rect">
            <a:avLst/>
          </a:prstGeom>
          <a:noFill/>
        </p:spPr>
        <p:txBody>
          <a:bodyPr wrap="square" rtlCol="0">
            <a:spAutoFit/>
          </a:bodyPr>
          <a:lstStyle/>
          <a:p>
            <a:r>
              <a:rPr lang="en-GB" sz="2000" dirty="0">
                <a:solidFill>
                  <a:srgbClr val="252B39"/>
                </a:solidFill>
                <a:latin typeface="Poppins" panose="00000500000000000000" pitchFamily="50" charset="0"/>
                <a:cs typeface="Poppins" panose="00000500000000000000" pitchFamily="50" charset="0"/>
              </a:rPr>
              <a:t>London’s environmental college						          capel.ac.uk</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290" y="172235"/>
            <a:ext cx="2937500" cy="2923891"/>
          </a:xfrm>
          <a:prstGeom prst="rect">
            <a:avLst/>
          </a:prstGeom>
        </p:spPr>
      </p:pic>
      <p:sp>
        <p:nvSpPr>
          <p:cNvPr id="2" name="Rectangle 1"/>
          <p:cNvSpPr/>
          <p:nvPr/>
        </p:nvSpPr>
        <p:spPr>
          <a:xfrm>
            <a:off x="3384885" y="253846"/>
            <a:ext cx="8357936" cy="1200329"/>
          </a:xfrm>
          <a:prstGeom prst="rect">
            <a:avLst/>
          </a:prstGeom>
        </p:spPr>
        <p:txBody>
          <a:bodyPr wrap="square">
            <a:spAutoFit/>
          </a:bodyPr>
          <a:lstStyle/>
          <a:p>
            <a:r>
              <a:rPr lang="en-US" dirty="0"/>
              <a:t>Anders Behring </a:t>
            </a:r>
            <a:r>
              <a:rPr lang="en-US" dirty="0" err="1"/>
              <a:t>Breivik</a:t>
            </a:r>
            <a:r>
              <a:rPr lang="en-US" dirty="0"/>
              <a:t> is the perpetrator of the July 22, 2011 attacks in Norway. </a:t>
            </a:r>
            <a:r>
              <a:rPr lang="en-US" dirty="0" err="1"/>
              <a:t>Breivik</a:t>
            </a:r>
            <a:r>
              <a:rPr lang="en-US" dirty="0"/>
              <a:t> is a Norwegian citizen who has admitted to carrying out Norway's biggest massacre since World War II. He is responsible for killing 77 people and injuring hundreds in Oslo, Norway's capital.</a:t>
            </a:r>
            <a:endParaRPr lang="en-GB" dirty="0"/>
          </a:p>
        </p:txBody>
      </p:sp>
      <p:sp>
        <p:nvSpPr>
          <p:cNvPr id="3" name="Rectangle 2"/>
          <p:cNvSpPr/>
          <p:nvPr/>
        </p:nvSpPr>
        <p:spPr>
          <a:xfrm>
            <a:off x="3384885" y="1907267"/>
            <a:ext cx="8357936" cy="923330"/>
          </a:xfrm>
          <a:prstGeom prst="rect">
            <a:avLst/>
          </a:prstGeom>
        </p:spPr>
        <p:txBody>
          <a:bodyPr wrap="square">
            <a:spAutoFit/>
          </a:bodyPr>
          <a:lstStyle/>
          <a:p>
            <a:r>
              <a:rPr lang="en-US" b="0" i="0" dirty="0">
                <a:effectLst/>
              </a:rPr>
              <a:t>On July 22, 2011, a bomb exploded in a car outside the office of Prime Minister Jens Stoltenberg in central Oslo. The powerful blast killed eight people and injured hundreds. Anders was responsible for the bomb. </a:t>
            </a:r>
            <a:endParaRPr lang="en-GB" dirty="0"/>
          </a:p>
        </p:txBody>
      </p:sp>
      <p:sp>
        <p:nvSpPr>
          <p:cNvPr id="10" name="Rectangle 9"/>
          <p:cNvSpPr/>
          <p:nvPr/>
        </p:nvSpPr>
        <p:spPr>
          <a:xfrm>
            <a:off x="336885" y="3367812"/>
            <a:ext cx="11607824" cy="923330"/>
          </a:xfrm>
          <a:prstGeom prst="rect">
            <a:avLst/>
          </a:prstGeom>
        </p:spPr>
        <p:txBody>
          <a:bodyPr wrap="square">
            <a:spAutoFit/>
          </a:bodyPr>
          <a:lstStyle/>
          <a:p>
            <a:r>
              <a:rPr lang="en-US" b="0" i="0" dirty="0">
                <a:effectLst/>
              </a:rPr>
              <a:t>As news of the blast spread, </a:t>
            </a:r>
            <a:r>
              <a:rPr lang="en-US" b="0" i="0" dirty="0" err="1">
                <a:effectLst/>
              </a:rPr>
              <a:t>Breivik</a:t>
            </a:r>
            <a:r>
              <a:rPr lang="en-US" b="0" i="0" dirty="0">
                <a:effectLst/>
              </a:rPr>
              <a:t> boarded a ferry to the island of </a:t>
            </a:r>
            <a:r>
              <a:rPr lang="en-US" b="0" i="0" dirty="0" err="1">
                <a:effectLst/>
              </a:rPr>
              <a:t>Utoya</a:t>
            </a:r>
            <a:r>
              <a:rPr lang="en-US" b="0" i="0" dirty="0">
                <a:effectLst/>
              </a:rPr>
              <a:t>, 25 miles northwest of Oslo. </a:t>
            </a:r>
            <a:r>
              <a:rPr lang="en-US" b="0" i="0" dirty="0" err="1">
                <a:effectLst/>
              </a:rPr>
              <a:t>Breivik</a:t>
            </a:r>
            <a:r>
              <a:rPr lang="en-US" b="0" i="0" dirty="0">
                <a:effectLst/>
              </a:rPr>
              <a:t> was armed and dressed in a police uniform. </a:t>
            </a:r>
            <a:r>
              <a:rPr lang="en-US" b="0" i="0" dirty="0" err="1">
                <a:effectLst/>
              </a:rPr>
              <a:t>Utoya</a:t>
            </a:r>
            <a:r>
              <a:rPr lang="en-US" b="0" i="0" dirty="0">
                <a:effectLst/>
              </a:rPr>
              <a:t> was the location of a political youth summer camp organized by the Norwegian Labor Party. </a:t>
            </a:r>
            <a:r>
              <a:rPr lang="en-US" b="0" i="0" dirty="0" err="1">
                <a:effectLst/>
              </a:rPr>
              <a:t>Breivik</a:t>
            </a:r>
            <a:r>
              <a:rPr lang="en-US" b="0" i="0" dirty="0">
                <a:effectLst/>
              </a:rPr>
              <a:t> went on a deadly shooting spree at the camp, killing 69 people, mostly teens.</a:t>
            </a:r>
            <a:endParaRPr lang="en-GB" dirty="0"/>
          </a:p>
        </p:txBody>
      </p:sp>
      <p:sp>
        <p:nvSpPr>
          <p:cNvPr id="11" name="Rectangle 10"/>
          <p:cNvSpPr/>
          <p:nvPr/>
        </p:nvSpPr>
        <p:spPr>
          <a:xfrm>
            <a:off x="336885" y="4548098"/>
            <a:ext cx="11855115" cy="923330"/>
          </a:xfrm>
          <a:prstGeom prst="rect">
            <a:avLst/>
          </a:prstGeom>
        </p:spPr>
        <p:txBody>
          <a:bodyPr wrap="square">
            <a:spAutoFit/>
          </a:bodyPr>
          <a:lstStyle/>
          <a:p>
            <a:r>
              <a:rPr lang="en-US" b="0" i="0" dirty="0">
                <a:effectLst/>
              </a:rPr>
              <a:t>Hours before the attacks, </a:t>
            </a:r>
            <a:r>
              <a:rPr lang="en-US" b="0" i="0" dirty="0" err="1">
                <a:effectLst/>
              </a:rPr>
              <a:t>Breivik</a:t>
            </a:r>
            <a:r>
              <a:rPr lang="en-US" b="0" i="0" dirty="0">
                <a:effectLst/>
              </a:rPr>
              <a:t> e-mailed a 1,500-page manifesto to 5,700 people, titled </a:t>
            </a:r>
            <a:r>
              <a:rPr lang="en-US" b="0" i="1" dirty="0">
                <a:effectLst/>
              </a:rPr>
              <a:t>2083 - A European Declaration of Independence</a:t>
            </a:r>
            <a:r>
              <a:rPr lang="en-US" b="0" i="0" dirty="0">
                <a:effectLst/>
              </a:rPr>
              <a:t>. In the document, </a:t>
            </a:r>
            <a:r>
              <a:rPr lang="en-US" b="0" i="0" dirty="0" err="1">
                <a:effectLst/>
              </a:rPr>
              <a:t>Breivik</a:t>
            </a:r>
            <a:r>
              <a:rPr lang="en-US" b="0" i="0" dirty="0">
                <a:effectLst/>
              </a:rPr>
              <a:t> attacks multiculturalism and the "threat" of Muslim immigration to Norway, as well as Marxism and the Norwegian Labor Party. His manifesto claimed </a:t>
            </a:r>
            <a:r>
              <a:rPr lang="en-US" dirty="0"/>
              <a:t>"multiculturalism is an anti-European hate ideology“.</a:t>
            </a:r>
            <a:endParaRPr lang="en-GB" dirty="0"/>
          </a:p>
        </p:txBody>
      </p:sp>
    </p:spTree>
    <p:extLst>
      <p:ext uri="{BB962C8B-B14F-4D97-AF65-F5344CB8AC3E}">
        <p14:creationId xmlns:p14="http://schemas.microsoft.com/office/powerpoint/2010/main" val="2332424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142008"/>
            <a:ext cx="12192000" cy="715992"/>
          </a:xfrm>
          <a:prstGeom prst="rect">
            <a:avLst/>
          </a:prstGeom>
          <a:solidFill>
            <a:srgbClr val="03CB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284673" y="6142008"/>
            <a:ext cx="11697419" cy="400110"/>
          </a:xfrm>
          <a:prstGeom prst="rect">
            <a:avLst/>
          </a:prstGeom>
          <a:noFill/>
        </p:spPr>
        <p:txBody>
          <a:bodyPr wrap="square" rtlCol="0">
            <a:spAutoFit/>
          </a:bodyPr>
          <a:lstStyle/>
          <a:p>
            <a:r>
              <a:rPr lang="en-GB" sz="2000" dirty="0">
                <a:solidFill>
                  <a:srgbClr val="252B39"/>
                </a:solidFill>
                <a:latin typeface="Poppins" panose="00000500000000000000" pitchFamily="50" charset="0"/>
                <a:cs typeface="Poppins" panose="00000500000000000000" pitchFamily="50" charset="0"/>
              </a:rPr>
              <a:t>London’s environmental college						          capel.ac.uk</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672" y="252808"/>
            <a:ext cx="2506653" cy="3007984"/>
          </a:xfrm>
          <a:prstGeom prst="rect">
            <a:avLst/>
          </a:prstGeom>
        </p:spPr>
      </p:pic>
      <p:sp>
        <p:nvSpPr>
          <p:cNvPr id="2" name="Rectangle 1"/>
          <p:cNvSpPr/>
          <p:nvPr/>
        </p:nvSpPr>
        <p:spPr>
          <a:xfrm>
            <a:off x="3047999" y="252808"/>
            <a:ext cx="9144001" cy="3139321"/>
          </a:xfrm>
          <a:prstGeom prst="rect">
            <a:avLst/>
          </a:prstGeom>
        </p:spPr>
        <p:txBody>
          <a:bodyPr wrap="square">
            <a:spAutoFit/>
          </a:bodyPr>
          <a:lstStyle/>
          <a:p>
            <a:r>
              <a:rPr lang="en-GB" dirty="0"/>
              <a:t>David Copeland is an English Neo-Nazi militant who became known as the "London Nail Bomber" after a 13-day bombing campaign in April that resulted in three people killed and more than a hundred injured. Widely labelled a terrorist, Copeland was a former member of two far-right political groups, the British National Party and then the National Socialist Movement.</a:t>
            </a:r>
          </a:p>
          <a:p>
            <a:endParaRPr lang="en-GB" dirty="0"/>
          </a:p>
          <a:p>
            <a:endParaRPr lang="en-GB" dirty="0"/>
          </a:p>
          <a:p>
            <a:r>
              <a:rPr lang="en-GB" dirty="0"/>
              <a:t>Over three successive weekends between 17 and 30 April, Copeland placed homemade nail bombs, each containing up to 1,500 four-inch nails, in holdalls that he left in public spaces around London. The first bomb was placed outside the Iceland supermarket in Electric Avenue, Brixton, an area of south London with a large black population. The second was in Brick Lane in the East End of London, which has a large Bangladeshi community. </a:t>
            </a:r>
          </a:p>
        </p:txBody>
      </p:sp>
      <p:sp>
        <p:nvSpPr>
          <p:cNvPr id="3" name="Rectangle 2"/>
          <p:cNvSpPr/>
          <p:nvPr/>
        </p:nvSpPr>
        <p:spPr>
          <a:xfrm>
            <a:off x="284672" y="4835984"/>
            <a:ext cx="11697420" cy="923330"/>
          </a:xfrm>
          <a:prstGeom prst="rect">
            <a:avLst/>
          </a:prstGeom>
        </p:spPr>
        <p:txBody>
          <a:bodyPr wrap="square">
            <a:spAutoFit/>
          </a:bodyPr>
          <a:lstStyle/>
          <a:p>
            <a:r>
              <a:rPr lang="en-US" b="0" i="0" dirty="0">
                <a:solidFill>
                  <a:srgbClr val="202122"/>
                </a:solidFill>
                <a:effectLst/>
              </a:rPr>
              <a:t>He told police, "My main intent was to spread fear, resentment and hatred throughout this country; it was to cause a racial war."</a:t>
            </a:r>
            <a:r>
              <a:rPr lang="en-US" dirty="0"/>
              <a:t> My aim was political. It was to cause a racial war in this country. There'd be a backlash from the ethnic minorities, then all the white people will go out and vote BNP."</a:t>
            </a:r>
            <a:endParaRPr lang="en-GB" dirty="0"/>
          </a:p>
        </p:txBody>
      </p:sp>
      <p:sp>
        <p:nvSpPr>
          <p:cNvPr id="9" name="Rectangle 8"/>
          <p:cNvSpPr/>
          <p:nvPr/>
        </p:nvSpPr>
        <p:spPr>
          <a:xfrm>
            <a:off x="284672" y="3725222"/>
            <a:ext cx="11697420" cy="646331"/>
          </a:xfrm>
          <a:prstGeom prst="rect">
            <a:avLst/>
          </a:prstGeom>
        </p:spPr>
        <p:txBody>
          <a:bodyPr wrap="square">
            <a:spAutoFit/>
          </a:bodyPr>
          <a:lstStyle/>
          <a:p>
            <a:r>
              <a:rPr lang="en-GB" dirty="0"/>
              <a:t>The third was inside the Admiral Duncan pub in Soho's Old Compton Street, the heart of London's gay community. The bombs killed three people, including a pregnant woman, and injured 139, four of whom lost limbs. </a:t>
            </a:r>
          </a:p>
        </p:txBody>
      </p:sp>
    </p:spTree>
    <p:extLst>
      <p:ext uri="{BB962C8B-B14F-4D97-AF65-F5344CB8AC3E}">
        <p14:creationId xmlns:p14="http://schemas.microsoft.com/office/powerpoint/2010/main" val="1950553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142008"/>
            <a:ext cx="12192000" cy="715992"/>
          </a:xfrm>
          <a:prstGeom prst="rect">
            <a:avLst/>
          </a:prstGeom>
          <a:solidFill>
            <a:srgbClr val="03CB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247290" y="6142008"/>
            <a:ext cx="11697419" cy="400110"/>
          </a:xfrm>
          <a:prstGeom prst="rect">
            <a:avLst/>
          </a:prstGeom>
          <a:noFill/>
        </p:spPr>
        <p:txBody>
          <a:bodyPr wrap="square" rtlCol="0">
            <a:spAutoFit/>
          </a:bodyPr>
          <a:lstStyle/>
          <a:p>
            <a:r>
              <a:rPr lang="en-GB" sz="2000" dirty="0">
                <a:solidFill>
                  <a:srgbClr val="252B39"/>
                </a:solidFill>
                <a:latin typeface="Poppins" panose="00000500000000000000" pitchFamily="50" charset="0"/>
                <a:cs typeface="Poppins" panose="00000500000000000000" pitchFamily="50" charset="0"/>
              </a:rPr>
              <a:t>London’s environmental college						          capel.ac.uk</a:t>
            </a:r>
          </a:p>
        </p:txBody>
      </p:sp>
      <p:sp>
        <p:nvSpPr>
          <p:cNvPr id="2" name="Rectangle 1"/>
          <p:cNvSpPr/>
          <p:nvPr/>
        </p:nvSpPr>
        <p:spPr>
          <a:xfrm>
            <a:off x="247290" y="228419"/>
            <a:ext cx="4934171" cy="584775"/>
          </a:xfrm>
          <a:prstGeom prst="rect">
            <a:avLst/>
          </a:prstGeom>
        </p:spPr>
        <p:txBody>
          <a:bodyPr wrap="none">
            <a:spAutoFit/>
          </a:bodyPr>
          <a:lstStyle/>
          <a:p>
            <a:r>
              <a:rPr lang="en-GB" sz="3200" b="1" dirty="0"/>
              <a:t>Extremist Groups: Examples</a:t>
            </a:r>
          </a:p>
        </p:txBody>
      </p:sp>
      <p:sp>
        <p:nvSpPr>
          <p:cNvPr id="3" name="Rectangle 2"/>
          <p:cNvSpPr/>
          <p:nvPr/>
        </p:nvSpPr>
        <p:spPr>
          <a:xfrm>
            <a:off x="247290" y="786469"/>
            <a:ext cx="11944710" cy="369332"/>
          </a:xfrm>
          <a:prstGeom prst="rect">
            <a:avLst/>
          </a:prstGeom>
        </p:spPr>
        <p:txBody>
          <a:bodyPr wrap="square">
            <a:spAutoFit/>
          </a:bodyPr>
          <a:lstStyle/>
          <a:p>
            <a:r>
              <a:rPr lang="en-GB" dirty="0"/>
              <a:t>Extremist groups use </a:t>
            </a:r>
            <a:r>
              <a:rPr lang="en-GB" b="1" dirty="0"/>
              <a:t>direct illegal action </a:t>
            </a:r>
            <a:r>
              <a:rPr lang="en-GB" dirty="0"/>
              <a:t>to promote their cause. Here are some examples:</a:t>
            </a:r>
          </a:p>
        </p:txBody>
      </p:sp>
      <p:sp>
        <p:nvSpPr>
          <p:cNvPr id="6" name="Rectangle 5"/>
          <p:cNvSpPr/>
          <p:nvPr/>
        </p:nvSpPr>
        <p:spPr>
          <a:xfrm>
            <a:off x="247290" y="2986912"/>
            <a:ext cx="11944710" cy="923330"/>
          </a:xfrm>
          <a:prstGeom prst="rect">
            <a:avLst/>
          </a:prstGeom>
        </p:spPr>
        <p:txBody>
          <a:bodyPr wrap="square">
            <a:spAutoFit/>
          </a:bodyPr>
          <a:lstStyle/>
          <a:p>
            <a:r>
              <a:rPr lang="en-US" b="1" i="0" dirty="0">
                <a:effectLst/>
              </a:rPr>
              <a:t>ISIL/ISIS - </a:t>
            </a:r>
            <a:r>
              <a:rPr lang="en-US" i="0" dirty="0">
                <a:effectLst/>
              </a:rPr>
              <a:t>ISIL (DAESH) is a highly violent extremist group that has killed thousands of men, women, and children, mostly Muslims. The group calls itself the “Islamic State,” but its members follow an extreme, fringe interpretation of Islamic law. They do not represent mainstream Islam, and the vast majority of Muslims are horrified by their actions.  </a:t>
            </a:r>
          </a:p>
        </p:txBody>
      </p:sp>
      <p:sp>
        <p:nvSpPr>
          <p:cNvPr id="9" name="Rectangle 8"/>
          <p:cNvSpPr/>
          <p:nvPr/>
        </p:nvSpPr>
        <p:spPr>
          <a:xfrm>
            <a:off x="247288" y="4039509"/>
            <a:ext cx="11697419" cy="923330"/>
          </a:xfrm>
          <a:prstGeom prst="rect">
            <a:avLst/>
          </a:prstGeom>
        </p:spPr>
        <p:txBody>
          <a:bodyPr wrap="square">
            <a:spAutoFit/>
          </a:bodyPr>
          <a:lstStyle/>
          <a:p>
            <a:r>
              <a:rPr lang="en-US" b="1" dirty="0" err="1"/>
              <a:t>Feuerkrieg</a:t>
            </a:r>
            <a:r>
              <a:rPr lang="en-US" b="1" dirty="0"/>
              <a:t> Division (FKD) </a:t>
            </a:r>
            <a:r>
              <a:rPr lang="en-US" dirty="0"/>
              <a:t>- a white supremacist group founded in late 2018 that has an international footprint, with members across North America and Europe. The group celebrates the concepts promoted in a collection of essays which advocate the use of violence and mass murder in pursuit of an apocalyptic race war.</a:t>
            </a:r>
            <a:endParaRPr lang="en-GB" dirty="0"/>
          </a:p>
        </p:txBody>
      </p:sp>
      <p:sp>
        <p:nvSpPr>
          <p:cNvPr id="10" name="Rectangle 9"/>
          <p:cNvSpPr/>
          <p:nvPr/>
        </p:nvSpPr>
        <p:spPr>
          <a:xfrm>
            <a:off x="247288" y="1189922"/>
            <a:ext cx="11697419" cy="1754326"/>
          </a:xfrm>
          <a:prstGeom prst="rect">
            <a:avLst/>
          </a:prstGeom>
        </p:spPr>
        <p:txBody>
          <a:bodyPr wrap="square">
            <a:spAutoFit/>
          </a:bodyPr>
          <a:lstStyle/>
          <a:p>
            <a:r>
              <a:rPr lang="en-US" b="1" dirty="0"/>
              <a:t>National Action </a:t>
            </a:r>
            <a:r>
              <a:rPr lang="en-US" dirty="0"/>
              <a:t>- a racist neo-Nazi group that was established in 2013. It has a number of branches across the UK, which conduct provocative street demonstrations and stunts aimed at intimidating local communities. Its activities and propaganda materials are particularly aimed at recruiting young people. The group is virulently racist, anti-Semitic and homophobic. Its ideology promotes the idea that Britain will inevitably see a violent ‘race war’, which the group claims it will be an active part of. The group rejects democracy, is hostile to the British state and seeks to divide society by implicitly endorsing violence against ethnic minorities and perceived ‘race traitors’. </a:t>
            </a:r>
            <a:endParaRPr lang="en-GB" dirty="0"/>
          </a:p>
        </p:txBody>
      </p:sp>
      <p:sp>
        <p:nvSpPr>
          <p:cNvPr id="7" name="Rectangle 6"/>
          <p:cNvSpPr/>
          <p:nvPr/>
        </p:nvSpPr>
        <p:spPr>
          <a:xfrm>
            <a:off x="247287" y="5229258"/>
            <a:ext cx="11431365" cy="646331"/>
          </a:xfrm>
          <a:prstGeom prst="rect">
            <a:avLst/>
          </a:prstGeom>
        </p:spPr>
        <p:txBody>
          <a:bodyPr wrap="square">
            <a:spAutoFit/>
          </a:bodyPr>
          <a:lstStyle/>
          <a:p>
            <a:r>
              <a:rPr lang="en-US" b="1" dirty="0"/>
              <a:t>Remember: if you think any information an extremist group tells you might be true, you are more likely to believe their other beliefs and values, which may promote violence. </a:t>
            </a:r>
            <a:endParaRPr lang="en-GB" b="1" dirty="0"/>
          </a:p>
        </p:txBody>
      </p:sp>
    </p:spTree>
    <p:extLst>
      <p:ext uri="{BB962C8B-B14F-4D97-AF65-F5344CB8AC3E}">
        <p14:creationId xmlns:p14="http://schemas.microsoft.com/office/powerpoint/2010/main" val="1715553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142008"/>
            <a:ext cx="12192000" cy="715992"/>
          </a:xfrm>
          <a:prstGeom prst="rect">
            <a:avLst/>
          </a:prstGeom>
          <a:solidFill>
            <a:srgbClr val="03CB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247290" y="6142008"/>
            <a:ext cx="11697419" cy="400110"/>
          </a:xfrm>
          <a:prstGeom prst="rect">
            <a:avLst/>
          </a:prstGeom>
          <a:noFill/>
        </p:spPr>
        <p:txBody>
          <a:bodyPr wrap="square" rtlCol="0">
            <a:spAutoFit/>
          </a:bodyPr>
          <a:lstStyle/>
          <a:p>
            <a:r>
              <a:rPr lang="en-GB" sz="2000" dirty="0">
                <a:solidFill>
                  <a:srgbClr val="252B39"/>
                </a:solidFill>
                <a:latin typeface="Poppins" panose="00000500000000000000" pitchFamily="50" charset="0"/>
                <a:cs typeface="Poppins" panose="00000500000000000000" pitchFamily="50" charset="0"/>
              </a:rPr>
              <a:t>London’s environmental college						          capel.ac.uk</a:t>
            </a:r>
          </a:p>
        </p:txBody>
      </p:sp>
      <p:sp>
        <p:nvSpPr>
          <p:cNvPr id="6" name="TextBox 5"/>
          <p:cNvSpPr txBox="1"/>
          <p:nvPr/>
        </p:nvSpPr>
        <p:spPr>
          <a:xfrm>
            <a:off x="449179" y="256674"/>
            <a:ext cx="7620000" cy="646331"/>
          </a:xfrm>
          <a:prstGeom prst="rect">
            <a:avLst/>
          </a:prstGeom>
          <a:noFill/>
        </p:spPr>
        <p:txBody>
          <a:bodyPr wrap="square" rtlCol="0">
            <a:spAutoFit/>
          </a:bodyPr>
          <a:lstStyle/>
          <a:p>
            <a:r>
              <a:rPr lang="en-GB" sz="3600" b="1" dirty="0"/>
              <a:t>Extremist Groups and 2020</a:t>
            </a:r>
          </a:p>
        </p:txBody>
      </p:sp>
      <p:sp>
        <p:nvSpPr>
          <p:cNvPr id="7" name="TextBox 6"/>
          <p:cNvSpPr txBox="1"/>
          <p:nvPr/>
        </p:nvSpPr>
        <p:spPr>
          <a:xfrm>
            <a:off x="449178" y="1138989"/>
            <a:ext cx="11309685" cy="4154984"/>
          </a:xfrm>
          <a:prstGeom prst="rect">
            <a:avLst/>
          </a:prstGeom>
          <a:noFill/>
        </p:spPr>
        <p:txBody>
          <a:bodyPr wrap="square" rtlCol="0">
            <a:spAutoFit/>
          </a:bodyPr>
          <a:lstStyle/>
          <a:p>
            <a:r>
              <a:rPr lang="en-GB" sz="2800" dirty="0"/>
              <a:t>Black Lives Matter</a:t>
            </a:r>
          </a:p>
          <a:p>
            <a:endParaRPr lang="en-GB" sz="2800" dirty="0"/>
          </a:p>
          <a:p>
            <a:pPr marL="285750" indent="-285750">
              <a:buFont typeface="Arial" panose="020B0604020202020204" pitchFamily="34" charset="0"/>
              <a:buChar char="•"/>
            </a:pPr>
            <a:r>
              <a:rPr lang="en-US" dirty="0"/>
              <a:t>A self-described local leader of the Ku Klux Klan, a white-supremacist US extremist group, has been charged with</a:t>
            </a:r>
            <a:r>
              <a:rPr lang="en-US" b="1" dirty="0"/>
              <a:t> </a:t>
            </a:r>
            <a:r>
              <a:rPr lang="en-US" dirty="0"/>
              <a:t>assault after driving his car into demonstrators at a Black Lives Matter protest in Virginia. Prosecutors say Harry Rogers, 36, drove “recklessly” towards protesters and “revved the engine” before driving into the crowd. A hate crime investigation is underway.</a:t>
            </a:r>
          </a:p>
          <a:p>
            <a:pPr marL="285750" indent="-285750">
              <a:buFont typeface="Arial" panose="020B0604020202020204" pitchFamily="34" charset="0"/>
              <a:buChar char="•"/>
            </a:pPr>
            <a:endParaRPr lang="en-US" dirty="0"/>
          </a:p>
          <a:p>
            <a:endParaRPr lang="en-US" dirty="0"/>
          </a:p>
          <a:p>
            <a:endParaRPr lang="en-US" dirty="0"/>
          </a:p>
          <a:p>
            <a:pPr marL="285750" indent="-285750">
              <a:buFont typeface="Arial" panose="020B0604020202020204" pitchFamily="34" charset="0"/>
              <a:buChar char="•"/>
            </a:pPr>
            <a:r>
              <a:rPr lang="en-US" dirty="0"/>
              <a:t>According to an internal intelligence note produced by the Department of Homeland Security, a white supremacist group has used its channel on an encrypted messaging app to urge its followers to start shooting at crowds gathering in cities across the US to protest against the murder of George Floyd, who was killed by a police officer on 25 May.</a:t>
            </a:r>
            <a:endParaRPr lang="en-GB" dirty="0"/>
          </a:p>
          <a:p>
            <a:pPr marL="285750" indent="-285750">
              <a:buFont typeface="Arial" panose="020B0604020202020204" pitchFamily="34" charset="0"/>
              <a:buChar char="•"/>
            </a:pPr>
            <a:endParaRPr lang="en-GB" sz="2800" dirty="0"/>
          </a:p>
        </p:txBody>
      </p:sp>
    </p:spTree>
    <p:extLst>
      <p:ext uri="{BB962C8B-B14F-4D97-AF65-F5344CB8AC3E}">
        <p14:creationId xmlns:p14="http://schemas.microsoft.com/office/powerpoint/2010/main" val="862129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142008"/>
            <a:ext cx="12192000" cy="715992"/>
          </a:xfrm>
          <a:prstGeom prst="rect">
            <a:avLst/>
          </a:prstGeom>
          <a:solidFill>
            <a:srgbClr val="03CB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247290" y="6142008"/>
            <a:ext cx="11697419" cy="400110"/>
          </a:xfrm>
          <a:prstGeom prst="rect">
            <a:avLst/>
          </a:prstGeom>
          <a:noFill/>
        </p:spPr>
        <p:txBody>
          <a:bodyPr wrap="square" rtlCol="0">
            <a:spAutoFit/>
          </a:bodyPr>
          <a:lstStyle/>
          <a:p>
            <a:r>
              <a:rPr lang="en-GB" sz="2000" dirty="0">
                <a:solidFill>
                  <a:srgbClr val="252B39"/>
                </a:solidFill>
                <a:latin typeface="Poppins" panose="00000500000000000000" pitchFamily="50" charset="0"/>
                <a:cs typeface="Poppins" panose="00000500000000000000" pitchFamily="50" charset="0"/>
              </a:rPr>
              <a:t>London’s environmental college						          capel.ac.uk</a:t>
            </a:r>
          </a:p>
        </p:txBody>
      </p:sp>
      <p:graphicFrame>
        <p:nvGraphicFramePr>
          <p:cNvPr id="6" name="Table 5"/>
          <p:cNvGraphicFramePr>
            <a:graphicFrameLocks noGrp="1"/>
          </p:cNvGraphicFramePr>
          <p:nvPr>
            <p:extLst>
              <p:ext uri="{D42A27DB-BD31-4B8C-83A1-F6EECF244321}">
                <p14:modId xmlns:p14="http://schemas.microsoft.com/office/powerpoint/2010/main" val="3944192624"/>
              </p:ext>
            </p:extLst>
          </p:nvPr>
        </p:nvGraphicFramePr>
        <p:xfrm>
          <a:off x="4167845" y="160420"/>
          <a:ext cx="7776864" cy="5779558"/>
        </p:xfrm>
        <a:graphic>
          <a:graphicData uri="http://schemas.openxmlformats.org/drawingml/2006/table">
            <a:tbl>
              <a:tblPr firstRow="1" firstCol="1" bandRow="1">
                <a:tableStyleId>{5C22544A-7EE6-4342-B048-85BDC9FD1C3A}</a:tableStyleId>
              </a:tblPr>
              <a:tblGrid>
                <a:gridCol w="6383390">
                  <a:extLst>
                    <a:ext uri="{9D8B030D-6E8A-4147-A177-3AD203B41FA5}">
                      <a16:colId xmlns:a16="http://schemas.microsoft.com/office/drawing/2014/main" val="20000"/>
                    </a:ext>
                  </a:extLst>
                </a:gridCol>
                <a:gridCol w="1393474">
                  <a:extLst>
                    <a:ext uri="{9D8B030D-6E8A-4147-A177-3AD203B41FA5}">
                      <a16:colId xmlns:a16="http://schemas.microsoft.com/office/drawing/2014/main" val="20001"/>
                    </a:ext>
                  </a:extLst>
                </a:gridCol>
              </a:tblGrid>
              <a:tr h="864233">
                <a:tc>
                  <a:txBody>
                    <a:bodyPr/>
                    <a:lstStyle/>
                    <a:p>
                      <a:pPr marL="0" lvl="0" indent="0" algn="l">
                        <a:lnSpc>
                          <a:spcPct val="115000"/>
                        </a:lnSpc>
                        <a:spcAft>
                          <a:spcPts val="0"/>
                        </a:spcAft>
                        <a:buFont typeface="Arial"/>
                        <a:buNone/>
                        <a:tabLst>
                          <a:tab pos="457200" algn="l"/>
                        </a:tabLst>
                      </a:pPr>
                      <a:r>
                        <a:rPr lang="en-GB" sz="2400" dirty="0">
                          <a:effectLst/>
                        </a:rPr>
                        <a:t>Does the group state that it will use ‘any means’ in the name of its cause?</a:t>
                      </a:r>
                    </a:p>
                  </a:txBody>
                  <a:tcPr marL="68580" marR="68580" marT="0" marB="0"/>
                </a:tc>
                <a:tc>
                  <a:txBody>
                    <a:bodyPr/>
                    <a:lstStyle/>
                    <a:p>
                      <a:pPr>
                        <a:lnSpc>
                          <a:spcPct val="115000"/>
                        </a:lnSpc>
                        <a:spcAft>
                          <a:spcPts val="0"/>
                        </a:spcAft>
                      </a:pPr>
                      <a:r>
                        <a:rPr lang="en-GB" sz="1100" dirty="0">
                          <a:effectLst/>
                        </a:rPr>
                        <a:t> </a:t>
                      </a:r>
                      <a:endParaRPr lang="en-GB"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864233">
                <a:tc>
                  <a:txBody>
                    <a:bodyPr/>
                    <a:lstStyle/>
                    <a:p>
                      <a:pPr marL="0" lvl="0" indent="0" algn="l">
                        <a:lnSpc>
                          <a:spcPct val="115000"/>
                        </a:lnSpc>
                        <a:spcAft>
                          <a:spcPts val="0"/>
                        </a:spcAft>
                        <a:buFont typeface="Arial"/>
                        <a:buNone/>
                        <a:tabLst>
                          <a:tab pos="457200" algn="l"/>
                        </a:tabLst>
                      </a:pPr>
                      <a:r>
                        <a:rPr lang="en-GB" sz="2400" dirty="0">
                          <a:effectLst/>
                        </a:rPr>
                        <a:t>Is it prepared to use violence or violent protest  even just as a last resort?</a:t>
                      </a:r>
                    </a:p>
                  </a:txBody>
                  <a:tcPr marL="68580" marR="68580" marT="0" marB="0"/>
                </a:tc>
                <a:tc>
                  <a:txBody>
                    <a:bodyPr/>
                    <a:lstStyle/>
                    <a:p>
                      <a:pPr>
                        <a:lnSpc>
                          <a:spcPct val="115000"/>
                        </a:lnSpc>
                        <a:spcAft>
                          <a:spcPts val="0"/>
                        </a:spcAft>
                      </a:pPr>
                      <a:r>
                        <a:rPr lang="en-GB" sz="1100" dirty="0">
                          <a:effectLst/>
                        </a:rPr>
                        <a:t> </a:t>
                      </a:r>
                    </a:p>
                    <a:p>
                      <a:pPr>
                        <a:lnSpc>
                          <a:spcPct val="115000"/>
                        </a:lnSpc>
                        <a:spcAft>
                          <a:spcPts val="0"/>
                        </a:spcAft>
                      </a:pPr>
                      <a:endParaRPr lang="en-GB" sz="1100" dirty="0">
                        <a:effectLst/>
                        <a:latin typeface="Calibri"/>
                        <a:ea typeface="Calibri"/>
                        <a:cs typeface="Times New Roman"/>
                      </a:endParaRPr>
                    </a:p>
                    <a:p>
                      <a:pPr>
                        <a:lnSpc>
                          <a:spcPct val="115000"/>
                        </a:lnSpc>
                        <a:spcAft>
                          <a:spcPts val="0"/>
                        </a:spcAft>
                      </a:pPr>
                      <a:endParaRPr lang="en-GB"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1494403">
                <a:tc>
                  <a:txBody>
                    <a:bodyPr/>
                    <a:lstStyle/>
                    <a:p>
                      <a:pPr marL="0" lvl="0" indent="0">
                        <a:lnSpc>
                          <a:spcPct val="115000"/>
                        </a:lnSpc>
                        <a:spcAft>
                          <a:spcPts val="0"/>
                        </a:spcAft>
                        <a:buFont typeface="Arial"/>
                        <a:buNone/>
                        <a:tabLst>
                          <a:tab pos="457200" algn="l"/>
                        </a:tabLst>
                      </a:pPr>
                      <a:r>
                        <a:rPr lang="en-GB" sz="2400" dirty="0">
                          <a:effectLst/>
                        </a:rPr>
                        <a:t>Does it express negative attitudes</a:t>
                      </a:r>
                      <a:r>
                        <a:rPr lang="en-GB" sz="2400" baseline="0" dirty="0">
                          <a:effectLst/>
                        </a:rPr>
                        <a:t> </a:t>
                      </a:r>
                      <a:r>
                        <a:rPr lang="en-GB" sz="2400" dirty="0">
                          <a:effectLst/>
                        </a:rPr>
                        <a:t>towards  other groups such as Muslims; Christians; LGBT groups; people from different ethnic groups?</a:t>
                      </a:r>
                    </a:p>
                    <a:p>
                      <a:pPr>
                        <a:lnSpc>
                          <a:spcPct val="115000"/>
                        </a:lnSpc>
                        <a:spcAft>
                          <a:spcPts val="0"/>
                        </a:spcAft>
                      </a:pPr>
                      <a:r>
                        <a:rPr lang="en-GB" sz="1100" dirty="0">
                          <a:effectLst/>
                        </a:rPr>
                        <a:t> </a:t>
                      </a:r>
                      <a:endParaRPr lang="en-GB" sz="1100" dirty="0">
                        <a:effectLst/>
                        <a:latin typeface="Calibri"/>
                        <a:ea typeface="Calibri"/>
                        <a:cs typeface="Times New Roman"/>
                      </a:endParaRPr>
                    </a:p>
                  </a:txBody>
                  <a:tcPr marL="68580" marR="68580" marT="0" marB="0"/>
                </a:tc>
                <a:tc>
                  <a:txBody>
                    <a:bodyPr/>
                    <a:lstStyle/>
                    <a:p>
                      <a:pPr>
                        <a:lnSpc>
                          <a:spcPct val="115000"/>
                        </a:lnSpc>
                        <a:spcAft>
                          <a:spcPts val="0"/>
                        </a:spcAft>
                      </a:pPr>
                      <a:endParaRPr lang="en-GB" sz="1100" dirty="0">
                        <a:effectLst/>
                      </a:endParaRPr>
                    </a:p>
                    <a:p>
                      <a:pPr>
                        <a:lnSpc>
                          <a:spcPct val="115000"/>
                        </a:lnSpc>
                        <a:spcAft>
                          <a:spcPts val="0"/>
                        </a:spcAft>
                      </a:pPr>
                      <a:r>
                        <a:rPr lang="en-GB" sz="1100" dirty="0">
                          <a:effectLst/>
                        </a:rPr>
                        <a:t> </a:t>
                      </a:r>
                      <a:endParaRPr lang="en-GB"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1494403">
                <a:tc>
                  <a:txBody>
                    <a:bodyPr/>
                    <a:lstStyle/>
                    <a:p>
                      <a:pPr marL="0" lvl="0" indent="0" algn="l">
                        <a:lnSpc>
                          <a:spcPct val="115000"/>
                        </a:lnSpc>
                        <a:spcAft>
                          <a:spcPts val="0"/>
                        </a:spcAft>
                        <a:buFont typeface="Arial"/>
                        <a:buNone/>
                        <a:tabLst>
                          <a:tab pos="457200" algn="l"/>
                        </a:tabLst>
                      </a:pPr>
                      <a:r>
                        <a:rPr lang="en-GB" sz="2400" dirty="0">
                          <a:effectLst/>
                        </a:rPr>
                        <a:t>Are</a:t>
                      </a:r>
                      <a:r>
                        <a:rPr lang="en-GB" sz="2400" baseline="0" dirty="0">
                          <a:effectLst/>
                        </a:rPr>
                        <a:t> its members </a:t>
                      </a:r>
                      <a:r>
                        <a:rPr lang="en-GB" sz="2400" dirty="0">
                          <a:effectLst/>
                        </a:rPr>
                        <a:t>prepared to engage in illegal activity such as damaging property or sending bomb hoaxes?</a:t>
                      </a:r>
                      <a:endParaRPr lang="en-GB" sz="1400" dirty="0">
                        <a:effectLst/>
                      </a:endParaRPr>
                    </a:p>
                    <a:p>
                      <a:pPr>
                        <a:lnSpc>
                          <a:spcPct val="115000"/>
                        </a:lnSpc>
                        <a:spcAft>
                          <a:spcPts val="0"/>
                        </a:spcAft>
                      </a:pPr>
                      <a:r>
                        <a:rPr lang="en-GB" sz="1100" dirty="0">
                          <a:effectLst/>
                        </a:rPr>
                        <a:t> </a:t>
                      </a:r>
                      <a:endParaRPr lang="en-GB" sz="11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100" dirty="0">
                          <a:effectLst/>
                        </a:rPr>
                        <a:t> </a:t>
                      </a:r>
                      <a:endParaRPr lang="en-GB"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1062286">
                <a:tc>
                  <a:txBody>
                    <a:bodyPr/>
                    <a:lstStyle/>
                    <a:p>
                      <a:pPr marL="0" lvl="0" indent="0">
                        <a:lnSpc>
                          <a:spcPct val="115000"/>
                        </a:lnSpc>
                        <a:spcAft>
                          <a:spcPts val="0"/>
                        </a:spcAft>
                        <a:buFont typeface="Arial"/>
                        <a:buNone/>
                        <a:tabLst>
                          <a:tab pos="457200" algn="l"/>
                        </a:tabLst>
                      </a:pPr>
                      <a:r>
                        <a:rPr lang="en-GB" sz="2400" dirty="0">
                          <a:effectLst/>
                        </a:rPr>
                        <a:t>Does</a:t>
                      </a:r>
                      <a:r>
                        <a:rPr lang="en-GB" sz="2400" baseline="0" dirty="0">
                          <a:effectLst/>
                        </a:rPr>
                        <a:t> it e</a:t>
                      </a:r>
                      <a:r>
                        <a:rPr lang="en-GB" sz="2400" dirty="0">
                          <a:effectLst/>
                        </a:rPr>
                        <a:t>ngage in activities that may put others at risk of harm?</a:t>
                      </a:r>
                    </a:p>
                    <a:p>
                      <a:pPr>
                        <a:lnSpc>
                          <a:spcPct val="115000"/>
                        </a:lnSpc>
                        <a:spcAft>
                          <a:spcPts val="0"/>
                        </a:spcAft>
                      </a:pPr>
                      <a:r>
                        <a:rPr lang="en-GB" sz="1100" dirty="0">
                          <a:effectLst/>
                        </a:rPr>
                        <a:t> </a:t>
                      </a:r>
                      <a:endParaRPr lang="en-GB" sz="11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100" dirty="0">
                          <a:effectLst/>
                        </a:rPr>
                        <a:t> </a:t>
                      </a:r>
                    </a:p>
                    <a:p>
                      <a:pPr>
                        <a:lnSpc>
                          <a:spcPct val="115000"/>
                        </a:lnSpc>
                        <a:spcAft>
                          <a:spcPts val="0"/>
                        </a:spcAft>
                      </a:pPr>
                      <a:endParaRPr lang="en-GB" sz="1100" dirty="0">
                        <a:effectLst/>
                        <a:latin typeface="Calibri"/>
                        <a:ea typeface="Calibri"/>
                        <a:cs typeface="Times New Roman"/>
                      </a:endParaRPr>
                    </a:p>
                    <a:p>
                      <a:pPr>
                        <a:lnSpc>
                          <a:spcPct val="115000"/>
                        </a:lnSpc>
                        <a:spcAft>
                          <a:spcPts val="0"/>
                        </a:spcAft>
                      </a:pPr>
                      <a:endParaRPr lang="en-GB"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bl>
          </a:graphicData>
        </a:graphic>
      </p:graphicFrame>
      <p:sp>
        <p:nvSpPr>
          <p:cNvPr id="7" name="Rectangle 6"/>
          <p:cNvSpPr/>
          <p:nvPr/>
        </p:nvSpPr>
        <p:spPr>
          <a:xfrm>
            <a:off x="247290" y="314132"/>
            <a:ext cx="3040512" cy="707886"/>
          </a:xfrm>
          <a:prstGeom prst="rect">
            <a:avLst/>
          </a:prstGeom>
        </p:spPr>
        <p:txBody>
          <a:bodyPr wrap="none">
            <a:spAutoFit/>
          </a:bodyPr>
          <a:lstStyle/>
          <a:p>
            <a:r>
              <a:rPr lang="en-GB" sz="4000" b="1" dirty="0"/>
              <a:t>Danger Signs </a:t>
            </a:r>
          </a:p>
        </p:txBody>
      </p:sp>
      <p:sp>
        <p:nvSpPr>
          <p:cNvPr id="8" name="Rectangle 7"/>
          <p:cNvSpPr/>
          <p:nvPr/>
        </p:nvSpPr>
        <p:spPr>
          <a:xfrm>
            <a:off x="247290" y="1750742"/>
            <a:ext cx="3041342" cy="3539430"/>
          </a:xfrm>
          <a:prstGeom prst="rect">
            <a:avLst/>
          </a:prstGeom>
        </p:spPr>
        <p:txBody>
          <a:bodyPr wrap="square">
            <a:spAutoFit/>
          </a:bodyPr>
          <a:lstStyle/>
          <a:p>
            <a:pPr fontAlgn="t"/>
            <a:r>
              <a:rPr lang="en-GB" sz="2800" dirty="0"/>
              <a:t>Groups will not use the word ‘extremist’ to describe themselves so look out for the danger signs.</a:t>
            </a:r>
          </a:p>
          <a:p>
            <a:pPr fontAlgn="t"/>
            <a:endParaRPr lang="en-GB" sz="2800" dirty="0"/>
          </a:p>
        </p:txBody>
      </p:sp>
      <p:pic>
        <p:nvPicPr>
          <p:cNvPr id="9" name="Picture 5" descr="http://t1.gstatic.com/images?q=tbn:ANd9GcRTqjCGCnR6s7AMi3UrUySryfkcZdJe49HM12MJuMmZx2jwYxNEvo1HZMA">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21703" y="422657"/>
            <a:ext cx="338138" cy="4762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http://t1.gstatic.com/images?q=tbn:ANd9GcRTqjCGCnR6s7AMi3UrUySryfkcZdJe49HM12MJuMmZx2jwYxNEvo1HZMA">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21703" y="1274492"/>
            <a:ext cx="338138" cy="47625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http://t1.gstatic.com/images?q=tbn:ANd9GcRTqjCGCnR6s7AMi3UrUySryfkcZdJe49HM12MJuMmZx2jwYxNEvo1HZMA">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21703" y="2364453"/>
            <a:ext cx="338138" cy="47625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http://t1.gstatic.com/images?q=tbn:ANd9GcRTqjCGCnR6s7AMi3UrUySryfkcZdJe49HM12MJuMmZx2jwYxNEvo1HZMA">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21703" y="3914090"/>
            <a:ext cx="338138" cy="47625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descr="http://t1.gstatic.com/images?q=tbn:ANd9GcRTqjCGCnR6s7AMi3UrUySryfkcZdJe49HM12MJuMmZx2jwYxNEvo1HZMA">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21703" y="5201215"/>
            <a:ext cx="338138" cy="47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59743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e8693f6-5d79-4604-bddd-456e21101c9d">
      <Terms xmlns="http://schemas.microsoft.com/office/infopath/2007/PartnerControls"/>
    </lcf76f155ced4ddcb4097134ff3c332f>
    <TaxCatchAll xmlns="3fd155e4-6a04-42f1-a34a-dfc70400231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D1EBAADD8EB8241B72EDA8B6D88159C" ma:contentTypeVersion="14" ma:contentTypeDescription="Create a new document." ma:contentTypeScope="" ma:versionID="b339d323639a7ab000565834618077d6">
  <xsd:schema xmlns:xsd="http://www.w3.org/2001/XMLSchema" xmlns:xs="http://www.w3.org/2001/XMLSchema" xmlns:p="http://schemas.microsoft.com/office/2006/metadata/properties" xmlns:ns2="7e8693f6-5d79-4604-bddd-456e21101c9d" xmlns:ns3="3fd155e4-6a04-42f1-a34a-dfc70400231e" targetNamespace="http://schemas.microsoft.com/office/2006/metadata/properties" ma:root="true" ma:fieldsID="ea904db3a7e994a4c5f25e2cb6ce3c1c" ns2:_="" ns3:_="">
    <xsd:import namespace="7e8693f6-5d79-4604-bddd-456e21101c9d"/>
    <xsd:import namespace="3fd155e4-6a04-42f1-a34a-dfc70400231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8693f6-5d79-4604-bddd-456e21101c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7a6c9892-aff3-4ae5-bb17-7a24d2e1fdc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fd155e4-6a04-42f1-a34a-dfc70400231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d50e9f58-65f9-41c3-bbaa-ea38d7c7763f}" ma:internalName="TaxCatchAll" ma:showField="CatchAllData" ma:web="3fd155e4-6a04-42f1-a34a-dfc70400231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BFECF53-9811-419E-8509-4EDC995FB8FA}">
  <ds:schemaRefs>
    <ds:schemaRef ds:uri="http://schemas.microsoft.com/sharepoint/v3/contenttype/forms"/>
  </ds:schemaRefs>
</ds:datastoreItem>
</file>

<file path=customXml/itemProps2.xml><?xml version="1.0" encoding="utf-8"?>
<ds:datastoreItem xmlns:ds="http://schemas.openxmlformats.org/officeDocument/2006/customXml" ds:itemID="{DC20D35F-16C1-4CAA-AF7F-DAFFD6189536}">
  <ds:schemaRefs>
    <ds:schemaRef ds:uri="http://schemas.microsoft.com/office/2006/documentManagement/types"/>
    <ds:schemaRef ds:uri="3fd155e4-6a04-42f1-a34a-dfc70400231e"/>
    <ds:schemaRef ds:uri="http://purl.org/dc/dcmitype/"/>
    <ds:schemaRef ds:uri="http://purl.org/dc/terms/"/>
    <ds:schemaRef ds:uri="http://schemas.microsoft.com/office/2006/metadata/properties"/>
    <ds:schemaRef ds:uri="http://purl.org/dc/elements/1.1/"/>
    <ds:schemaRef ds:uri="http://schemas.microsoft.com/office/infopath/2007/PartnerControls"/>
    <ds:schemaRef ds:uri="http://schemas.openxmlformats.org/package/2006/metadata/core-properties"/>
    <ds:schemaRef ds:uri="7e8693f6-5d79-4604-bddd-456e21101c9d"/>
    <ds:schemaRef ds:uri="http://www.w3.org/XML/1998/namespace"/>
  </ds:schemaRefs>
</ds:datastoreItem>
</file>

<file path=customXml/itemProps3.xml><?xml version="1.0" encoding="utf-8"?>
<ds:datastoreItem xmlns:ds="http://schemas.openxmlformats.org/officeDocument/2006/customXml" ds:itemID="{A71425FF-EEF5-46D9-82E0-C56A3B2BCC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e8693f6-5d79-4604-bddd-456e21101c9d"/>
    <ds:schemaRef ds:uri="3fd155e4-6a04-42f1-a34a-dfc7040023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469</TotalTime>
  <Words>2074</Words>
  <Application>Microsoft Office PowerPoint</Application>
  <PresentationFormat>Widescreen</PresentationFormat>
  <Paragraphs>183</Paragraphs>
  <Slides>16</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Poppins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Radicalisation</vt:lpstr>
      <vt:lpstr>Tackling Extremism </vt:lpstr>
      <vt:lpstr>In pairs discuss: What’s the best way of fighting extremism?</vt:lpstr>
      <vt:lpstr>PowerPoint Presentation</vt:lpstr>
      <vt:lpstr>PowerPoint Presentation</vt:lpstr>
    </vt:vector>
  </TitlesOfParts>
  <Company>Capel Manor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Junaina Pirbhai</dc:creator>
  <cp:lastModifiedBy>Amanda Evans</cp:lastModifiedBy>
  <cp:revision>41</cp:revision>
  <dcterms:created xsi:type="dcterms:W3CDTF">2020-09-07T08:28:31Z</dcterms:created>
  <dcterms:modified xsi:type="dcterms:W3CDTF">2024-10-09T14:25:28Z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0x0101001D1EBAADD8EB8241B72EDA8B6D88159C</vt:lpwstr>
  </property>
</Properties>
</file>