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9" r:id="rId3"/>
    <p:sldId id="260" r:id="rId4"/>
    <p:sldId id="261" r:id="rId5"/>
    <p:sldId id="262" r:id="rId6"/>
    <p:sldId id="266" r:id="rId7"/>
    <p:sldId id="267" r:id="rId8"/>
    <p:sldId id="268"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0072" autoAdjust="0"/>
  </p:normalViewPr>
  <p:slideViewPr>
    <p:cSldViewPr snapToGrid="0">
      <p:cViewPr varScale="1">
        <p:scale>
          <a:sx n="70" d="100"/>
          <a:sy n="70" d="100"/>
        </p:scale>
        <p:origin x="1166"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99BBA-2F81-4DA6-9727-588CF16A73E8}" type="datetimeFigureOut">
              <a:rPr lang="en-GB" smtClean="0"/>
              <a:t>30/01/2024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980B9-14B1-452C-9FA0-E6579BD7C18B}" type="slidenum">
              <a:rPr lang="en-GB" smtClean="0"/>
              <a:t>‹#›</a:t>
            </a:fld>
            <a:endParaRPr lang="en-GB"/>
          </a:p>
        </p:txBody>
      </p:sp>
    </p:spTree>
    <p:extLst>
      <p:ext uri="{BB962C8B-B14F-4D97-AF65-F5344CB8AC3E}">
        <p14:creationId xmlns:p14="http://schemas.microsoft.com/office/powerpoint/2010/main" val="134692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a:t>
            </a:r>
            <a:r>
              <a:rPr lang="en-GB" baseline="0" dirty="0" smtClean="0"/>
              <a:t> what physical safety is and give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Explain</a:t>
            </a:r>
            <a:r>
              <a:rPr lang="en-GB" baseline="0" dirty="0" smtClean="0"/>
              <a:t> what emotional safety is and give examples. Remind students of the support available through Student Services</a:t>
            </a:r>
          </a:p>
          <a:p>
            <a:endParaRPr lang="en-GB" dirty="0"/>
          </a:p>
        </p:txBody>
      </p:sp>
      <p:sp>
        <p:nvSpPr>
          <p:cNvPr id="4" name="Slide Number Placeholder 3"/>
          <p:cNvSpPr>
            <a:spLocks noGrp="1"/>
          </p:cNvSpPr>
          <p:nvPr>
            <p:ph type="sldNum" sz="quarter" idx="10"/>
          </p:nvPr>
        </p:nvSpPr>
        <p:spPr/>
        <p:txBody>
          <a:bodyPr/>
          <a:lstStyle/>
          <a:p>
            <a:fld id="{1A6980B9-14B1-452C-9FA0-E6579BD7C18B}" type="slidenum">
              <a:rPr lang="en-GB" smtClean="0"/>
              <a:t>2</a:t>
            </a:fld>
            <a:endParaRPr lang="en-GB"/>
          </a:p>
        </p:txBody>
      </p:sp>
    </p:spTree>
    <p:extLst>
      <p:ext uri="{BB962C8B-B14F-4D97-AF65-F5344CB8AC3E}">
        <p14:creationId xmlns:p14="http://schemas.microsoft.com/office/powerpoint/2010/main" val="17517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why physical and emotional safety at college is important.</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1A6980B9-14B1-452C-9FA0-E6579BD7C18B}" type="slidenum">
              <a:rPr lang="en-GB" smtClean="0"/>
              <a:t>3</a:t>
            </a:fld>
            <a:endParaRPr lang="en-GB"/>
          </a:p>
        </p:txBody>
      </p:sp>
    </p:spTree>
    <p:extLst>
      <p:ext uri="{BB962C8B-B14F-4D97-AF65-F5344CB8AC3E}">
        <p14:creationId xmlns:p14="http://schemas.microsoft.com/office/powerpoint/2010/main" val="3359245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 small groups students to</a:t>
            </a:r>
            <a:r>
              <a:rPr lang="en-GB" baseline="0" dirty="0" smtClean="0"/>
              <a:t> discuss what the College does to safeguard their physical and emotional safety and feedback to the class. Teacher to list feedback on the board.</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1A6980B9-14B1-452C-9FA0-E6579BD7C18B}" type="slidenum">
              <a:rPr lang="en-GB" smtClean="0"/>
              <a:t>4</a:t>
            </a:fld>
            <a:endParaRPr lang="en-GB"/>
          </a:p>
        </p:txBody>
      </p:sp>
    </p:spTree>
    <p:extLst>
      <p:ext uri="{BB962C8B-B14F-4D97-AF65-F5344CB8AC3E}">
        <p14:creationId xmlns:p14="http://schemas.microsoft.com/office/powerpoint/2010/main" val="249796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Explain</a:t>
            </a:r>
            <a:r>
              <a:rPr lang="en-GB" b="0" baseline="0" dirty="0" smtClean="0"/>
              <a:t> how the college safeguards physical and emotional safety</a:t>
            </a:r>
            <a:r>
              <a:rPr lang="en-GB" b="0" baseline="0" dirty="0" smtClean="0"/>
              <a:t>.</a:t>
            </a:r>
            <a:endParaRPr lang="en-GB" b="0" dirty="0" smtClean="0"/>
          </a:p>
        </p:txBody>
      </p:sp>
      <p:sp>
        <p:nvSpPr>
          <p:cNvPr id="4" name="Slide Number Placeholder 3"/>
          <p:cNvSpPr>
            <a:spLocks noGrp="1"/>
          </p:cNvSpPr>
          <p:nvPr>
            <p:ph type="sldNum" sz="quarter" idx="10"/>
          </p:nvPr>
        </p:nvSpPr>
        <p:spPr/>
        <p:txBody>
          <a:bodyPr/>
          <a:lstStyle/>
          <a:p>
            <a:fld id="{1A6980B9-14B1-452C-9FA0-E6579BD7C18B}" type="slidenum">
              <a:rPr lang="en-GB" smtClean="0"/>
              <a:t>5</a:t>
            </a:fld>
            <a:endParaRPr lang="en-GB"/>
          </a:p>
        </p:txBody>
      </p:sp>
    </p:spTree>
    <p:extLst>
      <p:ext uri="{BB962C8B-B14F-4D97-AF65-F5344CB8AC3E}">
        <p14:creationId xmlns:p14="http://schemas.microsoft.com/office/powerpoint/2010/main" val="1598272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Explain</a:t>
            </a:r>
            <a:r>
              <a:rPr lang="en-GB" b="0" baseline="0" dirty="0" smtClean="0"/>
              <a:t> how the college safeguards physical and emotional safety.</a:t>
            </a:r>
            <a:endParaRPr lang="en-GB" b="0" dirty="0" smtClean="0"/>
          </a:p>
          <a:p>
            <a:endParaRPr lang="en-GB" dirty="0"/>
          </a:p>
        </p:txBody>
      </p:sp>
      <p:sp>
        <p:nvSpPr>
          <p:cNvPr id="4" name="Slide Number Placeholder 3"/>
          <p:cNvSpPr>
            <a:spLocks noGrp="1"/>
          </p:cNvSpPr>
          <p:nvPr>
            <p:ph type="sldNum" sz="quarter" idx="10"/>
          </p:nvPr>
        </p:nvSpPr>
        <p:spPr/>
        <p:txBody>
          <a:bodyPr/>
          <a:lstStyle/>
          <a:p>
            <a:fld id="{1A6980B9-14B1-452C-9FA0-E6579BD7C18B}" type="slidenum">
              <a:rPr lang="en-GB" smtClean="0"/>
              <a:t>6</a:t>
            </a:fld>
            <a:endParaRPr lang="en-GB"/>
          </a:p>
        </p:txBody>
      </p:sp>
    </p:spTree>
    <p:extLst>
      <p:ext uri="{BB962C8B-B14F-4D97-AF65-F5344CB8AC3E}">
        <p14:creationId xmlns:p14="http://schemas.microsoft.com/office/powerpoint/2010/main" val="243240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6980B9-14B1-452C-9FA0-E6579BD7C18B}" type="slidenum">
              <a:rPr lang="en-GB" smtClean="0"/>
              <a:t>7</a:t>
            </a:fld>
            <a:endParaRPr lang="en-GB"/>
          </a:p>
        </p:txBody>
      </p:sp>
    </p:spTree>
    <p:extLst>
      <p:ext uri="{BB962C8B-B14F-4D97-AF65-F5344CB8AC3E}">
        <p14:creationId xmlns:p14="http://schemas.microsoft.com/office/powerpoint/2010/main" val="2295496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Explain</a:t>
            </a:r>
            <a:r>
              <a:rPr lang="en-GB" b="0" baseline="0" dirty="0" smtClean="0"/>
              <a:t> how the college safeguards physical and emotional safety</a:t>
            </a:r>
            <a:r>
              <a:rPr lang="en-GB" b="0" baseline="0" dirty="0" smtClean="0"/>
              <a:t>.</a:t>
            </a:r>
            <a:endParaRPr lang="en-GB" b="0" dirty="0" smtClean="0"/>
          </a:p>
        </p:txBody>
      </p:sp>
      <p:sp>
        <p:nvSpPr>
          <p:cNvPr id="4" name="Slide Number Placeholder 3"/>
          <p:cNvSpPr>
            <a:spLocks noGrp="1"/>
          </p:cNvSpPr>
          <p:nvPr>
            <p:ph type="sldNum" sz="quarter" idx="10"/>
          </p:nvPr>
        </p:nvSpPr>
        <p:spPr/>
        <p:txBody>
          <a:bodyPr/>
          <a:lstStyle/>
          <a:p>
            <a:fld id="{1A6980B9-14B1-452C-9FA0-E6579BD7C18B}" type="slidenum">
              <a:rPr lang="en-GB" smtClean="0"/>
              <a:t>8</a:t>
            </a:fld>
            <a:endParaRPr lang="en-GB"/>
          </a:p>
        </p:txBody>
      </p:sp>
    </p:spTree>
    <p:extLst>
      <p:ext uri="{BB962C8B-B14F-4D97-AF65-F5344CB8AC3E}">
        <p14:creationId xmlns:p14="http://schemas.microsoft.com/office/powerpoint/2010/main" val="119141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C11B74C-FEB2-4F48-BE05-10A9DB9D522C}"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1C8FE-0BE9-4B2C-8DD8-38C0D45D7060}" type="slidenum">
              <a:rPr lang="en-GB" smtClean="0"/>
              <a:t>‹#›</a:t>
            </a:fld>
            <a:endParaRPr lang="en-GB"/>
          </a:p>
        </p:txBody>
      </p:sp>
    </p:spTree>
    <p:extLst>
      <p:ext uri="{BB962C8B-B14F-4D97-AF65-F5344CB8AC3E}">
        <p14:creationId xmlns:p14="http://schemas.microsoft.com/office/powerpoint/2010/main" val="123963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11B74C-FEB2-4F48-BE05-10A9DB9D522C}"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1C8FE-0BE9-4B2C-8DD8-38C0D45D7060}" type="slidenum">
              <a:rPr lang="en-GB" smtClean="0"/>
              <a:t>‹#›</a:t>
            </a:fld>
            <a:endParaRPr lang="en-GB"/>
          </a:p>
        </p:txBody>
      </p:sp>
    </p:spTree>
    <p:extLst>
      <p:ext uri="{BB962C8B-B14F-4D97-AF65-F5344CB8AC3E}">
        <p14:creationId xmlns:p14="http://schemas.microsoft.com/office/powerpoint/2010/main" val="2652065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11B74C-FEB2-4F48-BE05-10A9DB9D522C}"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1C8FE-0BE9-4B2C-8DD8-38C0D45D7060}" type="slidenum">
              <a:rPr lang="en-GB" smtClean="0"/>
              <a:t>‹#›</a:t>
            </a:fld>
            <a:endParaRPr lang="en-GB"/>
          </a:p>
        </p:txBody>
      </p:sp>
    </p:spTree>
    <p:extLst>
      <p:ext uri="{BB962C8B-B14F-4D97-AF65-F5344CB8AC3E}">
        <p14:creationId xmlns:p14="http://schemas.microsoft.com/office/powerpoint/2010/main" val="67815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11B74C-FEB2-4F48-BE05-10A9DB9D522C}"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1C8FE-0BE9-4B2C-8DD8-38C0D45D7060}" type="slidenum">
              <a:rPr lang="en-GB" smtClean="0"/>
              <a:t>‹#›</a:t>
            </a:fld>
            <a:endParaRPr lang="en-GB"/>
          </a:p>
        </p:txBody>
      </p:sp>
    </p:spTree>
    <p:extLst>
      <p:ext uri="{BB962C8B-B14F-4D97-AF65-F5344CB8AC3E}">
        <p14:creationId xmlns:p14="http://schemas.microsoft.com/office/powerpoint/2010/main" val="264276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11B74C-FEB2-4F48-BE05-10A9DB9D522C}" type="datetimeFigureOut">
              <a:rPr lang="en-GB" smtClean="0"/>
              <a:t>30/01/2024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01C8FE-0BE9-4B2C-8DD8-38C0D45D7060}" type="slidenum">
              <a:rPr lang="en-GB" smtClean="0"/>
              <a:t>‹#›</a:t>
            </a:fld>
            <a:endParaRPr lang="en-GB"/>
          </a:p>
        </p:txBody>
      </p:sp>
    </p:spTree>
    <p:extLst>
      <p:ext uri="{BB962C8B-B14F-4D97-AF65-F5344CB8AC3E}">
        <p14:creationId xmlns:p14="http://schemas.microsoft.com/office/powerpoint/2010/main" val="178813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C11B74C-FEB2-4F48-BE05-10A9DB9D522C}"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01C8FE-0BE9-4B2C-8DD8-38C0D45D7060}" type="slidenum">
              <a:rPr lang="en-GB" smtClean="0"/>
              <a:t>‹#›</a:t>
            </a:fld>
            <a:endParaRPr lang="en-GB"/>
          </a:p>
        </p:txBody>
      </p:sp>
    </p:spTree>
    <p:extLst>
      <p:ext uri="{BB962C8B-B14F-4D97-AF65-F5344CB8AC3E}">
        <p14:creationId xmlns:p14="http://schemas.microsoft.com/office/powerpoint/2010/main" val="218554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C11B74C-FEB2-4F48-BE05-10A9DB9D522C}" type="datetimeFigureOut">
              <a:rPr lang="en-GB" smtClean="0"/>
              <a:t>30/01/2024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01C8FE-0BE9-4B2C-8DD8-38C0D45D7060}" type="slidenum">
              <a:rPr lang="en-GB" smtClean="0"/>
              <a:t>‹#›</a:t>
            </a:fld>
            <a:endParaRPr lang="en-GB"/>
          </a:p>
        </p:txBody>
      </p:sp>
    </p:spTree>
    <p:extLst>
      <p:ext uri="{BB962C8B-B14F-4D97-AF65-F5344CB8AC3E}">
        <p14:creationId xmlns:p14="http://schemas.microsoft.com/office/powerpoint/2010/main" val="238050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C11B74C-FEB2-4F48-BE05-10A9DB9D522C}" type="datetimeFigureOut">
              <a:rPr lang="en-GB" smtClean="0"/>
              <a:t>30/01/2024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01C8FE-0BE9-4B2C-8DD8-38C0D45D7060}" type="slidenum">
              <a:rPr lang="en-GB" smtClean="0"/>
              <a:t>‹#›</a:t>
            </a:fld>
            <a:endParaRPr lang="en-GB"/>
          </a:p>
        </p:txBody>
      </p:sp>
    </p:spTree>
    <p:extLst>
      <p:ext uri="{BB962C8B-B14F-4D97-AF65-F5344CB8AC3E}">
        <p14:creationId xmlns:p14="http://schemas.microsoft.com/office/powerpoint/2010/main" val="356291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1B74C-FEB2-4F48-BE05-10A9DB9D522C}" type="datetimeFigureOut">
              <a:rPr lang="en-GB" smtClean="0"/>
              <a:t>30/01/2024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01C8FE-0BE9-4B2C-8DD8-38C0D45D7060}" type="slidenum">
              <a:rPr lang="en-GB" smtClean="0"/>
              <a:t>‹#›</a:t>
            </a:fld>
            <a:endParaRPr lang="en-GB"/>
          </a:p>
        </p:txBody>
      </p:sp>
    </p:spTree>
    <p:extLst>
      <p:ext uri="{BB962C8B-B14F-4D97-AF65-F5344CB8AC3E}">
        <p14:creationId xmlns:p14="http://schemas.microsoft.com/office/powerpoint/2010/main" val="225449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1B74C-FEB2-4F48-BE05-10A9DB9D522C}"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01C8FE-0BE9-4B2C-8DD8-38C0D45D7060}" type="slidenum">
              <a:rPr lang="en-GB" smtClean="0"/>
              <a:t>‹#›</a:t>
            </a:fld>
            <a:endParaRPr lang="en-GB"/>
          </a:p>
        </p:txBody>
      </p:sp>
    </p:spTree>
    <p:extLst>
      <p:ext uri="{BB962C8B-B14F-4D97-AF65-F5344CB8AC3E}">
        <p14:creationId xmlns:p14="http://schemas.microsoft.com/office/powerpoint/2010/main" val="289493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11B74C-FEB2-4F48-BE05-10A9DB9D522C}" type="datetimeFigureOut">
              <a:rPr lang="en-GB" smtClean="0"/>
              <a:t>30/01/2024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01C8FE-0BE9-4B2C-8DD8-38C0D45D7060}" type="slidenum">
              <a:rPr lang="en-GB" smtClean="0"/>
              <a:t>‹#›</a:t>
            </a:fld>
            <a:endParaRPr lang="en-GB"/>
          </a:p>
        </p:txBody>
      </p:sp>
    </p:spTree>
    <p:extLst>
      <p:ext uri="{BB962C8B-B14F-4D97-AF65-F5344CB8AC3E}">
        <p14:creationId xmlns:p14="http://schemas.microsoft.com/office/powerpoint/2010/main" val="159672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1B74C-FEB2-4F48-BE05-10A9DB9D522C}" type="datetimeFigureOut">
              <a:rPr lang="en-GB" smtClean="0"/>
              <a:t>30/01/2024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1C8FE-0BE9-4B2C-8DD8-38C0D45D7060}" type="slidenum">
              <a:rPr lang="en-GB" smtClean="0"/>
              <a:t>‹#›</a:t>
            </a:fld>
            <a:endParaRPr lang="en-GB"/>
          </a:p>
        </p:txBody>
      </p:sp>
    </p:spTree>
    <p:extLst>
      <p:ext uri="{BB962C8B-B14F-4D97-AF65-F5344CB8AC3E}">
        <p14:creationId xmlns:p14="http://schemas.microsoft.com/office/powerpoint/2010/main" val="1760385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 y="0"/>
            <a:ext cx="12191239"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00" y="5538350"/>
            <a:ext cx="4406530" cy="1039877"/>
          </a:xfrm>
          <a:prstGeom prst="rect">
            <a:avLst/>
          </a:prstGeom>
        </p:spPr>
      </p:pic>
      <p:sp>
        <p:nvSpPr>
          <p:cNvPr id="2" name="Rectangle 1"/>
          <p:cNvSpPr/>
          <p:nvPr/>
        </p:nvSpPr>
        <p:spPr>
          <a:xfrm>
            <a:off x="585158" y="2551837"/>
            <a:ext cx="2751010" cy="1754326"/>
          </a:xfrm>
          <a:prstGeom prst="rect">
            <a:avLst/>
          </a:prstGeom>
          <a:noFill/>
        </p:spPr>
        <p:txBody>
          <a:bodyPr wrap="none" lIns="91440" tIns="45720" rIns="91440" bIns="45720">
            <a:spAutoFit/>
          </a:bodyPr>
          <a:lstStyle/>
          <a:p>
            <a:pPr algn="ctr"/>
            <a:r>
              <a:rPr lang="en-US" sz="5400" dirty="0" smtClean="0">
                <a:ln w="0"/>
                <a:solidFill>
                  <a:schemeClr val="bg1"/>
                </a:solidFill>
                <a:effectLst>
                  <a:outerShdw blurRad="38100" dist="25400" dir="5400000" algn="ctr" rotWithShape="0">
                    <a:srgbClr val="6E747A">
                      <a:alpha val="43000"/>
                    </a:srgbClr>
                  </a:outerShdw>
                </a:effectLst>
              </a:rPr>
              <a:t>Personal </a:t>
            </a:r>
          </a:p>
          <a:p>
            <a:pPr algn="ctr"/>
            <a:r>
              <a:rPr lang="en-US" sz="5400" dirty="0" smtClean="0">
                <a:ln w="0"/>
                <a:solidFill>
                  <a:schemeClr val="bg1"/>
                </a:solidFill>
                <a:effectLst>
                  <a:outerShdw blurRad="38100" dist="25400" dir="5400000" algn="ctr" rotWithShape="0">
                    <a:srgbClr val="6E747A">
                      <a:alpha val="43000"/>
                    </a:srgbClr>
                  </a:outerShdw>
                </a:effectLst>
              </a:rPr>
              <a:t>Safety </a:t>
            </a:r>
            <a:endParaRPr lang="en-US" sz="5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58247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70935"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8" name="Rectangle 7"/>
          <p:cNvSpPr/>
          <p:nvPr/>
        </p:nvSpPr>
        <p:spPr>
          <a:xfrm>
            <a:off x="370935" y="272534"/>
            <a:ext cx="2620461" cy="584775"/>
          </a:xfrm>
          <a:prstGeom prst="rect">
            <a:avLst/>
          </a:prstGeom>
        </p:spPr>
        <p:txBody>
          <a:bodyPr wrap="none">
            <a:spAutoFit/>
          </a:bodyPr>
          <a:lstStyle/>
          <a:p>
            <a:r>
              <a:rPr lang="en-GB" sz="3200" dirty="0" smtClean="0"/>
              <a:t>Physical Safety</a:t>
            </a:r>
            <a:endParaRPr lang="en-GB" sz="3200" dirty="0"/>
          </a:p>
        </p:txBody>
      </p:sp>
      <p:sp>
        <p:nvSpPr>
          <p:cNvPr id="9" name="Rectangle 8"/>
          <p:cNvSpPr/>
          <p:nvPr/>
        </p:nvSpPr>
        <p:spPr>
          <a:xfrm>
            <a:off x="370935" y="1214654"/>
            <a:ext cx="5409379" cy="4247317"/>
          </a:xfrm>
          <a:prstGeom prst="rect">
            <a:avLst/>
          </a:prstGeom>
        </p:spPr>
        <p:txBody>
          <a:bodyPr wrap="square">
            <a:spAutoFit/>
          </a:bodyPr>
          <a:lstStyle/>
          <a:p>
            <a:r>
              <a:rPr lang="en-US" b="1" dirty="0" smtClean="0"/>
              <a:t>Physical safety</a:t>
            </a:r>
            <a:r>
              <a:rPr lang="en-US" dirty="0" smtClean="0"/>
              <a:t> is the absence of harm or injury that can be experienced by a person from a </a:t>
            </a:r>
            <a:r>
              <a:rPr lang="en-US" b="1" dirty="0" smtClean="0"/>
              <a:t>physical</a:t>
            </a:r>
            <a:r>
              <a:rPr lang="en-US" dirty="0" smtClean="0"/>
              <a:t> object or practices that include a </a:t>
            </a:r>
            <a:r>
              <a:rPr lang="en-US" b="1" dirty="0" smtClean="0"/>
              <a:t>physical</a:t>
            </a:r>
            <a:r>
              <a:rPr lang="en-US" dirty="0" smtClean="0"/>
              <a:t> object</a:t>
            </a:r>
            <a:r>
              <a:rPr lang="en-US" dirty="0" smtClean="0"/>
              <a:t>. It’s about keeping your body safe</a:t>
            </a:r>
            <a:endParaRPr lang="en-US" dirty="0" smtClean="0"/>
          </a:p>
          <a:p>
            <a:endParaRPr lang="en-US" dirty="0" smtClean="0"/>
          </a:p>
          <a:p>
            <a:r>
              <a:rPr lang="en-US" dirty="0" smtClean="0"/>
              <a:t>Examples of physical safety include:</a:t>
            </a:r>
          </a:p>
          <a:p>
            <a:endParaRPr lang="en-GB" dirty="0" smtClean="0"/>
          </a:p>
          <a:p>
            <a:pPr marL="285750" indent="-285750">
              <a:buFont typeface="Arial" panose="020B0604020202020204" pitchFamily="34" charset="0"/>
              <a:buChar char="•"/>
            </a:pPr>
            <a:r>
              <a:rPr lang="en-GB" dirty="0" smtClean="0"/>
              <a:t>The use of personal protective equipment such as boots, high viability jackets, ear muffs, gloves</a:t>
            </a:r>
            <a:r>
              <a:rPr lang="en-GB" dirty="0" smtClean="0"/>
              <a:t>.</a:t>
            </a:r>
          </a:p>
          <a:p>
            <a:endParaRPr lang="en-GB" dirty="0" smtClean="0"/>
          </a:p>
          <a:p>
            <a:pPr marL="285750" indent="-285750">
              <a:buFont typeface="Arial" panose="020B0604020202020204" pitchFamily="34" charset="0"/>
              <a:buChar char="•"/>
            </a:pPr>
            <a:r>
              <a:rPr lang="en-GB" dirty="0" smtClean="0"/>
              <a:t>The </a:t>
            </a:r>
            <a:r>
              <a:rPr lang="en-GB" dirty="0" smtClean="0"/>
              <a:t>following of health &amp; safety regulations and </a:t>
            </a:r>
            <a:r>
              <a:rPr lang="en-GB" dirty="0" smtClean="0"/>
              <a:t>policy</a:t>
            </a:r>
          </a:p>
          <a:p>
            <a:endParaRPr lang="en-GB" dirty="0" smtClean="0"/>
          </a:p>
          <a:p>
            <a:pPr marL="285750" indent="-285750">
              <a:buFont typeface="Arial" panose="020B0604020202020204" pitchFamily="34" charset="0"/>
              <a:buChar char="•"/>
            </a:pPr>
            <a:r>
              <a:rPr lang="en-GB" dirty="0" smtClean="0"/>
              <a:t>The maintenance of equipment and buildings to ensure a safe learning environment</a:t>
            </a:r>
          </a:p>
        </p:txBody>
      </p:sp>
      <p:sp>
        <p:nvSpPr>
          <p:cNvPr id="10" name="Rectangle 9"/>
          <p:cNvSpPr/>
          <p:nvPr/>
        </p:nvSpPr>
        <p:spPr>
          <a:xfrm>
            <a:off x="6537364" y="245504"/>
            <a:ext cx="3003964" cy="584775"/>
          </a:xfrm>
          <a:prstGeom prst="rect">
            <a:avLst/>
          </a:prstGeom>
        </p:spPr>
        <p:txBody>
          <a:bodyPr wrap="none">
            <a:spAutoFit/>
          </a:bodyPr>
          <a:lstStyle/>
          <a:p>
            <a:r>
              <a:rPr lang="en-GB" sz="3200" dirty="0" smtClean="0"/>
              <a:t>Emotional Safety</a:t>
            </a:r>
            <a:endParaRPr lang="en-GB" sz="3200" dirty="0"/>
          </a:p>
        </p:txBody>
      </p:sp>
      <p:sp>
        <p:nvSpPr>
          <p:cNvPr id="11" name="Rectangle 10"/>
          <p:cNvSpPr/>
          <p:nvPr/>
        </p:nvSpPr>
        <p:spPr>
          <a:xfrm>
            <a:off x="6493328" y="1183870"/>
            <a:ext cx="5067301" cy="4247317"/>
          </a:xfrm>
          <a:prstGeom prst="rect">
            <a:avLst/>
          </a:prstGeom>
        </p:spPr>
        <p:txBody>
          <a:bodyPr wrap="square">
            <a:spAutoFit/>
          </a:bodyPr>
          <a:lstStyle/>
          <a:p>
            <a:r>
              <a:rPr lang="en-US" b="1" dirty="0" smtClean="0"/>
              <a:t>Emotional</a:t>
            </a:r>
            <a:r>
              <a:rPr lang="en-US" dirty="0" smtClean="0"/>
              <a:t> safety exists when an individual feels safe to express emotions, views and be themselves without fear of harm. </a:t>
            </a:r>
          </a:p>
          <a:p>
            <a:endParaRPr lang="en-US" dirty="0"/>
          </a:p>
          <a:p>
            <a:r>
              <a:rPr lang="en-US" dirty="0" smtClean="0"/>
              <a:t>Examples of emotional safety include:</a:t>
            </a:r>
          </a:p>
          <a:p>
            <a:endParaRPr lang="en-US" dirty="0" smtClean="0"/>
          </a:p>
          <a:p>
            <a:pPr marL="285750" indent="-285750">
              <a:buFont typeface="Arial" panose="020B0604020202020204" pitchFamily="34" charset="0"/>
              <a:buChar char="•"/>
            </a:pPr>
            <a:r>
              <a:rPr lang="en-US" dirty="0" smtClean="0"/>
              <a:t>Being able to express views freely without fear of ridicule or violence</a:t>
            </a:r>
          </a:p>
          <a:p>
            <a:pPr marL="285750" indent="-285750">
              <a:buFont typeface="Arial" panose="020B0604020202020204" pitchFamily="34" charset="0"/>
              <a:buChar char="•"/>
            </a:pPr>
            <a:r>
              <a:rPr lang="en-US" dirty="0" smtClean="0"/>
              <a:t>Being able to express sexuality freely without fear of ridicule or violence</a:t>
            </a:r>
          </a:p>
          <a:p>
            <a:pPr marL="285750" indent="-285750">
              <a:buFont typeface="Arial" panose="020B0604020202020204" pitchFamily="34" charset="0"/>
              <a:buChar char="•"/>
            </a:pPr>
            <a:r>
              <a:rPr lang="en-US" dirty="0" smtClean="0"/>
              <a:t>Feeling respected and safe at College for who you are</a:t>
            </a:r>
          </a:p>
          <a:p>
            <a:pPr marL="285750" indent="-285750">
              <a:buFont typeface="Arial" panose="020B0604020202020204" pitchFamily="34" charset="0"/>
              <a:buChar char="•"/>
            </a:pPr>
            <a:r>
              <a:rPr lang="en-US" dirty="0" smtClean="0"/>
              <a:t>Having someone to talk to in confidence if you feel vulnerable or unsafe and knowing where to go</a:t>
            </a:r>
          </a:p>
        </p:txBody>
      </p:sp>
    </p:spTree>
    <p:extLst>
      <p:ext uri="{BB962C8B-B14F-4D97-AF65-F5344CB8AC3E}">
        <p14:creationId xmlns:p14="http://schemas.microsoft.com/office/powerpoint/2010/main" val="1702849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2" name="Rectangle 1"/>
          <p:cNvSpPr/>
          <p:nvPr/>
        </p:nvSpPr>
        <p:spPr>
          <a:xfrm>
            <a:off x="247290" y="435820"/>
            <a:ext cx="8310929" cy="584775"/>
          </a:xfrm>
          <a:prstGeom prst="rect">
            <a:avLst/>
          </a:prstGeom>
        </p:spPr>
        <p:txBody>
          <a:bodyPr wrap="none">
            <a:spAutoFit/>
          </a:bodyPr>
          <a:lstStyle/>
          <a:p>
            <a:r>
              <a:rPr lang="en-GB" sz="3200" dirty="0" smtClean="0"/>
              <a:t>The Importance of Physical and Emotional Safety</a:t>
            </a:r>
            <a:endParaRPr lang="en-GB" sz="3200" dirty="0"/>
          </a:p>
        </p:txBody>
      </p:sp>
      <p:sp>
        <p:nvSpPr>
          <p:cNvPr id="3" name="Rectangle 2"/>
          <p:cNvSpPr/>
          <p:nvPr/>
        </p:nvSpPr>
        <p:spPr>
          <a:xfrm>
            <a:off x="386443" y="1368896"/>
            <a:ext cx="6096000" cy="3693319"/>
          </a:xfrm>
          <a:prstGeom prst="rect">
            <a:avLst/>
          </a:prstGeom>
        </p:spPr>
        <p:txBody>
          <a:bodyPr>
            <a:spAutoFit/>
          </a:bodyPr>
          <a:lstStyle/>
          <a:p>
            <a:r>
              <a:rPr lang="en-GB" dirty="0" smtClean="0"/>
              <a:t>Feeling physically and emotionally safe at College allows you to:</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Stay safe from harm</a:t>
            </a:r>
          </a:p>
          <a:p>
            <a:endParaRPr lang="en-GB" dirty="0" smtClean="0"/>
          </a:p>
          <a:p>
            <a:pPr marL="285750" indent="-285750">
              <a:buFont typeface="Arial" panose="020B0604020202020204" pitchFamily="34" charset="0"/>
              <a:buChar char="•"/>
            </a:pPr>
            <a:r>
              <a:rPr lang="en-GB" dirty="0" smtClean="0"/>
              <a:t>Engage in a range of physical activities that promote understanding of your vocational subject</a:t>
            </a:r>
          </a:p>
          <a:p>
            <a:endParaRPr lang="en-GB" dirty="0" smtClean="0"/>
          </a:p>
          <a:p>
            <a:pPr marL="285750" indent="-285750">
              <a:buFont typeface="Arial" panose="020B0604020202020204" pitchFamily="34" charset="0"/>
              <a:buChar char="•"/>
            </a:pPr>
            <a:r>
              <a:rPr lang="en-GB" dirty="0" smtClean="0"/>
              <a:t>Get involved in group discussions, debates and extra curricula activities that enhance your learning experience</a:t>
            </a:r>
          </a:p>
          <a:p>
            <a:endParaRPr lang="en-GB" dirty="0" smtClean="0"/>
          </a:p>
          <a:p>
            <a:pPr marL="285750" indent="-285750">
              <a:buFont typeface="Arial" panose="020B0604020202020204" pitchFamily="34" charset="0"/>
              <a:buChar char="•"/>
            </a:pPr>
            <a:r>
              <a:rPr lang="en-GB" dirty="0" smtClean="0"/>
              <a:t>Develop friendships and relationships with students and staff based upon mutual respect, which support confidence, self value and a positive college experience.</a:t>
            </a:r>
          </a:p>
        </p:txBody>
      </p:sp>
    </p:spTree>
    <p:extLst>
      <p:ext uri="{BB962C8B-B14F-4D97-AF65-F5344CB8AC3E}">
        <p14:creationId xmlns:p14="http://schemas.microsoft.com/office/powerpoint/2010/main" val="766594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788" r="19165"/>
          <a:stretch/>
        </p:blipFill>
        <p:spPr>
          <a:xfrm>
            <a:off x="7013749" y="0"/>
            <a:ext cx="5178251" cy="6142008"/>
          </a:xfrm>
          <a:prstGeom prst="rect">
            <a:avLst/>
          </a:prstGeom>
        </p:spPr>
      </p:pic>
      <p:sp>
        <p:nvSpPr>
          <p:cNvPr id="2" name="Rectangle 1"/>
          <p:cNvSpPr/>
          <p:nvPr/>
        </p:nvSpPr>
        <p:spPr>
          <a:xfrm>
            <a:off x="247290" y="313649"/>
            <a:ext cx="6096000" cy="1569660"/>
          </a:xfrm>
          <a:prstGeom prst="rect">
            <a:avLst/>
          </a:prstGeom>
        </p:spPr>
        <p:txBody>
          <a:bodyPr>
            <a:spAutoFit/>
          </a:bodyPr>
          <a:lstStyle/>
          <a:p>
            <a:r>
              <a:rPr lang="en-GB" sz="3200" dirty="0" smtClean="0"/>
              <a:t>Safeguarding Physical and Emotional Safety at Capel Manor College</a:t>
            </a:r>
            <a:endParaRPr lang="en-GB" sz="3200" dirty="0"/>
          </a:p>
        </p:txBody>
      </p:sp>
      <p:sp>
        <p:nvSpPr>
          <p:cNvPr id="3" name="Rectangle 2"/>
          <p:cNvSpPr/>
          <p:nvPr/>
        </p:nvSpPr>
        <p:spPr>
          <a:xfrm>
            <a:off x="247290" y="2454805"/>
            <a:ext cx="6096000" cy="2092881"/>
          </a:xfrm>
          <a:prstGeom prst="rect">
            <a:avLst/>
          </a:prstGeom>
        </p:spPr>
        <p:txBody>
          <a:bodyPr>
            <a:spAutoFit/>
          </a:bodyPr>
          <a:lstStyle/>
          <a:p>
            <a:r>
              <a:rPr lang="en-GB" sz="2000" b="1" dirty="0" smtClean="0"/>
              <a:t>Activity</a:t>
            </a:r>
          </a:p>
          <a:p>
            <a:endParaRPr lang="en-GB" sz="2000" b="1" dirty="0" smtClean="0"/>
          </a:p>
          <a:p>
            <a:r>
              <a:rPr lang="en-GB" dirty="0" smtClean="0"/>
              <a:t>In your small group discuss what Capel Manor College does to safeguard your physical and emotional safety.</a:t>
            </a:r>
          </a:p>
          <a:p>
            <a:endParaRPr lang="en-GB" dirty="0" smtClean="0"/>
          </a:p>
          <a:p>
            <a:r>
              <a:rPr lang="en-GB" dirty="0" smtClean="0"/>
              <a:t>When you have finished discussing feedback your answers to the rest of the class.</a:t>
            </a:r>
            <a:endParaRPr lang="en-GB" dirty="0"/>
          </a:p>
        </p:txBody>
      </p:sp>
    </p:spTree>
    <p:extLst>
      <p:ext uri="{BB962C8B-B14F-4D97-AF65-F5344CB8AC3E}">
        <p14:creationId xmlns:p14="http://schemas.microsoft.com/office/powerpoint/2010/main" val="229242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2" name="Rectangle 1"/>
          <p:cNvSpPr/>
          <p:nvPr/>
        </p:nvSpPr>
        <p:spPr>
          <a:xfrm>
            <a:off x="247289" y="346306"/>
            <a:ext cx="8161925" cy="1077218"/>
          </a:xfrm>
          <a:prstGeom prst="rect">
            <a:avLst/>
          </a:prstGeom>
        </p:spPr>
        <p:txBody>
          <a:bodyPr wrap="square">
            <a:spAutoFit/>
          </a:bodyPr>
          <a:lstStyle/>
          <a:p>
            <a:r>
              <a:rPr lang="en-GB" sz="3200" dirty="0" smtClean="0"/>
              <a:t>Safeguarding Physical and Emotional Safety at Capel Manor College</a:t>
            </a:r>
            <a:endParaRPr lang="en-GB" sz="3200" dirty="0"/>
          </a:p>
        </p:txBody>
      </p:sp>
      <p:sp>
        <p:nvSpPr>
          <p:cNvPr id="3" name="Rectangle 2"/>
          <p:cNvSpPr/>
          <p:nvPr/>
        </p:nvSpPr>
        <p:spPr>
          <a:xfrm>
            <a:off x="473529" y="1720840"/>
            <a:ext cx="8670471" cy="3970318"/>
          </a:xfrm>
          <a:prstGeom prst="rect">
            <a:avLst/>
          </a:prstGeom>
        </p:spPr>
        <p:txBody>
          <a:bodyPr wrap="square">
            <a:spAutoFit/>
          </a:bodyPr>
          <a:lstStyle/>
          <a:p>
            <a:r>
              <a:rPr lang="en-GB" dirty="0" smtClean="0"/>
              <a:t>Capel Manor does the following things to safeguard your physical and emotional safety:</a:t>
            </a:r>
          </a:p>
          <a:p>
            <a:endParaRPr lang="en-GB" dirty="0" smtClean="0"/>
          </a:p>
          <a:p>
            <a:pPr marL="285750" indent="-285750">
              <a:buFont typeface="Arial" panose="020B0604020202020204" pitchFamily="34" charset="0"/>
              <a:buChar char="•"/>
            </a:pPr>
            <a:r>
              <a:rPr lang="en-GB" dirty="0" smtClean="0"/>
              <a:t>Ensures compliance with the College Health &amp; Safety policy</a:t>
            </a:r>
          </a:p>
          <a:p>
            <a:endParaRPr lang="en-GB" dirty="0" smtClean="0"/>
          </a:p>
          <a:p>
            <a:pPr marL="285750" indent="-285750">
              <a:buFont typeface="Arial" panose="020B0604020202020204" pitchFamily="34" charset="0"/>
              <a:buChar char="•"/>
            </a:pPr>
            <a:r>
              <a:rPr lang="en-GB" dirty="0" smtClean="0"/>
              <a:t>Qualified and trained teachers, practical instructors and first aiders</a:t>
            </a:r>
          </a:p>
          <a:p>
            <a:endParaRPr lang="en-GB" dirty="0" smtClean="0"/>
          </a:p>
          <a:p>
            <a:pPr marL="285750" indent="-285750">
              <a:buFont typeface="Arial" panose="020B0604020202020204" pitchFamily="34" charset="0"/>
              <a:buChar char="•"/>
            </a:pPr>
            <a:r>
              <a:rPr lang="en-GB" dirty="0" smtClean="0"/>
              <a:t>Risk assessments in place for all activities that involve a risk</a:t>
            </a:r>
          </a:p>
          <a:p>
            <a:endParaRPr lang="en-GB" dirty="0" smtClean="0"/>
          </a:p>
          <a:p>
            <a:pPr marL="285750" indent="-285750">
              <a:buFont typeface="Arial" panose="020B0604020202020204" pitchFamily="34" charset="0"/>
              <a:buChar char="•"/>
            </a:pPr>
            <a:r>
              <a:rPr lang="en-GB" dirty="0" smtClean="0"/>
              <a:t>Maintains the safety of all equipment and estate</a:t>
            </a:r>
          </a:p>
          <a:p>
            <a:endParaRPr lang="en-GB" dirty="0" smtClean="0"/>
          </a:p>
          <a:p>
            <a:pPr marL="285750" indent="-285750">
              <a:buFont typeface="Arial" panose="020B0604020202020204" pitchFamily="34" charset="0"/>
              <a:buChar char="•"/>
            </a:pPr>
            <a:r>
              <a:rPr lang="en-GB" dirty="0" smtClean="0"/>
              <a:t>Ensures compliance with Student Code of Conduct, Safeguarding, Bullying &amp; Discrimination and Equal Opportunities policies</a:t>
            </a:r>
          </a:p>
          <a:p>
            <a:endParaRPr lang="en-GB" dirty="0" smtClean="0"/>
          </a:p>
          <a:p>
            <a:pPr marL="285750" indent="-285750">
              <a:buFont typeface="Arial" panose="020B0604020202020204" pitchFamily="34" charset="0"/>
              <a:buChar char="•"/>
            </a:pPr>
            <a:r>
              <a:rPr lang="en-GB" dirty="0" smtClean="0"/>
              <a:t>Qualified and trained safeguarding team, counsellors, learning and welfare support</a:t>
            </a:r>
          </a:p>
        </p:txBody>
      </p:sp>
    </p:spTree>
    <p:extLst>
      <p:ext uri="{BB962C8B-B14F-4D97-AF65-F5344CB8AC3E}">
        <p14:creationId xmlns:p14="http://schemas.microsoft.com/office/powerpoint/2010/main" val="292821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2" name="Rectangle 1"/>
          <p:cNvSpPr/>
          <p:nvPr/>
        </p:nvSpPr>
        <p:spPr>
          <a:xfrm>
            <a:off x="247289" y="346306"/>
            <a:ext cx="8161925" cy="584775"/>
          </a:xfrm>
          <a:prstGeom prst="rect">
            <a:avLst/>
          </a:prstGeom>
        </p:spPr>
        <p:txBody>
          <a:bodyPr wrap="square">
            <a:spAutoFit/>
          </a:bodyPr>
          <a:lstStyle/>
          <a:p>
            <a:r>
              <a:rPr lang="en-GB" sz="3200" dirty="0" smtClean="0"/>
              <a:t>Physical Safety at Capel Manor </a:t>
            </a:r>
            <a:r>
              <a:rPr lang="en-GB" sz="3200" dirty="0" smtClean="0"/>
              <a:t>College</a:t>
            </a:r>
            <a:endParaRPr lang="en-GB" sz="3200" dirty="0"/>
          </a:p>
        </p:txBody>
      </p:sp>
      <p:sp>
        <p:nvSpPr>
          <p:cNvPr id="3" name="Rectangle 2"/>
          <p:cNvSpPr/>
          <p:nvPr/>
        </p:nvSpPr>
        <p:spPr>
          <a:xfrm>
            <a:off x="865415" y="1241868"/>
            <a:ext cx="8670471" cy="4247317"/>
          </a:xfrm>
          <a:prstGeom prst="rect">
            <a:avLst/>
          </a:prstGeom>
        </p:spPr>
        <p:txBody>
          <a:bodyPr wrap="square">
            <a:spAutoFit/>
          </a:bodyPr>
          <a:lstStyle/>
          <a:p>
            <a:r>
              <a:rPr lang="en-GB" dirty="0" smtClean="0"/>
              <a:t>When you are on site you may come into contact with external visitors to the gardens or farms:</a:t>
            </a:r>
          </a:p>
          <a:p>
            <a:endParaRPr lang="en-US" dirty="0"/>
          </a:p>
          <a:p>
            <a:r>
              <a:rPr lang="en-US" dirty="0" smtClean="0"/>
              <a:t>In groups: please discuss:</a:t>
            </a:r>
          </a:p>
          <a:p>
            <a:endParaRPr lang="en-US" dirty="0" smtClean="0"/>
          </a:p>
          <a:p>
            <a:pPr marL="285750" indent="-285750">
              <a:buFont typeface="Arial" panose="020B0604020202020204" pitchFamily="34" charset="0"/>
              <a:buChar char="•"/>
            </a:pPr>
            <a:r>
              <a:rPr lang="en-US" dirty="0" smtClean="0"/>
              <a:t>Should you talk to the visitors?</a:t>
            </a:r>
            <a:endParaRPr lang="en-GB" dirty="0" smtClean="0"/>
          </a:p>
          <a:p>
            <a:endParaRPr lang="en-GB" dirty="0" smtClean="0"/>
          </a:p>
          <a:p>
            <a:pPr marL="285750" indent="-285750">
              <a:buFont typeface="Arial" panose="020B0604020202020204" pitchFamily="34" charset="0"/>
              <a:buChar char="•"/>
            </a:pPr>
            <a:r>
              <a:rPr lang="en-GB" dirty="0" smtClean="0"/>
              <a:t>How should you talk to the visitors?</a:t>
            </a:r>
          </a:p>
          <a:p>
            <a:endParaRPr lang="en-GB" dirty="0" smtClean="0"/>
          </a:p>
          <a:p>
            <a:pPr marL="285750" indent="-285750">
              <a:buFont typeface="Arial" panose="020B0604020202020204" pitchFamily="34" charset="0"/>
              <a:buChar char="•"/>
            </a:pPr>
            <a:r>
              <a:rPr lang="en-US" dirty="0" smtClean="0"/>
              <a:t>Should the visitors take pictures of you and your friends?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What should you do if one of the visitors makes you feel uneasy or unsafe?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endParaRPr lang="en-GB" dirty="0" smtClean="0"/>
          </a:p>
        </p:txBody>
      </p:sp>
    </p:spTree>
    <p:extLst>
      <p:ext uri="{BB962C8B-B14F-4D97-AF65-F5344CB8AC3E}">
        <p14:creationId xmlns:p14="http://schemas.microsoft.com/office/powerpoint/2010/main" val="3520010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2" name="Rectangle 1"/>
          <p:cNvSpPr/>
          <p:nvPr/>
        </p:nvSpPr>
        <p:spPr>
          <a:xfrm>
            <a:off x="247289" y="346306"/>
            <a:ext cx="8161925" cy="584775"/>
          </a:xfrm>
          <a:prstGeom prst="rect">
            <a:avLst/>
          </a:prstGeom>
        </p:spPr>
        <p:txBody>
          <a:bodyPr wrap="square">
            <a:spAutoFit/>
          </a:bodyPr>
          <a:lstStyle/>
          <a:p>
            <a:r>
              <a:rPr lang="en-GB" sz="3200" dirty="0" smtClean="0"/>
              <a:t>Physical Safety at Capel Manor </a:t>
            </a:r>
            <a:r>
              <a:rPr lang="en-GB" sz="3200" dirty="0" smtClean="0"/>
              <a:t>College</a:t>
            </a:r>
            <a:endParaRPr lang="en-GB" sz="3200" dirty="0"/>
          </a:p>
        </p:txBody>
      </p:sp>
      <p:sp>
        <p:nvSpPr>
          <p:cNvPr id="3" name="Rectangle 2"/>
          <p:cNvSpPr/>
          <p:nvPr/>
        </p:nvSpPr>
        <p:spPr>
          <a:xfrm>
            <a:off x="419100" y="1187440"/>
            <a:ext cx="11174185" cy="4247317"/>
          </a:xfrm>
          <a:prstGeom prst="rect">
            <a:avLst/>
          </a:prstGeom>
        </p:spPr>
        <p:txBody>
          <a:bodyPr wrap="square">
            <a:spAutoFit/>
          </a:bodyPr>
          <a:lstStyle/>
          <a:p>
            <a:r>
              <a:rPr lang="en-GB" dirty="0" smtClean="0"/>
              <a:t>When you are on site you may come into contact with external visitors to the gardens or farms:</a:t>
            </a:r>
          </a:p>
          <a:p>
            <a:endParaRPr lang="en-US" dirty="0"/>
          </a:p>
          <a:p>
            <a:pPr marL="285750" indent="-285750">
              <a:buFont typeface="Arial" panose="020B0604020202020204" pitchFamily="34" charset="0"/>
              <a:buChar char="•"/>
            </a:pPr>
            <a:r>
              <a:rPr lang="en-US" dirty="0" smtClean="0"/>
              <a:t>If you feel unsafe or uneasy or have been approached in a way that you are not comfortable with by a visitor to the gardens, farms or anybody else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You must:</a:t>
            </a:r>
          </a:p>
          <a:p>
            <a:pPr marL="285750" indent="-285750">
              <a:buFont typeface="Arial" panose="020B0604020202020204" pitchFamily="34" charset="0"/>
              <a:buChar char="•"/>
            </a:pPr>
            <a:r>
              <a:rPr lang="en-US" dirty="0" smtClean="0"/>
              <a:t>Report it to your teacher</a:t>
            </a:r>
          </a:p>
          <a:p>
            <a:pPr marL="285750" indent="-285750">
              <a:buFont typeface="Arial" panose="020B0604020202020204" pitchFamily="34" charset="0"/>
              <a:buChar char="•"/>
            </a:pPr>
            <a:r>
              <a:rPr lang="en-US" dirty="0" smtClean="0"/>
              <a:t>Come and talk to student services</a:t>
            </a:r>
          </a:p>
          <a:p>
            <a:pPr marL="285750" indent="-285750">
              <a:buFont typeface="Arial" panose="020B0604020202020204" pitchFamily="34" charset="0"/>
              <a:buChar char="•"/>
            </a:pPr>
            <a:r>
              <a:rPr lang="en-US" dirty="0" smtClean="0"/>
              <a:t>Report it to the safeguarding </a:t>
            </a:r>
            <a:r>
              <a:rPr lang="en-US" dirty="0" smtClean="0"/>
              <a:t>team who will be wearing purple lanyards</a:t>
            </a:r>
            <a:endParaRPr lang="en-US" dirty="0" smtClean="0"/>
          </a:p>
          <a:p>
            <a:pPr marL="285750" indent="-285750">
              <a:buFont typeface="Arial" panose="020B0604020202020204" pitchFamily="34" charset="0"/>
              <a:buChar char="•"/>
            </a:pPr>
            <a:endParaRPr lang="en-US" dirty="0"/>
          </a:p>
          <a:p>
            <a:pPr marL="285750" indent="-285750" algn="ctr">
              <a:buFont typeface="Arial" panose="020B0604020202020204" pitchFamily="34" charset="0"/>
              <a:buChar char="•"/>
            </a:pPr>
            <a:r>
              <a:rPr lang="en-US" dirty="0" smtClean="0">
                <a:solidFill>
                  <a:srgbClr val="FF0000"/>
                </a:solidFill>
              </a:rPr>
              <a:t>Please do this straight away so that we can keep you </a:t>
            </a:r>
            <a:r>
              <a:rPr lang="en-US" dirty="0" smtClean="0">
                <a:solidFill>
                  <a:srgbClr val="FF0000"/>
                </a:solidFill>
              </a:rPr>
              <a:t>safe</a:t>
            </a:r>
          </a:p>
          <a:p>
            <a:pPr marL="285750" indent="-285750" algn="ctr">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smtClean="0">
                <a:solidFill>
                  <a:srgbClr val="FF0000"/>
                </a:solidFill>
              </a:rPr>
              <a:t>If the college is closed and you have been threatened please call the police directly by calling 999 if you are in immediate danger</a:t>
            </a:r>
            <a:endParaRPr lang="en-US" dirty="0" smtClean="0">
              <a:solidFill>
                <a:srgbClr val="FF0000"/>
              </a:solidFill>
            </a:endParaRPr>
          </a:p>
          <a:p>
            <a:endParaRPr lang="en-GB" dirty="0" smtClean="0"/>
          </a:p>
        </p:txBody>
      </p:sp>
    </p:spTree>
    <p:extLst>
      <p:ext uri="{BB962C8B-B14F-4D97-AF65-F5344CB8AC3E}">
        <p14:creationId xmlns:p14="http://schemas.microsoft.com/office/powerpoint/2010/main" val="897015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42008"/>
            <a:ext cx="12192000" cy="715992"/>
          </a:xfrm>
          <a:prstGeom prst="rect">
            <a:avLst/>
          </a:prstGeom>
          <a:solidFill>
            <a:srgbClr val="03C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47290" y="6142008"/>
            <a:ext cx="11697419" cy="400110"/>
          </a:xfrm>
          <a:prstGeom prst="rect">
            <a:avLst/>
          </a:prstGeom>
          <a:noFill/>
        </p:spPr>
        <p:txBody>
          <a:bodyPr wrap="square" rtlCol="0">
            <a:spAutoFit/>
          </a:bodyPr>
          <a:lstStyle/>
          <a:p>
            <a:r>
              <a:rPr lang="en-GB" sz="2000" dirty="0">
                <a:solidFill>
                  <a:srgbClr val="252B39"/>
                </a:solidFill>
                <a:latin typeface="Poppins" panose="00000500000000000000" pitchFamily="50" charset="0"/>
                <a:cs typeface="Poppins" panose="00000500000000000000" pitchFamily="50" charset="0"/>
              </a:rPr>
              <a:t>London’s environmental college						          capel.ac.uk</a:t>
            </a:r>
          </a:p>
        </p:txBody>
      </p:sp>
      <p:sp>
        <p:nvSpPr>
          <p:cNvPr id="2" name="Rectangle 1"/>
          <p:cNvSpPr/>
          <p:nvPr/>
        </p:nvSpPr>
        <p:spPr>
          <a:xfrm>
            <a:off x="247289" y="346306"/>
            <a:ext cx="8161925" cy="584775"/>
          </a:xfrm>
          <a:prstGeom prst="rect">
            <a:avLst/>
          </a:prstGeom>
        </p:spPr>
        <p:txBody>
          <a:bodyPr wrap="square">
            <a:spAutoFit/>
          </a:bodyPr>
          <a:lstStyle/>
          <a:p>
            <a:r>
              <a:rPr lang="en-GB" sz="3200" dirty="0" smtClean="0"/>
              <a:t>Physical Safety at Capel Manor </a:t>
            </a:r>
            <a:r>
              <a:rPr lang="en-GB" sz="3200" dirty="0" smtClean="0"/>
              <a:t>College</a:t>
            </a:r>
            <a:endParaRPr lang="en-GB" sz="3200" dirty="0"/>
          </a:p>
        </p:txBody>
      </p:sp>
      <p:sp>
        <p:nvSpPr>
          <p:cNvPr id="8" name="Rectangle 7"/>
          <p:cNvSpPr/>
          <p:nvPr/>
        </p:nvSpPr>
        <p:spPr>
          <a:xfrm>
            <a:off x="402771" y="1443841"/>
            <a:ext cx="11430000" cy="4524315"/>
          </a:xfrm>
          <a:prstGeom prst="rect">
            <a:avLst/>
          </a:prstGeom>
        </p:spPr>
        <p:txBody>
          <a:bodyPr wrap="square">
            <a:spAutoFit/>
          </a:bodyPr>
          <a:lstStyle/>
          <a:p>
            <a:r>
              <a:rPr lang="en-GB" dirty="0" smtClean="0"/>
              <a:t>Stay safe when you leave college by ensuring :</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Being careful with your personal information, including contact details and not sharing these with strangers on-line or in </a:t>
            </a:r>
            <a:r>
              <a:rPr lang="en-GB" dirty="0" smtClean="0"/>
              <a:t>person, Not </a:t>
            </a:r>
            <a:r>
              <a:rPr lang="en-GB" dirty="0"/>
              <a:t>going to places you do not know to meet people you do not </a:t>
            </a:r>
            <a:r>
              <a:rPr lang="en-GB" dirty="0" smtClean="0"/>
              <a:t>know</a:t>
            </a:r>
          </a:p>
          <a:p>
            <a:endParaRPr lang="en-GB" dirty="0"/>
          </a:p>
          <a:p>
            <a:pPr marL="285750" indent="-285750">
              <a:buFont typeface="Arial" panose="020B0604020202020204" pitchFamily="34" charset="0"/>
              <a:buChar char="•"/>
            </a:pPr>
            <a:r>
              <a:rPr lang="en-GB" dirty="0"/>
              <a:t>Not travelling in cars with people you do not know or people who do not have a full driving </a:t>
            </a:r>
            <a:r>
              <a:rPr lang="en-GB" dirty="0" smtClean="0"/>
              <a:t>licence</a:t>
            </a:r>
          </a:p>
          <a:p>
            <a:endParaRPr lang="en-GB" dirty="0"/>
          </a:p>
          <a:p>
            <a:pPr marL="285750" indent="-285750">
              <a:buFont typeface="Arial" panose="020B0604020202020204" pitchFamily="34" charset="0"/>
              <a:buChar char="•"/>
            </a:pPr>
            <a:r>
              <a:rPr lang="en-GB" dirty="0"/>
              <a:t>Always tell somebody where you are going if you go out alone or to meet friends, ensuring that you have a means of contact, e.g. mobile </a:t>
            </a:r>
            <a:r>
              <a:rPr lang="en-GB" dirty="0" smtClean="0"/>
              <a:t>phone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Go straight home after your classes, do not hang around in the cold and the dark outside college</a:t>
            </a:r>
          </a:p>
          <a:p>
            <a:endParaRPr lang="en-US" dirty="0" smtClean="0"/>
          </a:p>
          <a:p>
            <a:pPr marL="285750" indent="-285750">
              <a:buFont typeface="Arial" panose="020B0604020202020204" pitchFamily="34" charset="0"/>
              <a:buChar char="•"/>
            </a:pPr>
            <a:r>
              <a:rPr lang="en-US" dirty="0" smtClean="0"/>
              <a:t>If approached by a threatening group or individual, don’t argue with them, hand over any mobile phone, device they ask for , it is not worth  risking your safety, </a:t>
            </a:r>
            <a:r>
              <a:rPr lang="en-US" b="1" dirty="0" smtClean="0">
                <a:solidFill>
                  <a:srgbClr val="FF0000"/>
                </a:solidFill>
              </a:rPr>
              <a:t>this equipment can be replaced, you can’t</a:t>
            </a:r>
            <a:r>
              <a:rPr lang="en-US" b="1" dirty="0" smtClean="0"/>
              <a:t>!</a:t>
            </a:r>
          </a:p>
          <a:p>
            <a:pPr marL="285750" indent="-285750">
              <a:buFont typeface="Arial" panose="020B0604020202020204" pitchFamily="34" charset="0"/>
              <a:buChar char="•"/>
            </a:pPr>
            <a:r>
              <a:rPr lang="en-US" dirty="0" smtClean="0"/>
              <a:t>If possible come back into college and report it to your teacher, safeguarding member of any member of staff as soon as possible, if not call the police if you think you are in immediate danger.</a:t>
            </a:r>
            <a:endParaRPr lang="en-GB" dirty="0"/>
          </a:p>
        </p:txBody>
      </p:sp>
    </p:spTree>
    <p:extLst>
      <p:ext uri="{BB962C8B-B14F-4D97-AF65-F5344CB8AC3E}">
        <p14:creationId xmlns:p14="http://schemas.microsoft.com/office/powerpoint/2010/main" val="3284314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252B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352" y="2095902"/>
            <a:ext cx="9302627" cy="2195285"/>
          </a:xfrm>
          <a:prstGeom prst="rect">
            <a:avLst/>
          </a:prstGeom>
        </p:spPr>
      </p:pic>
    </p:spTree>
    <p:extLst>
      <p:ext uri="{BB962C8B-B14F-4D97-AF65-F5344CB8AC3E}">
        <p14:creationId xmlns:p14="http://schemas.microsoft.com/office/powerpoint/2010/main" val="2963411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743</Words>
  <Application>Microsoft Office PowerPoint</Application>
  <PresentationFormat>Widescreen</PresentationFormat>
  <Paragraphs>113</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Junaina Pirbhai</dc:creator>
  <cp:lastModifiedBy>Amanda Evans</cp:lastModifiedBy>
  <cp:revision>16</cp:revision>
  <dcterms:created xsi:type="dcterms:W3CDTF">2020-09-02T12:31:20Z</dcterms:created>
  <dcterms:modified xsi:type="dcterms:W3CDTF">2024-01-30T14:41:50Z</dcterms:modified>
</cp:coreProperties>
</file>