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17"/>
  </p:notesMasterIdLst>
  <p:sldIdLst>
    <p:sldId id="256" r:id="rId5"/>
    <p:sldId id="265" r:id="rId6"/>
    <p:sldId id="266" r:id="rId7"/>
    <p:sldId id="264" r:id="rId8"/>
    <p:sldId id="259" r:id="rId9"/>
    <p:sldId id="260" r:id="rId10"/>
    <p:sldId id="261" r:id="rId11"/>
    <p:sldId id="263" r:id="rId12"/>
    <p:sldId id="270" r:id="rId13"/>
    <p:sldId id="271" r:id="rId14"/>
    <p:sldId id="269" r:id="rId15"/>
    <p:sldId id="262" r:id="rId1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za Negura" initials="L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CB92"/>
    <a:srgbClr val="252B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D814C7-FC44-436C-8439-5E75DCA20726}" v="14" dt="2023-09-04T10:03:45.408"/>
    <p1510:client id="{B4F6FD3C-4E1C-488A-9A43-08BA3D3EF07D}" v="2" dt="2023-09-04T09:18:04.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0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131826-E80C-1019-81A1-09625EF39A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defRPr sz="1200" noProof="1"/>
            </a:lvl1pPr>
          </a:lstStyle>
          <a:p>
            <a:pPr>
              <a:defRPr/>
            </a:pPr>
            <a:endParaRPr lang="en-GB"/>
          </a:p>
        </p:txBody>
      </p:sp>
      <p:sp>
        <p:nvSpPr>
          <p:cNvPr id="3" name="Date Placeholder 2">
            <a:extLst>
              <a:ext uri="{FF2B5EF4-FFF2-40B4-BE49-F238E27FC236}">
                <a16:creationId xmlns:a16="http://schemas.microsoft.com/office/drawing/2014/main" id="{0AFD2DCA-AA5C-B607-EF8E-1212105822C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defRPr sz="1200" noProof="1">
                <a:latin typeface="+mn-lt"/>
              </a:defRPr>
            </a:lvl1pPr>
          </a:lstStyle>
          <a:p>
            <a:pPr>
              <a:defRPr/>
            </a:pPr>
            <a:fld id="{6077C9DC-F51F-4D29-B654-04A314360B63}" type="datetimeFigureOut">
              <a:rPr lang="en-GB"/>
              <a:pPr>
                <a:defRPr/>
              </a:pPr>
              <a:t>27/08/2024</a:t>
            </a:fld>
            <a:endParaRPr lang="en-GB"/>
          </a:p>
        </p:txBody>
      </p:sp>
      <p:sp>
        <p:nvSpPr>
          <p:cNvPr id="2052" name="Slide Image Placeholder 3">
            <a:extLst>
              <a:ext uri="{FF2B5EF4-FFF2-40B4-BE49-F238E27FC236}">
                <a16:creationId xmlns:a16="http://schemas.microsoft.com/office/drawing/2014/main" id="{4EF16E21-61CB-DA4A-A21B-060BF8C7AC09}"/>
              </a:ext>
            </a:extLst>
          </p:cNvPr>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053" name="Notes Placeholder 4">
            <a:extLst>
              <a:ext uri="{FF2B5EF4-FFF2-40B4-BE49-F238E27FC236}">
                <a16:creationId xmlns:a16="http://schemas.microsoft.com/office/drawing/2014/main" id="{1945E807-1B8B-F515-87F6-61B218666A3E}"/>
              </a:ext>
            </a:extLst>
          </p:cNvPr>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B" noProof="0"/>
              <a:t>Click to edit Master text styles</a:t>
            </a:r>
          </a:p>
          <a:p>
            <a:pPr lvl="1"/>
            <a:r>
              <a:rPr lang="en-US" altLang="en-GB" noProof="0"/>
              <a:t>Second level</a:t>
            </a:r>
          </a:p>
          <a:p>
            <a:pPr lvl="2"/>
            <a:r>
              <a:rPr lang="en-US" altLang="en-GB" noProof="0"/>
              <a:t>Third level</a:t>
            </a:r>
          </a:p>
          <a:p>
            <a:pPr lvl="3"/>
            <a:r>
              <a:rPr lang="en-US" altLang="en-GB" noProof="0"/>
              <a:t>Fourth level</a:t>
            </a:r>
          </a:p>
          <a:p>
            <a:pPr lvl="4"/>
            <a:r>
              <a:rPr lang="en-US" altLang="en-GB" noProof="0"/>
              <a:t>Fifth level</a:t>
            </a:r>
            <a:endParaRPr lang="en-GB" altLang="zh-CN" noProof="0"/>
          </a:p>
        </p:txBody>
      </p:sp>
      <p:sp>
        <p:nvSpPr>
          <p:cNvPr id="6" name="Footer Placeholder 5">
            <a:extLst>
              <a:ext uri="{FF2B5EF4-FFF2-40B4-BE49-F238E27FC236}">
                <a16:creationId xmlns:a16="http://schemas.microsoft.com/office/drawing/2014/main" id="{82DCB2CE-A021-2D5F-352F-BED26F5267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defRPr sz="1200" noProof="1"/>
            </a:lvl1pPr>
          </a:lstStyle>
          <a:p>
            <a:pPr>
              <a:defRPr/>
            </a:pPr>
            <a:endParaRPr lang="en-GB"/>
          </a:p>
        </p:txBody>
      </p:sp>
      <p:sp>
        <p:nvSpPr>
          <p:cNvPr id="7" name="Slide Number Placeholder 6">
            <a:extLst>
              <a:ext uri="{FF2B5EF4-FFF2-40B4-BE49-F238E27FC236}">
                <a16:creationId xmlns:a16="http://schemas.microsoft.com/office/drawing/2014/main" id="{8E33665A-9BA9-87FF-CB6E-8B8DE7238063}"/>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noProof="1"/>
            </a:lvl1pPr>
          </a:lstStyle>
          <a:p>
            <a:fld id="{45817C80-FF09-4586-B6D0-FA8AD6D103A2}" type="slidenum">
              <a:rPr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49B4296-E31E-AEB2-3AB2-35C417AF0E60}"/>
              </a:ext>
            </a:extLst>
          </p:cNvPr>
          <p:cNvSpPr>
            <a:spLocks noGrp="1" noRot="1" noChangeAspect="1" noChangeArrowheads="1" noTextEdit="1"/>
          </p:cNvSpPr>
          <p:nvPr>
            <p:ph type="sldImg" idx="4294967295"/>
          </p:nvPr>
        </p:nvSpPr>
        <p:spPr>
          <a:ln>
            <a:miter lim="800000"/>
          </a:ln>
        </p:spPr>
      </p:sp>
      <p:sp>
        <p:nvSpPr>
          <p:cNvPr id="13315" name="Notes Placeholder 2">
            <a:extLst>
              <a:ext uri="{FF2B5EF4-FFF2-40B4-BE49-F238E27FC236}">
                <a16:creationId xmlns:a16="http://schemas.microsoft.com/office/drawing/2014/main" id="{9517A8C0-E1ED-29D5-C56D-8188A7E1AD1E}"/>
              </a:ext>
            </a:extLst>
          </p:cNvPr>
          <p:cNvSpPr>
            <a:spLocks noGrp="1" noChangeArrowheads="1"/>
          </p:cNvSpPr>
          <p:nvPr>
            <p:ph type="body" idx="4294967295"/>
          </p:nvPr>
        </p:nvSpPr>
        <p:spPr/>
        <p:txBody>
          <a:bodyPr/>
          <a:lstStyle/>
          <a:p>
            <a:pPr eaLnBrk="1" hangingPunct="1"/>
            <a:endParaRPr lang="en-GB" altLang="zh-CN"/>
          </a:p>
        </p:txBody>
      </p:sp>
      <p:sp>
        <p:nvSpPr>
          <p:cNvPr id="11267" name="Slide Number Placeholder 3">
            <a:extLst>
              <a:ext uri="{FF2B5EF4-FFF2-40B4-BE49-F238E27FC236}">
                <a16:creationId xmlns:a16="http://schemas.microsoft.com/office/drawing/2014/main" id="{698E20CB-603D-EDFE-68FB-BB65BEAC169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350B41A-C5C3-4F7A-9B91-12044A1768D2}" type="slidenum">
              <a:rPr altLang="zh-CN"/>
              <a:pPr/>
              <a:t>8</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89239D0-A4A0-05F3-C2F3-E8F3BDC528A3}"/>
              </a:ext>
            </a:extLst>
          </p:cNvPr>
          <p:cNvSpPr>
            <a:spLocks noGrp="1" noRot="1" noChangeAspect="1" noChangeArrowheads="1" noTextEdit="1"/>
          </p:cNvSpPr>
          <p:nvPr>
            <p:ph type="sldImg" idx="4294967295"/>
          </p:nvPr>
        </p:nvSpPr>
        <p:spPr>
          <a:ln>
            <a:miter lim="800000"/>
          </a:ln>
        </p:spPr>
      </p:sp>
      <p:sp>
        <p:nvSpPr>
          <p:cNvPr id="8195" name="Notes Placeholder 2">
            <a:extLst>
              <a:ext uri="{FF2B5EF4-FFF2-40B4-BE49-F238E27FC236}">
                <a16:creationId xmlns:a16="http://schemas.microsoft.com/office/drawing/2014/main" id="{B40755E3-73A4-6E02-738F-FF3DD4A29003}"/>
              </a:ext>
            </a:extLst>
          </p:cNvPr>
          <p:cNvSpPr>
            <a:spLocks noGrp="1" noChangeArrowheads="1"/>
          </p:cNvSpPr>
          <p:nvPr>
            <p:ph type="body" idx="4294967295"/>
          </p:nvPr>
        </p:nvSpPr>
        <p:spPr/>
        <p:txBody>
          <a:bodyPr/>
          <a:lstStyle/>
          <a:p>
            <a:pPr eaLnBrk="1" hangingPunct="1"/>
            <a:endParaRPr lang="en-GB" altLang="zh-CN"/>
          </a:p>
        </p:txBody>
      </p:sp>
      <p:sp>
        <p:nvSpPr>
          <p:cNvPr id="18435" name="Slide Number Placeholder 3">
            <a:extLst>
              <a:ext uri="{FF2B5EF4-FFF2-40B4-BE49-F238E27FC236}">
                <a16:creationId xmlns:a16="http://schemas.microsoft.com/office/drawing/2014/main" id="{A0B989CF-C3D7-F7D7-AECC-D3BCF2FB1FC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E01A207-F500-452C-A7D3-08BBED01E758}" type="slidenum">
              <a:rPr altLang="zh-CN"/>
              <a:pPr/>
              <a:t>11</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1"/>
              <a:t>Click to edit Master title style</a:t>
            </a:r>
            <a:endParaRPr lang="en-GB"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1"/>
              <a:t>Click to edit Master subtitle style</a:t>
            </a:r>
            <a:endParaRPr lang="en-GB" noProof="1"/>
          </a:p>
        </p:txBody>
      </p:sp>
      <p:sp>
        <p:nvSpPr>
          <p:cNvPr id="4" name="Date Placeholder 3">
            <a:extLst>
              <a:ext uri="{FF2B5EF4-FFF2-40B4-BE49-F238E27FC236}">
                <a16:creationId xmlns:a16="http://schemas.microsoft.com/office/drawing/2014/main" id="{C2F0B1BC-6824-C916-7540-88D45C0D4C4A}"/>
              </a:ext>
            </a:extLst>
          </p:cNvPr>
          <p:cNvSpPr>
            <a:spLocks noGrp="1"/>
          </p:cNvSpPr>
          <p:nvPr>
            <p:ph type="dt" sz="half" idx="10"/>
          </p:nvPr>
        </p:nvSpPr>
        <p:spPr/>
        <p:txBody>
          <a:bodyPr/>
          <a:lstStyle>
            <a:lvl1pPr>
              <a:defRPr/>
            </a:lvl1pPr>
          </a:lstStyle>
          <a:p>
            <a:pPr>
              <a:defRPr/>
            </a:pPr>
            <a:fld id="{C226E510-0818-4B17-BC62-462A35DA1D57}" type="datetimeFigureOut">
              <a:rPr lang="en-GB"/>
              <a:pPr>
                <a:defRPr/>
              </a:pPr>
              <a:t>27/08/2024</a:t>
            </a:fld>
            <a:endParaRPr lang="en-GB"/>
          </a:p>
        </p:txBody>
      </p:sp>
      <p:sp>
        <p:nvSpPr>
          <p:cNvPr id="5" name="Footer Placeholder 4">
            <a:extLst>
              <a:ext uri="{FF2B5EF4-FFF2-40B4-BE49-F238E27FC236}">
                <a16:creationId xmlns:a16="http://schemas.microsoft.com/office/drawing/2014/main" id="{031A763C-E445-C107-BC14-1435BD3F408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940B291-2B12-F8E5-B2FE-8FEBE37B302F}"/>
              </a:ext>
            </a:extLst>
          </p:cNvPr>
          <p:cNvSpPr>
            <a:spLocks noGrp="1"/>
          </p:cNvSpPr>
          <p:nvPr>
            <p:ph type="sldNum" sz="quarter" idx="12"/>
          </p:nvPr>
        </p:nvSpPr>
        <p:spPr/>
        <p:txBody>
          <a:bodyPr/>
          <a:lstStyle>
            <a:lvl1pPr>
              <a:defRPr/>
            </a:lvl1pPr>
          </a:lstStyle>
          <a:p>
            <a:fld id="{F893C660-49CF-431C-A6E1-9F1E072CFBE6}" type="slidenum">
              <a:rPr altLang="en-US"/>
              <a:pPr/>
              <a:t>‹#›</a:t>
            </a:fld>
            <a:endParaRPr lang="en-US" altLang="en-US"/>
          </a:p>
        </p:txBody>
      </p:sp>
    </p:spTree>
    <p:extLst>
      <p:ext uri="{BB962C8B-B14F-4D97-AF65-F5344CB8AC3E}">
        <p14:creationId xmlns:p14="http://schemas.microsoft.com/office/powerpoint/2010/main" val="3472463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GB" noProof="1"/>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4" name="Date Placeholder 3">
            <a:extLst>
              <a:ext uri="{FF2B5EF4-FFF2-40B4-BE49-F238E27FC236}">
                <a16:creationId xmlns:a16="http://schemas.microsoft.com/office/drawing/2014/main" id="{43164305-998D-7253-6926-6B3FF8BF493B}"/>
              </a:ext>
            </a:extLst>
          </p:cNvPr>
          <p:cNvSpPr>
            <a:spLocks noGrp="1"/>
          </p:cNvSpPr>
          <p:nvPr>
            <p:ph type="dt" sz="half" idx="10"/>
          </p:nvPr>
        </p:nvSpPr>
        <p:spPr/>
        <p:txBody>
          <a:bodyPr/>
          <a:lstStyle>
            <a:lvl1pPr>
              <a:defRPr/>
            </a:lvl1pPr>
          </a:lstStyle>
          <a:p>
            <a:pPr>
              <a:defRPr/>
            </a:pPr>
            <a:fld id="{FFC4CDF7-8F05-4284-BB1E-2ED778E0D7A8}" type="datetimeFigureOut">
              <a:rPr lang="en-GB"/>
              <a:pPr>
                <a:defRPr/>
              </a:pPr>
              <a:t>27/08/2024</a:t>
            </a:fld>
            <a:endParaRPr lang="en-GB"/>
          </a:p>
        </p:txBody>
      </p:sp>
      <p:sp>
        <p:nvSpPr>
          <p:cNvPr id="5" name="Footer Placeholder 4">
            <a:extLst>
              <a:ext uri="{FF2B5EF4-FFF2-40B4-BE49-F238E27FC236}">
                <a16:creationId xmlns:a16="http://schemas.microsoft.com/office/drawing/2014/main" id="{F285E1DE-2918-8144-43A4-70B173E9207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B17F3A1-797F-F5F2-5E31-7359481FE922}"/>
              </a:ext>
            </a:extLst>
          </p:cNvPr>
          <p:cNvSpPr>
            <a:spLocks noGrp="1"/>
          </p:cNvSpPr>
          <p:nvPr>
            <p:ph type="sldNum" sz="quarter" idx="12"/>
          </p:nvPr>
        </p:nvSpPr>
        <p:spPr/>
        <p:txBody>
          <a:bodyPr/>
          <a:lstStyle>
            <a:lvl1pPr>
              <a:defRPr/>
            </a:lvl1pPr>
          </a:lstStyle>
          <a:p>
            <a:fld id="{156332CF-5A62-43B2-949C-51511C9FCB85}" type="slidenum">
              <a:rPr altLang="en-US"/>
              <a:pPr/>
              <a:t>‹#›</a:t>
            </a:fld>
            <a:endParaRPr lang="en-US" altLang="en-US"/>
          </a:p>
        </p:txBody>
      </p:sp>
    </p:spTree>
    <p:extLst>
      <p:ext uri="{BB962C8B-B14F-4D97-AF65-F5344CB8AC3E}">
        <p14:creationId xmlns:p14="http://schemas.microsoft.com/office/powerpoint/2010/main" val="84252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noProof="1"/>
              <a:t>Click to edit Master title style</a:t>
            </a:r>
            <a:endParaRPr lang="en-GB" noProof="1"/>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4" name="Date Placeholder 3">
            <a:extLst>
              <a:ext uri="{FF2B5EF4-FFF2-40B4-BE49-F238E27FC236}">
                <a16:creationId xmlns:a16="http://schemas.microsoft.com/office/drawing/2014/main" id="{52CD20EC-BFC2-3C56-14CE-66ACC9C01B26}"/>
              </a:ext>
            </a:extLst>
          </p:cNvPr>
          <p:cNvSpPr>
            <a:spLocks noGrp="1"/>
          </p:cNvSpPr>
          <p:nvPr>
            <p:ph type="dt" sz="half" idx="10"/>
          </p:nvPr>
        </p:nvSpPr>
        <p:spPr/>
        <p:txBody>
          <a:bodyPr/>
          <a:lstStyle>
            <a:lvl1pPr>
              <a:defRPr/>
            </a:lvl1pPr>
          </a:lstStyle>
          <a:p>
            <a:pPr>
              <a:defRPr/>
            </a:pPr>
            <a:fld id="{C6BA3D05-4448-4BA2-93D7-7A67D739FF34}" type="datetimeFigureOut">
              <a:rPr lang="en-GB"/>
              <a:pPr>
                <a:defRPr/>
              </a:pPr>
              <a:t>27/08/2024</a:t>
            </a:fld>
            <a:endParaRPr lang="en-GB"/>
          </a:p>
        </p:txBody>
      </p:sp>
      <p:sp>
        <p:nvSpPr>
          <p:cNvPr id="5" name="Footer Placeholder 4">
            <a:extLst>
              <a:ext uri="{FF2B5EF4-FFF2-40B4-BE49-F238E27FC236}">
                <a16:creationId xmlns:a16="http://schemas.microsoft.com/office/drawing/2014/main" id="{AD3AB0B5-7E50-C3B8-DEFD-81492B256F7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AFDB5EC-5237-CAAD-CCD7-3FC8C70EA9AB}"/>
              </a:ext>
            </a:extLst>
          </p:cNvPr>
          <p:cNvSpPr>
            <a:spLocks noGrp="1"/>
          </p:cNvSpPr>
          <p:nvPr>
            <p:ph type="sldNum" sz="quarter" idx="12"/>
          </p:nvPr>
        </p:nvSpPr>
        <p:spPr/>
        <p:txBody>
          <a:bodyPr/>
          <a:lstStyle>
            <a:lvl1pPr>
              <a:defRPr/>
            </a:lvl1pPr>
          </a:lstStyle>
          <a:p>
            <a:fld id="{7DA33B7B-CCDA-4FF9-BF90-69D9F527C771}" type="slidenum">
              <a:rPr altLang="en-US"/>
              <a:pPr/>
              <a:t>‹#›</a:t>
            </a:fld>
            <a:endParaRPr lang="en-US" altLang="en-US"/>
          </a:p>
        </p:txBody>
      </p:sp>
    </p:spTree>
    <p:extLst>
      <p:ext uri="{BB962C8B-B14F-4D97-AF65-F5344CB8AC3E}">
        <p14:creationId xmlns:p14="http://schemas.microsoft.com/office/powerpoint/2010/main" val="2014224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GB" noProof="1"/>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4" name="Date Placeholder 3">
            <a:extLst>
              <a:ext uri="{FF2B5EF4-FFF2-40B4-BE49-F238E27FC236}">
                <a16:creationId xmlns:a16="http://schemas.microsoft.com/office/drawing/2014/main" id="{9716FFB6-B3DD-0834-EEAC-EA13A1FACB63}"/>
              </a:ext>
            </a:extLst>
          </p:cNvPr>
          <p:cNvSpPr>
            <a:spLocks noGrp="1"/>
          </p:cNvSpPr>
          <p:nvPr>
            <p:ph type="dt" sz="half" idx="10"/>
          </p:nvPr>
        </p:nvSpPr>
        <p:spPr/>
        <p:txBody>
          <a:bodyPr/>
          <a:lstStyle>
            <a:lvl1pPr>
              <a:defRPr/>
            </a:lvl1pPr>
          </a:lstStyle>
          <a:p>
            <a:pPr>
              <a:defRPr/>
            </a:pPr>
            <a:fld id="{07975975-2338-4C55-B31A-7473C8F330E8}" type="datetimeFigureOut">
              <a:rPr lang="en-GB"/>
              <a:pPr>
                <a:defRPr/>
              </a:pPr>
              <a:t>27/08/2024</a:t>
            </a:fld>
            <a:endParaRPr lang="en-GB"/>
          </a:p>
        </p:txBody>
      </p:sp>
      <p:sp>
        <p:nvSpPr>
          <p:cNvPr id="5" name="Footer Placeholder 4">
            <a:extLst>
              <a:ext uri="{FF2B5EF4-FFF2-40B4-BE49-F238E27FC236}">
                <a16:creationId xmlns:a16="http://schemas.microsoft.com/office/drawing/2014/main" id="{EB570E70-BD72-645E-6207-2C48D300B46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5F4E365-7ECD-9F1A-640F-DE41C12C1A29}"/>
              </a:ext>
            </a:extLst>
          </p:cNvPr>
          <p:cNvSpPr>
            <a:spLocks noGrp="1"/>
          </p:cNvSpPr>
          <p:nvPr>
            <p:ph type="sldNum" sz="quarter" idx="12"/>
          </p:nvPr>
        </p:nvSpPr>
        <p:spPr/>
        <p:txBody>
          <a:bodyPr/>
          <a:lstStyle>
            <a:lvl1pPr>
              <a:defRPr/>
            </a:lvl1pPr>
          </a:lstStyle>
          <a:p>
            <a:fld id="{6592019D-160A-4DC4-B69F-FB07E7A831CC}" type="slidenum">
              <a:rPr altLang="en-US"/>
              <a:pPr/>
              <a:t>‹#›</a:t>
            </a:fld>
            <a:endParaRPr lang="en-US" altLang="en-US"/>
          </a:p>
        </p:txBody>
      </p:sp>
    </p:spTree>
    <p:extLst>
      <p:ext uri="{BB962C8B-B14F-4D97-AF65-F5344CB8AC3E}">
        <p14:creationId xmlns:p14="http://schemas.microsoft.com/office/powerpoint/2010/main" val="114699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noProof="1"/>
              <a:t>Click to edit Master title style</a:t>
            </a:r>
            <a:endParaRPr lang="en-GB" noProof="1"/>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34ACC385-8F57-4CF2-7270-D21DE38F561B}"/>
              </a:ext>
            </a:extLst>
          </p:cNvPr>
          <p:cNvSpPr>
            <a:spLocks noGrp="1"/>
          </p:cNvSpPr>
          <p:nvPr>
            <p:ph type="dt" sz="half" idx="10"/>
          </p:nvPr>
        </p:nvSpPr>
        <p:spPr/>
        <p:txBody>
          <a:bodyPr/>
          <a:lstStyle>
            <a:lvl1pPr>
              <a:defRPr/>
            </a:lvl1pPr>
          </a:lstStyle>
          <a:p>
            <a:pPr>
              <a:defRPr/>
            </a:pPr>
            <a:fld id="{4CB73BA6-2DA0-4FDF-AAA4-1CD0E9AC331F}" type="datetimeFigureOut">
              <a:rPr lang="en-GB"/>
              <a:pPr>
                <a:defRPr/>
              </a:pPr>
              <a:t>27/08/2024</a:t>
            </a:fld>
            <a:endParaRPr lang="en-GB"/>
          </a:p>
        </p:txBody>
      </p:sp>
      <p:sp>
        <p:nvSpPr>
          <p:cNvPr id="5" name="Footer Placeholder 4">
            <a:extLst>
              <a:ext uri="{FF2B5EF4-FFF2-40B4-BE49-F238E27FC236}">
                <a16:creationId xmlns:a16="http://schemas.microsoft.com/office/drawing/2014/main" id="{2978B748-5BA2-D195-C588-78E466AFA62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B7D0F52-2473-8793-9542-097BC1711798}"/>
              </a:ext>
            </a:extLst>
          </p:cNvPr>
          <p:cNvSpPr>
            <a:spLocks noGrp="1"/>
          </p:cNvSpPr>
          <p:nvPr>
            <p:ph type="sldNum" sz="quarter" idx="12"/>
          </p:nvPr>
        </p:nvSpPr>
        <p:spPr/>
        <p:txBody>
          <a:bodyPr/>
          <a:lstStyle>
            <a:lvl1pPr>
              <a:defRPr/>
            </a:lvl1pPr>
          </a:lstStyle>
          <a:p>
            <a:fld id="{F3A96EF8-AAD7-45B6-AB52-24B4D9189C32}" type="slidenum">
              <a:rPr altLang="en-US"/>
              <a:pPr/>
              <a:t>‹#›</a:t>
            </a:fld>
            <a:endParaRPr lang="en-US" altLang="en-US"/>
          </a:p>
        </p:txBody>
      </p:sp>
    </p:spTree>
    <p:extLst>
      <p:ext uri="{BB962C8B-B14F-4D97-AF65-F5344CB8AC3E}">
        <p14:creationId xmlns:p14="http://schemas.microsoft.com/office/powerpoint/2010/main" val="166001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GB" noProof="1"/>
          </a:p>
        </p:txBody>
      </p:sp>
      <p:sp>
        <p:nvSpPr>
          <p:cNvPr id="3" name="Content Placeholder 2"/>
          <p:cNvSpPr>
            <a:spLocks noGrp="1"/>
          </p:cNvSpPr>
          <p:nvPr>
            <p:ph sz="half" idx="1"/>
          </p:nvPr>
        </p:nvSpPr>
        <p:spPr>
          <a:xfrm>
            <a:off x="838200" y="1825625"/>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4" name="Content Placeholder 3"/>
          <p:cNvSpPr>
            <a:spLocks noGrp="1"/>
          </p:cNvSpPr>
          <p:nvPr>
            <p:ph sz="half" idx="2"/>
          </p:nvPr>
        </p:nvSpPr>
        <p:spPr>
          <a:xfrm>
            <a:off x="6172200" y="1825625"/>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5" name="Date Placeholder 3">
            <a:extLst>
              <a:ext uri="{FF2B5EF4-FFF2-40B4-BE49-F238E27FC236}">
                <a16:creationId xmlns:a16="http://schemas.microsoft.com/office/drawing/2014/main" id="{6C86E3B6-11F1-87B1-D919-82C9360C07EC}"/>
              </a:ext>
            </a:extLst>
          </p:cNvPr>
          <p:cNvSpPr>
            <a:spLocks noGrp="1"/>
          </p:cNvSpPr>
          <p:nvPr>
            <p:ph type="dt" sz="half" idx="10"/>
          </p:nvPr>
        </p:nvSpPr>
        <p:spPr/>
        <p:txBody>
          <a:bodyPr/>
          <a:lstStyle>
            <a:lvl1pPr>
              <a:defRPr/>
            </a:lvl1pPr>
          </a:lstStyle>
          <a:p>
            <a:pPr>
              <a:defRPr/>
            </a:pPr>
            <a:fld id="{B8DDB752-FD0E-4ED2-AFD6-FB8ECC9931F8}" type="datetimeFigureOut">
              <a:rPr lang="en-GB"/>
              <a:pPr>
                <a:defRPr/>
              </a:pPr>
              <a:t>27/08/2024</a:t>
            </a:fld>
            <a:endParaRPr lang="en-GB"/>
          </a:p>
        </p:txBody>
      </p:sp>
      <p:sp>
        <p:nvSpPr>
          <p:cNvPr id="6" name="Footer Placeholder 4">
            <a:extLst>
              <a:ext uri="{FF2B5EF4-FFF2-40B4-BE49-F238E27FC236}">
                <a16:creationId xmlns:a16="http://schemas.microsoft.com/office/drawing/2014/main" id="{59A4949F-9246-5078-C9F3-DDCB93C4BAA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61C480F-315F-A2FD-8EC7-9202AD084136}"/>
              </a:ext>
            </a:extLst>
          </p:cNvPr>
          <p:cNvSpPr>
            <a:spLocks noGrp="1"/>
          </p:cNvSpPr>
          <p:nvPr>
            <p:ph type="sldNum" sz="quarter" idx="12"/>
          </p:nvPr>
        </p:nvSpPr>
        <p:spPr/>
        <p:txBody>
          <a:bodyPr/>
          <a:lstStyle>
            <a:lvl1pPr>
              <a:defRPr/>
            </a:lvl1pPr>
          </a:lstStyle>
          <a:p>
            <a:fld id="{4638C20D-769B-4A53-9083-6C9F549DB523}" type="slidenum">
              <a:rPr altLang="en-US"/>
              <a:pPr/>
              <a:t>‹#›</a:t>
            </a:fld>
            <a:endParaRPr lang="en-US" altLang="en-US"/>
          </a:p>
        </p:txBody>
      </p:sp>
    </p:spTree>
    <p:extLst>
      <p:ext uri="{BB962C8B-B14F-4D97-AF65-F5344CB8AC3E}">
        <p14:creationId xmlns:p14="http://schemas.microsoft.com/office/powerpoint/2010/main" val="140211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noProof="1"/>
              <a:t>Click to edit Master title style</a:t>
            </a:r>
            <a:endParaRPr lang="en-GB"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7" name="Date Placeholder 3">
            <a:extLst>
              <a:ext uri="{FF2B5EF4-FFF2-40B4-BE49-F238E27FC236}">
                <a16:creationId xmlns:a16="http://schemas.microsoft.com/office/drawing/2014/main" id="{69A7A115-4425-2A47-1D3E-EB99C5808349}"/>
              </a:ext>
            </a:extLst>
          </p:cNvPr>
          <p:cNvSpPr>
            <a:spLocks noGrp="1"/>
          </p:cNvSpPr>
          <p:nvPr>
            <p:ph type="dt" sz="half" idx="10"/>
          </p:nvPr>
        </p:nvSpPr>
        <p:spPr/>
        <p:txBody>
          <a:bodyPr/>
          <a:lstStyle>
            <a:lvl1pPr>
              <a:defRPr/>
            </a:lvl1pPr>
          </a:lstStyle>
          <a:p>
            <a:pPr>
              <a:defRPr/>
            </a:pPr>
            <a:fld id="{CA66AC3F-3123-46DF-9A03-3E42D4163D97}" type="datetimeFigureOut">
              <a:rPr lang="en-GB"/>
              <a:pPr>
                <a:defRPr/>
              </a:pPr>
              <a:t>27/08/2024</a:t>
            </a:fld>
            <a:endParaRPr lang="en-GB"/>
          </a:p>
        </p:txBody>
      </p:sp>
      <p:sp>
        <p:nvSpPr>
          <p:cNvPr id="8" name="Footer Placeholder 4">
            <a:extLst>
              <a:ext uri="{FF2B5EF4-FFF2-40B4-BE49-F238E27FC236}">
                <a16:creationId xmlns:a16="http://schemas.microsoft.com/office/drawing/2014/main" id="{E461562E-39A9-26B9-C8B4-8AB3CBE38553}"/>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5109A4C-FB44-ADEA-DB5B-70C0C7A9F308}"/>
              </a:ext>
            </a:extLst>
          </p:cNvPr>
          <p:cNvSpPr>
            <a:spLocks noGrp="1"/>
          </p:cNvSpPr>
          <p:nvPr>
            <p:ph type="sldNum" sz="quarter" idx="12"/>
          </p:nvPr>
        </p:nvSpPr>
        <p:spPr/>
        <p:txBody>
          <a:bodyPr/>
          <a:lstStyle>
            <a:lvl1pPr>
              <a:defRPr/>
            </a:lvl1pPr>
          </a:lstStyle>
          <a:p>
            <a:fld id="{48174A51-2E52-43B1-BFB2-B2F213CAE5C5}" type="slidenum">
              <a:rPr altLang="en-US"/>
              <a:pPr/>
              <a:t>‹#›</a:t>
            </a:fld>
            <a:endParaRPr lang="en-US" altLang="en-US"/>
          </a:p>
        </p:txBody>
      </p:sp>
    </p:spTree>
    <p:extLst>
      <p:ext uri="{BB962C8B-B14F-4D97-AF65-F5344CB8AC3E}">
        <p14:creationId xmlns:p14="http://schemas.microsoft.com/office/powerpoint/2010/main" val="120365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GB" noProof="1"/>
          </a:p>
        </p:txBody>
      </p:sp>
      <p:sp>
        <p:nvSpPr>
          <p:cNvPr id="3" name="Date Placeholder 3">
            <a:extLst>
              <a:ext uri="{FF2B5EF4-FFF2-40B4-BE49-F238E27FC236}">
                <a16:creationId xmlns:a16="http://schemas.microsoft.com/office/drawing/2014/main" id="{43B202BD-A35B-F3A6-B22F-1B7BA21C984E}"/>
              </a:ext>
            </a:extLst>
          </p:cNvPr>
          <p:cNvSpPr>
            <a:spLocks noGrp="1"/>
          </p:cNvSpPr>
          <p:nvPr>
            <p:ph type="dt" sz="half" idx="10"/>
          </p:nvPr>
        </p:nvSpPr>
        <p:spPr/>
        <p:txBody>
          <a:bodyPr/>
          <a:lstStyle>
            <a:lvl1pPr>
              <a:defRPr/>
            </a:lvl1pPr>
          </a:lstStyle>
          <a:p>
            <a:pPr>
              <a:defRPr/>
            </a:pPr>
            <a:fld id="{1E0C6338-C6E6-4753-A7C6-B17D065345CA}" type="datetimeFigureOut">
              <a:rPr lang="en-GB"/>
              <a:pPr>
                <a:defRPr/>
              </a:pPr>
              <a:t>27/08/2024</a:t>
            </a:fld>
            <a:endParaRPr lang="en-GB"/>
          </a:p>
        </p:txBody>
      </p:sp>
      <p:sp>
        <p:nvSpPr>
          <p:cNvPr id="4" name="Footer Placeholder 4">
            <a:extLst>
              <a:ext uri="{FF2B5EF4-FFF2-40B4-BE49-F238E27FC236}">
                <a16:creationId xmlns:a16="http://schemas.microsoft.com/office/drawing/2014/main" id="{D16D4C39-7EB6-5F9F-AB21-8328B6BE7185}"/>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C6B9F677-EB9F-A7D5-2C7F-3F77E45948C6}"/>
              </a:ext>
            </a:extLst>
          </p:cNvPr>
          <p:cNvSpPr>
            <a:spLocks noGrp="1"/>
          </p:cNvSpPr>
          <p:nvPr>
            <p:ph type="sldNum" sz="quarter" idx="12"/>
          </p:nvPr>
        </p:nvSpPr>
        <p:spPr/>
        <p:txBody>
          <a:bodyPr/>
          <a:lstStyle>
            <a:lvl1pPr>
              <a:defRPr/>
            </a:lvl1pPr>
          </a:lstStyle>
          <a:p>
            <a:fld id="{2F40FA7C-3F6F-48E0-BDBB-444DC6522ADA}" type="slidenum">
              <a:rPr altLang="en-US"/>
              <a:pPr/>
              <a:t>‹#›</a:t>
            </a:fld>
            <a:endParaRPr lang="en-US" altLang="en-US"/>
          </a:p>
        </p:txBody>
      </p:sp>
    </p:spTree>
    <p:extLst>
      <p:ext uri="{BB962C8B-B14F-4D97-AF65-F5344CB8AC3E}">
        <p14:creationId xmlns:p14="http://schemas.microsoft.com/office/powerpoint/2010/main" val="1839448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0B28EB-0330-11A5-6F2B-7CA24C18CD4B}"/>
              </a:ext>
            </a:extLst>
          </p:cNvPr>
          <p:cNvSpPr>
            <a:spLocks noGrp="1"/>
          </p:cNvSpPr>
          <p:nvPr>
            <p:ph type="dt" sz="half" idx="10"/>
          </p:nvPr>
        </p:nvSpPr>
        <p:spPr/>
        <p:txBody>
          <a:bodyPr/>
          <a:lstStyle>
            <a:lvl1pPr>
              <a:defRPr/>
            </a:lvl1pPr>
          </a:lstStyle>
          <a:p>
            <a:pPr>
              <a:defRPr/>
            </a:pPr>
            <a:fld id="{126BBC30-516B-46FF-8716-8A3DBA909701}" type="datetimeFigureOut">
              <a:rPr lang="en-GB"/>
              <a:pPr>
                <a:defRPr/>
              </a:pPr>
              <a:t>27/08/2024</a:t>
            </a:fld>
            <a:endParaRPr lang="en-GB"/>
          </a:p>
        </p:txBody>
      </p:sp>
      <p:sp>
        <p:nvSpPr>
          <p:cNvPr id="3" name="Footer Placeholder 4">
            <a:extLst>
              <a:ext uri="{FF2B5EF4-FFF2-40B4-BE49-F238E27FC236}">
                <a16:creationId xmlns:a16="http://schemas.microsoft.com/office/drawing/2014/main" id="{97FF2DA0-DBCD-DBB2-BCFC-33A23BEB5ED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494D16E0-C610-C2C9-2C3E-82387FB31542}"/>
              </a:ext>
            </a:extLst>
          </p:cNvPr>
          <p:cNvSpPr>
            <a:spLocks noGrp="1"/>
          </p:cNvSpPr>
          <p:nvPr>
            <p:ph type="sldNum" sz="quarter" idx="12"/>
          </p:nvPr>
        </p:nvSpPr>
        <p:spPr/>
        <p:txBody>
          <a:bodyPr/>
          <a:lstStyle>
            <a:lvl1pPr>
              <a:defRPr/>
            </a:lvl1pPr>
          </a:lstStyle>
          <a:p>
            <a:fld id="{4A371990-733A-4235-9A1D-B993611975FA}" type="slidenum">
              <a:rPr altLang="en-US"/>
              <a:pPr/>
              <a:t>‹#›</a:t>
            </a:fld>
            <a:endParaRPr lang="en-US" altLang="en-US"/>
          </a:p>
        </p:txBody>
      </p:sp>
    </p:spTree>
    <p:extLst>
      <p:ext uri="{BB962C8B-B14F-4D97-AF65-F5344CB8AC3E}">
        <p14:creationId xmlns:p14="http://schemas.microsoft.com/office/powerpoint/2010/main" val="36838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endParaRPr lang="en-GB" noProof="1"/>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62CE3210-4FAF-0E99-2198-1A82D12A4020}"/>
              </a:ext>
            </a:extLst>
          </p:cNvPr>
          <p:cNvSpPr>
            <a:spLocks noGrp="1"/>
          </p:cNvSpPr>
          <p:nvPr>
            <p:ph type="dt" sz="half" idx="10"/>
          </p:nvPr>
        </p:nvSpPr>
        <p:spPr/>
        <p:txBody>
          <a:bodyPr/>
          <a:lstStyle>
            <a:lvl1pPr>
              <a:defRPr/>
            </a:lvl1pPr>
          </a:lstStyle>
          <a:p>
            <a:pPr>
              <a:defRPr/>
            </a:pPr>
            <a:fld id="{9BC61D40-13F0-4104-BB3D-4F4E1FDDF973}" type="datetimeFigureOut">
              <a:rPr lang="en-GB"/>
              <a:pPr>
                <a:defRPr/>
              </a:pPr>
              <a:t>27/08/2024</a:t>
            </a:fld>
            <a:endParaRPr lang="en-GB"/>
          </a:p>
        </p:txBody>
      </p:sp>
      <p:sp>
        <p:nvSpPr>
          <p:cNvPr id="6" name="Footer Placeholder 4">
            <a:extLst>
              <a:ext uri="{FF2B5EF4-FFF2-40B4-BE49-F238E27FC236}">
                <a16:creationId xmlns:a16="http://schemas.microsoft.com/office/drawing/2014/main" id="{EA9C8D77-741B-58F6-B07E-544A8D75CD6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7921114-530B-353F-5085-73DD8A5B23E3}"/>
              </a:ext>
            </a:extLst>
          </p:cNvPr>
          <p:cNvSpPr>
            <a:spLocks noGrp="1"/>
          </p:cNvSpPr>
          <p:nvPr>
            <p:ph type="sldNum" sz="quarter" idx="12"/>
          </p:nvPr>
        </p:nvSpPr>
        <p:spPr/>
        <p:txBody>
          <a:bodyPr/>
          <a:lstStyle>
            <a:lvl1pPr>
              <a:defRPr/>
            </a:lvl1pPr>
          </a:lstStyle>
          <a:p>
            <a:fld id="{CEDB096E-595C-4AA8-9FAF-8C9758F29510}" type="slidenum">
              <a:rPr altLang="en-US"/>
              <a:pPr/>
              <a:t>‹#›</a:t>
            </a:fld>
            <a:endParaRPr lang="en-US" altLang="en-US"/>
          </a:p>
        </p:txBody>
      </p:sp>
    </p:spTree>
    <p:extLst>
      <p:ext uri="{BB962C8B-B14F-4D97-AF65-F5344CB8AC3E}">
        <p14:creationId xmlns:p14="http://schemas.microsoft.com/office/powerpoint/2010/main" val="2947228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endParaRPr lang="en-GB" noProof="1"/>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5CD43FCA-6AC5-2274-E064-0939D6AA67BC}"/>
              </a:ext>
            </a:extLst>
          </p:cNvPr>
          <p:cNvSpPr>
            <a:spLocks noGrp="1"/>
          </p:cNvSpPr>
          <p:nvPr>
            <p:ph type="dt" sz="half" idx="10"/>
          </p:nvPr>
        </p:nvSpPr>
        <p:spPr/>
        <p:txBody>
          <a:bodyPr/>
          <a:lstStyle>
            <a:lvl1pPr>
              <a:defRPr/>
            </a:lvl1pPr>
          </a:lstStyle>
          <a:p>
            <a:pPr>
              <a:defRPr/>
            </a:pPr>
            <a:fld id="{2D358099-81F4-4B4F-A968-753870764A61}" type="datetimeFigureOut">
              <a:rPr lang="en-GB"/>
              <a:pPr>
                <a:defRPr/>
              </a:pPr>
              <a:t>27/08/2024</a:t>
            </a:fld>
            <a:endParaRPr lang="en-GB"/>
          </a:p>
        </p:txBody>
      </p:sp>
      <p:sp>
        <p:nvSpPr>
          <p:cNvPr id="6" name="Footer Placeholder 4">
            <a:extLst>
              <a:ext uri="{FF2B5EF4-FFF2-40B4-BE49-F238E27FC236}">
                <a16:creationId xmlns:a16="http://schemas.microsoft.com/office/drawing/2014/main" id="{9B7FEDCB-75D5-8086-494F-9E6441A06C3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8255DD8-2356-EFFD-23ED-A6B53486FF57}"/>
              </a:ext>
            </a:extLst>
          </p:cNvPr>
          <p:cNvSpPr>
            <a:spLocks noGrp="1"/>
          </p:cNvSpPr>
          <p:nvPr>
            <p:ph type="sldNum" sz="quarter" idx="12"/>
          </p:nvPr>
        </p:nvSpPr>
        <p:spPr/>
        <p:txBody>
          <a:bodyPr/>
          <a:lstStyle>
            <a:lvl1pPr>
              <a:defRPr/>
            </a:lvl1pPr>
          </a:lstStyle>
          <a:p>
            <a:fld id="{4887A2E3-4F88-4CDE-BCFE-ED592C5CE9C0}" type="slidenum">
              <a:rPr altLang="en-US"/>
              <a:pPr/>
              <a:t>‹#›</a:t>
            </a:fld>
            <a:endParaRPr lang="en-US" altLang="en-US"/>
          </a:p>
        </p:txBody>
      </p:sp>
    </p:spTree>
    <p:extLst>
      <p:ext uri="{BB962C8B-B14F-4D97-AF65-F5344CB8AC3E}">
        <p14:creationId xmlns:p14="http://schemas.microsoft.com/office/powerpoint/2010/main" val="222958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548ED33-E7E4-38F6-30D5-6877044ADF31}"/>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GB"/>
              <a:t>Click to edit Master title style</a:t>
            </a:r>
            <a:endParaRPr lang="en-GB" altLang="zh-CN"/>
          </a:p>
        </p:txBody>
      </p:sp>
      <p:sp>
        <p:nvSpPr>
          <p:cNvPr id="1027" name="Text Placeholder 2">
            <a:extLst>
              <a:ext uri="{FF2B5EF4-FFF2-40B4-BE49-F238E27FC236}">
                <a16:creationId xmlns:a16="http://schemas.microsoft.com/office/drawing/2014/main" id="{8193DA07-454F-41B2-83F4-3BE3CFEF8297}"/>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B"/>
              <a:t>Click to edit Master text styles</a:t>
            </a:r>
          </a:p>
          <a:p>
            <a:pPr lvl="1"/>
            <a:r>
              <a:rPr lang="en-US" altLang="en-GB"/>
              <a:t>Second level</a:t>
            </a:r>
          </a:p>
          <a:p>
            <a:pPr lvl="2"/>
            <a:r>
              <a:rPr lang="en-US" altLang="en-GB"/>
              <a:t>Third level</a:t>
            </a:r>
          </a:p>
          <a:p>
            <a:pPr lvl="3"/>
            <a:r>
              <a:rPr lang="en-US" altLang="en-GB"/>
              <a:t>Fourth level</a:t>
            </a:r>
          </a:p>
          <a:p>
            <a:pPr lvl="4"/>
            <a:r>
              <a:rPr lang="en-US" altLang="en-GB"/>
              <a:t>Fifth level</a:t>
            </a:r>
            <a:endParaRPr lang="en-GB" altLang="zh-CN"/>
          </a:p>
        </p:txBody>
      </p:sp>
      <p:sp>
        <p:nvSpPr>
          <p:cNvPr id="4" name="Date Placeholder 3">
            <a:extLst>
              <a:ext uri="{FF2B5EF4-FFF2-40B4-BE49-F238E27FC236}">
                <a16:creationId xmlns:a16="http://schemas.microsoft.com/office/drawing/2014/main" id="{1907F35A-C2D4-E783-F802-0413077D1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defRPr sz="1200" noProof="1">
                <a:solidFill>
                  <a:schemeClr val="tx1">
                    <a:tint val="75000"/>
                  </a:schemeClr>
                </a:solidFill>
                <a:latin typeface="+mn-lt"/>
              </a:defRPr>
            </a:lvl1pPr>
          </a:lstStyle>
          <a:p>
            <a:pPr>
              <a:defRPr/>
            </a:pPr>
            <a:fld id="{A52C4164-670C-4629-8ABE-5178245FA2FD}" type="datetimeFigureOut">
              <a:rPr lang="en-GB"/>
              <a:pPr>
                <a:defRPr/>
              </a:pPr>
              <a:t>27/08/2024</a:t>
            </a:fld>
            <a:endParaRPr lang="en-GB"/>
          </a:p>
        </p:txBody>
      </p:sp>
      <p:sp>
        <p:nvSpPr>
          <p:cNvPr id="5" name="Footer Placeholder 4">
            <a:extLst>
              <a:ext uri="{FF2B5EF4-FFF2-40B4-BE49-F238E27FC236}">
                <a16:creationId xmlns:a16="http://schemas.microsoft.com/office/drawing/2014/main" id="{3D693854-1595-7FDC-D0AA-BC79E1D6F7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defRPr sz="1200" noProof="1">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1F905877-ACB5-1F33-62AE-612B021A5D0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noProof="1">
                <a:solidFill>
                  <a:srgbClr val="898989"/>
                </a:solidFill>
              </a:defRPr>
            </a:lvl1pPr>
          </a:lstStyle>
          <a:p>
            <a:fld id="{5F16CDEE-4DDB-4042-9D00-EAF3BEA7627D}" type="slidenum">
              <a:rPr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hyperlink" Target="mailto:emailaccessarrangements@capel.ac.uk"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afeguarding@capel.ac.uk"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mailto:learningsupport@capel.ac.uk"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a:extLst>
              <a:ext uri="{FF2B5EF4-FFF2-40B4-BE49-F238E27FC236}">
                <a16:creationId xmlns:a16="http://schemas.microsoft.com/office/drawing/2014/main" id="{4EEB8468-4B0D-541D-AD1C-DEA6D2554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a:extLst>
              <a:ext uri="{FF2B5EF4-FFF2-40B4-BE49-F238E27FC236}">
                <a16:creationId xmlns:a16="http://schemas.microsoft.com/office/drawing/2014/main" id="{432FB4A2-C5CF-C8B7-4DD2-4F5F9592A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538788"/>
            <a:ext cx="440531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a:extLst>
              <a:ext uri="{FF2B5EF4-FFF2-40B4-BE49-F238E27FC236}">
                <a16:creationId xmlns:a16="http://schemas.microsoft.com/office/drawing/2014/main" id="{4D0D8900-AD4A-BD08-3E10-75F1DE2AC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 y="3043238"/>
            <a:ext cx="54006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a:extLst>
              <a:ext uri="{FF2B5EF4-FFF2-40B4-BE49-F238E27FC236}">
                <a16:creationId xmlns:a16="http://schemas.microsoft.com/office/drawing/2014/main" id="{1C28EC90-E6BC-309C-D65D-7570A1AA7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244" y="167268"/>
            <a:ext cx="5053206" cy="589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4181C7A9-5C46-3178-BD6B-9A33D088D83F}"/>
              </a:ext>
            </a:extLst>
          </p:cNvPr>
          <p:cNvSpPr>
            <a:spLocks noGrp="1" noChangeArrowheads="1"/>
          </p:cNvSpPr>
          <p:nvPr>
            <p:ph type="title"/>
          </p:nvPr>
        </p:nvSpPr>
        <p:spPr>
          <a:xfrm>
            <a:off x="812800" y="69850"/>
            <a:ext cx="10515600" cy="1325563"/>
          </a:xfrm>
        </p:spPr>
        <p:txBody>
          <a:bodyPr/>
          <a:lstStyle/>
          <a:p>
            <a:pPr eaLnBrk="1" hangingPunct="1"/>
            <a:r>
              <a:rPr lang="en-GB" altLang="zh-CN" sz="4000" dirty="0" smtClean="0">
                <a:latin typeface="Calibri" panose="020F0502020204030204" pitchFamily="34" charset="0"/>
              </a:rPr>
              <a:t>Access Arrangements</a:t>
            </a:r>
            <a:endParaRPr lang="en-GB" altLang="zh-CN" sz="4000" dirty="0">
              <a:latin typeface="Calibri" panose="020F0502020204030204" pitchFamily="34" charset="0"/>
            </a:endParaRPr>
          </a:p>
        </p:txBody>
      </p:sp>
      <p:sp>
        <p:nvSpPr>
          <p:cNvPr id="14340" name="Content Placeholder 2">
            <a:extLst>
              <a:ext uri="{FF2B5EF4-FFF2-40B4-BE49-F238E27FC236}">
                <a16:creationId xmlns:a16="http://schemas.microsoft.com/office/drawing/2014/main" id="{B4F27006-E5D1-392D-4499-0E1213D0A5A5}"/>
              </a:ext>
            </a:extLst>
          </p:cNvPr>
          <p:cNvSpPr>
            <a:spLocks noGrp="1" noChangeArrowheads="1"/>
          </p:cNvSpPr>
          <p:nvPr>
            <p:ph idx="1"/>
          </p:nvPr>
        </p:nvSpPr>
        <p:spPr>
          <a:xfrm>
            <a:off x="549275" y="1271588"/>
            <a:ext cx="4946650" cy="4772373"/>
          </a:xfrm>
        </p:spPr>
        <p:txBody>
          <a:bodyPr/>
          <a:lstStyle/>
          <a:p>
            <a:pPr marL="0" indent="0" eaLnBrk="1" hangingPunct="1">
              <a:buFont typeface="Arial" panose="020B0604020202020204" pitchFamily="34" charset="0"/>
              <a:buNone/>
              <a:defRPr/>
            </a:pPr>
            <a:r>
              <a:rPr lang="en-US" altLang="en-GB" sz="1800" dirty="0" smtClean="0"/>
              <a:t>You may be entitled to special arrangements for your exams these are called access arrangements and these seek to ensure that some learners are not disadvantaged in their exams due to a learning need or disability. This could include:</a:t>
            </a:r>
          </a:p>
          <a:p>
            <a:pPr eaLnBrk="1" hangingPunct="1">
              <a:defRPr/>
            </a:pPr>
            <a:r>
              <a:rPr lang="en-US" altLang="en-GB" sz="1800" dirty="0" smtClean="0"/>
              <a:t>Extra time</a:t>
            </a:r>
          </a:p>
          <a:p>
            <a:pPr eaLnBrk="1" hangingPunct="1">
              <a:defRPr/>
            </a:pPr>
            <a:r>
              <a:rPr lang="en-US" altLang="en-GB" sz="1800" dirty="0" smtClean="0"/>
              <a:t>Rest breaks</a:t>
            </a:r>
          </a:p>
          <a:p>
            <a:pPr eaLnBrk="1" hangingPunct="1">
              <a:defRPr/>
            </a:pPr>
            <a:r>
              <a:rPr lang="en-US" altLang="en-GB" sz="1800" dirty="0" smtClean="0"/>
              <a:t>Separate room</a:t>
            </a:r>
          </a:p>
          <a:p>
            <a:pPr eaLnBrk="1" hangingPunct="1">
              <a:defRPr/>
            </a:pPr>
            <a:r>
              <a:rPr lang="en-US" altLang="en-GB" sz="1800" dirty="0" smtClean="0"/>
              <a:t>Scribe or reader.</a:t>
            </a:r>
          </a:p>
          <a:p>
            <a:pPr marL="0" indent="0" eaLnBrk="1" hangingPunct="1">
              <a:buNone/>
              <a:defRPr/>
            </a:pPr>
            <a:r>
              <a:rPr lang="en-US" altLang="en-GB" sz="1800" dirty="0" smtClean="0"/>
              <a:t>The decision is based on your individual need and your normal way of working in class.</a:t>
            </a:r>
            <a:endParaRPr lang="en-US" altLang="en-GB" sz="1800" dirty="0"/>
          </a:p>
          <a:p>
            <a:pPr marL="0" indent="0" eaLnBrk="1" hangingPunct="1">
              <a:buNone/>
              <a:defRPr/>
            </a:pPr>
            <a:r>
              <a:rPr lang="en-US" altLang="en-GB" sz="1800" dirty="0" smtClean="0"/>
              <a:t>To speak to someone about whether you qualify for these adjustments, please talk to your teacher who can make a referral or </a:t>
            </a:r>
            <a:r>
              <a:rPr lang="en-US" altLang="en-GB" sz="1800" dirty="0" smtClean="0">
                <a:hlinkClick r:id="rId3"/>
              </a:rPr>
              <a:t>email accessarrangements@capel.ac.uk</a:t>
            </a:r>
            <a:r>
              <a:rPr lang="en-US" altLang="en-GB" sz="1800" dirty="0" smtClean="0"/>
              <a:t> </a:t>
            </a:r>
            <a:endParaRPr lang="en-US" altLang="en-GB" sz="1800" dirty="0"/>
          </a:p>
          <a:p>
            <a:pPr eaLnBrk="1" hangingPunct="1">
              <a:defRPr/>
            </a:pPr>
            <a:endParaRPr lang="en-GB" altLang="zh-CN" dirty="0"/>
          </a:p>
        </p:txBody>
      </p:sp>
      <p:pic>
        <p:nvPicPr>
          <p:cNvPr id="5" name="Learning Support">
            <a:hlinkClick r:id="" action="ppaction://media"/>
            <a:extLst>
              <a:ext uri="{FF2B5EF4-FFF2-40B4-BE49-F238E27FC236}">
                <a16:creationId xmlns:a16="http://schemas.microsoft.com/office/drawing/2014/main" id="{543957C7-9F96-62A6-9BA8-8370E76CA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0813" y="629285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33FBDC2-1C28-8769-892D-7ED44BA0040D}"/>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defRPr/>
            </a:pPr>
            <a:r>
              <a:rPr lang="en-GB" noProof="1">
                <a:solidFill>
                  <a:srgbClr val="252B39"/>
                </a:solidFill>
                <a:cs typeface="Poppins" panose="00000500000000000000" pitchFamily="50" charset="0"/>
              </a:rPr>
              <a:t>London’s environmental college						          capel.ac.uk</a:t>
            </a:r>
          </a:p>
        </p:txBody>
      </p:sp>
      <p:pic>
        <p:nvPicPr>
          <p:cNvPr id="3" name="Picture 2"/>
          <p:cNvPicPr>
            <a:picLocks noChangeAspect="1"/>
          </p:cNvPicPr>
          <p:nvPr/>
        </p:nvPicPr>
        <p:blipFill>
          <a:blip r:embed="rId5"/>
          <a:stretch>
            <a:fillRect/>
          </a:stretch>
        </p:blipFill>
        <p:spPr>
          <a:xfrm>
            <a:off x="7931150" y="1347895"/>
            <a:ext cx="2847975" cy="2605842"/>
          </a:xfrm>
          <a:prstGeom prst="rect">
            <a:avLst/>
          </a:prstGeom>
        </p:spPr>
      </p:pic>
    </p:spTree>
    <p:extLst>
      <p:ext uri="{BB962C8B-B14F-4D97-AF65-F5344CB8AC3E}">
        <p14:creationId xmlns:p14="http://schemas.microsoft.com/office/powerpoint/2010/main" val="2329804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0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a:extLst>
              <a:ext uri="{FF2B5EF4-FFF2-40B4-BE49-F238E27FC236}">
                <a16:creationId xmlns:a16="http://schemas.microsoft.com/office/drawing/2014/main" id="{2746C29A-F72C-EDAF-7080-E1FA9A87A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050"/>
            <a:ext cx="6096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a:extLst>
              <a:ext uri="{FF2B5EF4-FFF2-40B4-BE49-F238E27FC236}">
                <a16:creationId xmlns:a16="http://schemas.microsoft.com/office/drawing/2014/main" id="{9B12F895-1F0B-0562-8FB1-CE148E4AB8FC}"/>
              </a:ext>
            </a:extLst>
          </p:cNvPr>
          <p:cNvSpPr>
            <a:spLocks noGrp="1" noChangeArrowheads="1"/>
          </p:cNvSpPr>
          <p:nvPr>
            <p:ph type="title"/>
          </p:nvPr>
        </p:nvSpPr>
        <p:spPr>
          <a:xfrm>
            <a:off x="446088" y="19050"/>
            <a:ext cx="10515600" cy="1325563"/>
          </a:xfrm>
        </p:spPr>
        <p:txBody>
          <a:bodyPr/>
          <a:lstStyle/>
          <a:p>
            <a:pPr eaLnBrk="1" hangingPunct="1"/>
            <a:r>
              <a:rPr lang="en-GB" altLang="zh-CN" sz="4000">
                <a:latin typeface="Calibri" panose="020F0502020204030204" pitchFamily="34" charset="0"/>
              </a:rPr>
              <a:t>Enrichment</a:t>
            </a:r>
          </a:p>
        </p:txBody>
      </p:sp>
      <p:sp>
        <p:nvSpPr>
          <p:cNvPr id="3" name="Content Placeholder 2">
            <a:extLst>
              <a:ext uri="{FF2B5EF4-FFF2-40B4-BE49-F238E27FC236}">
                <a16:creationId xmlns:a16="http://schemas.microsoft.com/office/drawing/2014/main" id="{B36F991B-DEA1-4D42-3DDF-DCDC49CE79B9}"/>
              </a:ext>
            </a:extLst>
          </p:cNvPr>
          <p:cNvSpPr>
            <a:spLocks noGrp="1"/>
          </p:cNvSpPr>
          <p:nvPr>
            <p:ph idx="1"/>
          </p:nvPr>
        </p:nvSpPr>
        <p:spPr>
          <a:xfrm>
            <a:off x="446088" y="1119188"/>
            <a:ext cx="5613400" cy="1249362"/>
          </a:xfrm>
        </p:spPr>
        <p:txBody>
          <a:bodyPr>
            <a:normAutofit/>
          </a:bodyPr>
          <a:lstStyle/>
          <a:p>
            <a:pPr marL="0" indent="0" eaLnBrk="1" fontAlgn="auto" hangingPunct="1">
              <a:buFont typeface="Arial" panose="020B0604020202020204" pitchFamily="34" charset="0"/>
              <a:buNone/>
              <a:defRPr/>
            </a:pPr>
            <a:r>
              <a:rPr lang="en-US" sz="2200" noProof="1"/>
              <a:t>Gives you the opportunity enhance your college life, make new friends beyond your course, and create lasting memories. </a:t>
            </a:r>
          </a:p>
          <a:p>
            <a:pPr eaLnBrk="1" fontAlgn="auto" hangingPunct="1">
              <a:defRPr/>
            </a:pPr>
            <a:endParaRPr lang="en-GB" noProof="1"/>
          </a:p>
        </p:txBody>
      </p:sp>
      <p:sp>
        <p:nvSpPr>
          <p:cNvPr id="7173" name="Rectangle 6">
            <a:extLst>
              <a:ext uri="{FF2B5EF4-FFF2-40B4-BE49-F238E27FC236}">
                <a16:creationId xmlns:a16="http://schemas.microsoft.com/office/drawing/2014/main" id="{16782A16-BC64-3164-1DE0-22EC099DDD71}"/>
              </a:ext>
            </a:extLst>
          </p:cNvPr>
          <p:cNvSpPr>
            <a:spLocks noChangeArrowheads="1"/>
          </p:cNvSpPr>
          <p:nvPr/>
        </p:nvSpPr>
        <p:spPr bwMode="auto">
          <a:xfrm>
            <a:off x="361950" y="4135438"/>
            <a:ext cx="6096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2400"/>
              <a:t>Wellbeing and Health:</a:t>
            </a:r>
          </a:p>
          <a:p>
            <a:pPr eaLnBrk="1" hangingPunct="1">
              <a:lnSpc>
                <a:spcPct val="100000"/>
              </a:lnSpc>
              <a:spcBef>
                <a:spcPct val="0"/>
              </a:spcBef>
              <a:buFontTx/>
              <a:buNone/>
            </a:pPr>
            <a:r>
              <a:rPr lang="en-GB" altLang="zh-CN" sz="1800"/>
              <a:t>Sexual Health Clinic</a:t>
            </a:r>
          </a:p>
          <a:p>
            <a:pPr eaLnBrk="1" hangingPunct="1">
              <a:lnSpc>
                <a:spcPct val="100000"/>
              </a:lnSpc>
              <a:spcBef>
                <a:spcPct val="0"/>
              </a:spcBef>
              <a:buFontTx/>
              <a:buNone/>
            </a:pPr>
            <a:r>
              <a:rPr lang="en-GB" altLang="zh-CN" sz="1800"/>
              <a:t>C Card Scheme </a:t>
            </a:r>
          </a:p>
          <a:p>
            <a:pPr eaLnBrk="1" hangingPunct="1">
              <a:lnSpc>
                <a:spcPct val="100000"/>
              </a:lnSpc>
              <a:spcBef>
                <a:spcPct val="0"/>
              </a:spcBef>
              <a:buFontTx/>
              <a:buNone/>
            </a:pPr>
            <a:r>
              <a:rPr lang="en-GB" altLang="zh-CN" sz="1800"/>
              <a:t>Around You Programme (Sanitary Products)</a:t>
            </a:r>
          </a:p>
        </p:txBody>
      </p:sp>
      <p:sp>
        <p:nvSpPr>
          <p:cNvPr id="7174" name="Rectangle 7">
            <a:extLst>
              <a:ext uri="{FF2B5EF4-FFF2-40B4-BE49-F238E27FC236}">
                <a16:creationId xmlns:a16="http://schemas.microsoft.com/office/drawing/2014/main" id="{EDEA9928-826C-AD5B-A775-1575B70AA8D8}"/>
              </a:ext>
            </a:extLst>
          </p:cNvPr>
          <p:cNvSpPr>
            <a:spLocks noChangeArrowheads="1"/>
          </p:cNvSpPr>
          <p:nvPr/>
        </p:nvSpPr>
        <p:spPr bwMode="auto">
          <a:xfrm>
            <a:off x="6354763" y="1827213"/>
            <a:ext cx="52736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2400">
                <a:latin typeface="Calibri"/>
                <a:ea typeface="宋体"/>
                <a:cs typeface="Calibri"/>
              </a:rPr>
              <a:t>Jack Petchey Achievement Award:</a:t>
            </a:r>
          </a:p>
          <a:p>
            <a:pPr eaLnBrk="1" hangingPunct="1">
              <a:lnSpc>
                <a:spcPct val="100000"/>
              </a:lnSpc>
              <a:spcBef>
                <a:spcPct val="0"/>
              </a:spcBef>
              <a:buFontTx/>
              <a:buNone/>
            </a:pPr>
            <a:r>
              <a:rPr lang="en-US" altLang="en-GB" sz="2000">
                <a:latin typeface="Calibri"/>
                <a:cs typeface="Calibri"/>
              </a:rPr>
              <a:t>Recognises outstanding young people aged 11-25 who have gone that extra mile and in some cases, challenged adversity to succeed. Please look on Moodle and on the college pin boards to find out more information and how to nominate a fellow student</a:t>
            </a:r>
            <a:endParaRPr lang="en-GB" altLang="zh-CN" sz="2000">
              <a:latin typeface="Calibri"/>
              <a:cs typeface="Calibri"/>
            </a:endParaRPr>
          </a:p>
        </p:txBody>
      </p:sp>
      <p:pic>
        <p:nvPicPr>
          <p:cNvPr id="7175" name="Picture 13">
            <a:extLst>
              <a:ext uri="{FF2B5EF4-FFF2-40B4-BE49-F238E27FC236}">
                <a16:creationId xmlns:a16="http://schemas.microsoft.com/office/drawing/2014/main" id="{AAACA05A-9D99-6A53-7CA0-D6CE581B7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827" t="13759" r="4182" b="20181"/>
          <a:stretch>
            <a:fillRect/>
          </a:stretch>
        </p:blipFill>
        <p:spPr bwMode="auto">
          <a:xfrm>
            <a:off x="2892425" y="2405063"/>
            <a:ext cx="28575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42CE1DA">
            <a:hlinkClick r:id="" action="ppaction://media"/>
            <a:extLst>
              <a:ext uri="{FF2B5EF4-FFF2-40B4-BE49-F238E27FC236}">
                <a16:creationId xmlns:a16="http://schemas.microsoft.com/office/drawing/2014/main" id="{CCAF8538-1704-9395-A743-FC4082829E95}"/>
              </a:ext>
            </a:extLst>
          </p:cNvPr>
          <p:cNvPicPr>
            <a:picLocks noChangeAspect="1" noChangeArrowheads="1"/>
          </p:cNvPicPr>
          <p:nvPr>
            <a:wavAudioFile r:embed="rId1"/>
          </p:nvPr>
        </p:nvPicPr>
        <p:blipFill>
          <a:blip r:embed="rId6">
            <a:extLst>
              <a:ext uri="{28A0092B-C50C-407E-A947-70E740481C1C}">
                <a14:useLocalDpi xmlns:a14="http://schemas.microsoft.com/office/drawing/2010/main" val="0"/>
              </a:ext>
            </a:extLst>
          </a:blip>
          <a:srcRect/>
          <a:stretch>
            <a:fillRect/>
          </a:stretch>
        </p:blipFill>
        <p:spPr bwMode="auto">
          <a:xfrm>
            <a:off x="9883775" y="62547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JP">
            <a:hlinkClick r:id="" action="ppaction://media"/>
            <a:extLst>
              <a:ext uri="{FF2B5EF4-FFF2-40B4-BE49-F238E27FC236}">
                <a16:creationId xmlns:a16="http://schemas.microsoft.com/office/drawing/2014/main" id="{8E6A1A04-4E67-5C2F-6B1D-C56D566177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3775" y="635158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BF55A0F-C5A0-A48D-57B1-D5FDFFDC656D}"/>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defRPr/>
            </a:pPr>
            <a:r>
              <a:rPr lang="en-GB" noProof="1">
                <a:solidFill>
                  <a:srgbClr val="252B39"/>
                </a:solidFill>
                <a:cs typeface="Poppins" panose="00000500000000000000" pitchFamily="50" charset="0"/>
              </a:rPr>
              <a:t>London’s environmental college						          capel.ac.uk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0650"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846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782C6B-80FE-B2E1-D09A-E3F106B3E181}"/>
              </a:ext>
            </a:extLst>
          </p:cNvPr>
          <p:cNvSpPr/>
          <p:nvPr/>
        </p:nvSpPr>
        <p:spPr>
          <a:xfrm>
            <a:off x="0" y="0"/>
            <a:ext cx="12192000" cy="6858000"/>
          </a:xfrm>
          <a:prstGeom prst="rect">
            <a:avLst/>
          </a:prstGeom>
          <a:solidFill>
            <a:srgbClr val="252B3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GB" noProof="1"/>
          </a:p>
        </p:txBody>
      </p:sp>
      <p:pic>
        <p:nvPicPr>
          <p:cNvPr id="18435" name="Picture 6">
            <a:extLst>
              <a:ext uri="{FF2B5EF4-FFF2-40B4-BE49-F238E27FC236}">
                <a16:creationId xmlns:a16="http://schemas.microsoft.com/office/drawing/2014/main" id="{93C9B7B3-D3E2-6369-81F6-B9E718156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263" y="2095500"/>
            <a:ext cx="93027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7">
            <a:extLst>
              <a:ext uri="{FF2B5EF4-FFF2-40B4-BE49-F238E27FC236}">
                <a16:creationId xmlns:a16="http://schemas.microsoft.com/office/drawing/2014/main" id="{2F84AEDE-CE94-C2D1-61F8-4201F75511EC}"/>
              </a:ext>
            </a:extLst>
          </p:cNvPr>
          <p:cNvSpPr txBox="1">
            <a:spLocks noChangeArrowheads="1"/>
          </p:cNvSpPr>
          <p:nvPr/>
        </p:nvSpPr>
        <p:spPr bwMode="auto">
          <a:xfrm>
            <a:off x="1687513" y="4071938"/>
            <a:ext cx="8858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zh-CN" sz="1600" dirty="0">
                <a:solidFill>
                  <a:schemeClr val="bg1"/>
                </a:solidFill>
                <a:latin typeface="Poppins" panose="00000500000000000000" pitchFamily="2" charset="0"/>
              </a:rPr>
              <a:t>We are here to help and support </a:t>
            </a:r>
            <a:r>
              <a:rPr lang="en-GB" altLang="zh-CN" sz="1600" dirty="0" smtClean="0">
                <a:solidFill>
                  <a:schemeClr val="bg1"/>
                </a:solidFill>
                <a:latin typeface="Poppins" panose="00000500000000000000" pitchFamily="2" charset="0"/>
              </a:rPr>
              <a:t>you!</a:t>
            </a:r>
            <a:endParaRPr lang="en-US" altLang="en-GB" sz="1600" dirty="0">
              <a:solidFill>
                <a:schemeClr val="bg1"/>
              </a:solidFill>
              <a:latin typeface="Poppins" panose="00000500000000000000"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a:extLst>
              <a:ext uri="{FF2B5EF4-FFF2-40B4-BE49-F238E27FC236}">
                <a16:creationId xmlns:a16="http://schemas.microsoft.com/office/drawing/2014/main" id="{2E304E5F-03E6-C387-B4C2-E647D17D9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0"/>
            <a:ext cx="6097588"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a:extLst>
              <a:ext uri="{FF2B5EF4-FFF2-40B4-BE49-F238E27FC236}">
                <a16:creationId xmlns:a16="http://schemas.microsoft.com/office/drawing/2014/main" id="{F4DC99BA-A448-AF52-88E1-75F802B15DF9}"/>
              </a:ext>
            </a:extLst>
          </p:cNvPr>
          <p:cNvSpPr>
            <a:spLocks noGrp="1" noChangeArrowheads="1"/>
          </p:cNvSpPr>
          <p:nvPr>
            <p:ph type="title"/>
          </p:nvPr>
        </p:nvSpPr>
        <p:spPr>
          <a:xfrm>
            <a:off x="422275" y="149225"/>
            <a:ext cx="10515600" cy="1325563"/>
          </a:xfrm>
        </p:spPr>
        <p:txBody>
          <a:bodyPr/>
          <a:lstStyle/>
          <a:p>
            <a:pPr eaLnBrk="1" hangingPunct="1"/>
            <a:r>
              <a:rPr lang="en-GB" altLang="zh-CN" sz="4000">
                <a:latin typeface="Calibri" panose="020F0502020204030204" pitchFamily="34" charset="0"/>
              </a:rPr>
              <a:t>Student Services</a:t>
            </a:r>
          </a:p>
        </p:txBody>
      </p:sp>
      <p:sp>
        <p:nvSpPr>
          <p:cNvPr id="4100" name="Content Placeholder 2">
            <a:extLst>
              <a:ext uri="{FF2B5EF4-FFF2-40B4-BE49-F238E27FC236}">
                <a16:creationId xmlns:a16="http://schemas.microsoft.com/office/drawing/2014/main" id="{E985BA1B-E87C-BFCB-1D38-B51CD33C4F3D}"/>
              </a:ext>
            </a:extLst>
          </p:cNvPr>
          <p:cNvSpPr>
            <a:spLocks noGrp="1" noChangeArrowheads="1"/>
          </p:cNvSpPr>
          <p:nvPr>
            <p:ph idx="1"/>
          </p:nvPr>
        </p:nvSpPr>
        <p:spPr>
          <a:xfrm>
            <a:off x="609600" y="1474788"/>
            <a:ext cx="4625975" cy="4351337"/>
          </a:xfrm>
        </p:spPr>
        <p:txBody>
          <a:bodyPr/>
          <a:lstStyle/>
          <a:p>
            <a:pPr eaLnBrk="1" hangingPunct="1"/>
            <a:r>
              <a:rPr lang="en-GB" altLang="zh-CN" sz="2400" dirty="0"/>
              <a:t>Our role is to assist you through your time at </a:t>
            </a:r>
            <a:r>
              <a:rPr lang="en-GB" altLang="zh-CN" sz="2400" dirty="0" smtClean="0"/>
              <a:t>Capel Manor </a:t>
            </a:r>
            <a:r>
              <a:rPr lang="en-GB" altLang="zh-CN" sz="2400" dirty="0"/>
              <a:t>and provide support and help when you need it.</a:t>
            </a:r>
          </a:p>
          <a:p>
            <a:pPr eaLnBrk="1" hangingPunct="1"/>
            <a:r>
              <a:rPr lang="en-GB" altLang="zh-CN" sz="2400" dirty="0"/>
              <a:t>You can refer yourself to Student Services or you can be referred by one of your tutors.</a:t>
            </a:r>
          </a:p>
          <a:p>
            <a:pPr eaLnBrk="1" hangingPunct="1"/>
            <a:r>
              <a:rPr lang="en-GB" altLang="zh-CN" sz="2400" dirty="0"/>
              <a:t>Ask at reception for the location of Student Services for your campus</a:t>
            </a:r>
          </a:p>
          <a:p>
            <a:pPr eaLnBrk="1" hangingPunct="1"/>
            <a:endParaRPr lang="en-GB" altLang="zh-CN" dirty="0"/>
          </a:p>
        </p:txBody>
      </p:sp>
      <p:pic>
        <p:nvPicPr>
          <p:cNvPr id="4101" name="Picture 4">
            <a:extLst>
              <a:ext uri="{FF2B5EF4-FFF2-40B4-BE49-F238E27FC236}">
                <a16:creationId xmlns:a16="http://schemas.microsoft.com/office/drawing/2014/main" id="{7A458AC6-CE58-CF99-F439-AB2D8524D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113" y="1924050"/>
            <a:ext cx="368776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65226FFB">
            <a:hlinkClick r:id="" action="ppaction://media"/>
            <a:extLst>
              <a:ext uri="{FF2B5EF4-FFF2-40B4-BE49-F238E27FC236}">
                <a16:creationId xmlns:a16="http://schemas.microsoft.com/office/drawing/2014/main" id="{7F46FD93-0E2E-B3BB-8B1D-CC74161E5C5F}"/>
              </a:ext>
            </a:extLst>
          </p:cNvPr>
          <p:cNvPicPr>
            <a:picLocks noChangeAspect="1" noChangeArrowheads="1"/>
          </p:cNvPicPr>
          <p:nvPr>
            <a:wavAudioFile r:embed="rId1"/>
          </p:nvPr>
        </p:nvPicPr>
        <p:blipFill>
          <a:blip r:embed="rId5">
            <a:extLst>
              <a:ext uri="{28A0092B-C50C-407E-A947-70E740481C1C}">
                <a14:useLocalDpi xmlns:a14="http://schemas.microsoft.com/office/drawing/2010/main" val="0"/>
              </a:ext>
            </a:extLst>
          </a:blip>
          <a:srcRect/>
          <a:stretch>
            <a:fillRect/>
          </a:stretch>
        </p:blipFill>
        <p:spPr bwMode="auto">
          <a:xfrm>
            <a:off x="11401425" y="631983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C0A95AC-AFD1-F6EF-93E4-0E9C0A6FD041}"/>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defRPr/>
            </a:pPr>
            <a:r>
              <a:rPr lang="en-GB" noProof="1">
                <a:solidFill>
                  <a:srgbClr val="252B39"/>
                </a:solidFill>
                <a:cs typeface="Poppins" panose="00000500000000000000" pitchFamily="50" charset="0"/>
              </a:rPr>
              <a:t>London’s environmental college						          capel.ac.uk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8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a:extLst>
              <a:ext uri="{FF2B5EF4-FFF2-40B4-BE49-F238E27FC236}">
                <a16:creationId xmlns:a16="http://schemas.microsoft.com/office/drawing/2014/main" id="{D4B613DB-57A1-CF59-388D-148D44528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a:extLst>
              <a:ext uri="{FF2B5EF4-FFF2-40B4-BE49-F238E27FC236}">
                <a16:creationId xmlns:a16="http://schemas.microsoft.com/office/drawing/2014/main" id="{2D716461-84D0-C001-DE12-7797D8F670E3}"/>
              </a:ext>
            </a:extLst>
          </p:cNvPr>
          <p:cNvSpPr>
            <a:spLocks noGrp="1" noChangeArrowheads="1"/>
          </p:cNvSpPr>
          <p:nvPr>
            <p:ph type="title"/>
          </p:nvPr>
        </p:nvSpPr>
        <p:spPr>
          <a:xfrm>
            <a:off x="720725" y="200025"/>
            <a:ext cx="10515600" cy="1325563"/>
          </a:xfrm>
        </p:spPr>
        <p:txBody>
          <a:bodyPr/>
          <a:lstStyle/>
          <a:p>
            <a:pPr eaLnBrk="1" hangingPunct="1"/>
            <a:r>
              <a:rPr lang="en-GB" altLang="zh-CN" sz="4000">
                <a:latin typeface="Calibri" panose="020F0502020204030204" pitchFamily="34" charset="0"/>
              </a:rPr>
              <a:t>What we offer</a:t>
            </a:r>
          </a:p>
        </p:txBody>
      </p:sp>
      <p:sp>
        <p:nvSpPr>
          <p:cNvPr id="5" name="Rectangle 4">
            <a:extLst>
              <a:ext uri="{FF2B5EF4-FFF2-40B4-BE49-F238E27FC236}">
                <a16:creationId xmlns:a16="http://schemas.microsoft.com/office/drawing/2014/main" id="{3F1394C2-A312-07F0-7680-BCE40E625844}"/>
              </a:ext>
            </a:extLst>
          </p:cNvPr>
          <p:cNvSpPr/>
          <p:nvPr/>
        </p:nvSpPr>
        <p:spPr>
          <a:xfrm>
            <a:off x="458788" y="1325563"/>
            <a:ext cx="6067425" cy="5016500"/>
          </a:xfrm>
          <a:prstGeom prst="rect">
            <a:avLst/>
          </a:prstGeom>
        </p:spPr>
        <p:txBody>
          <a:bodyPr>
            <a:spAutoFit/>
          </a:bodyPr>
          <a:lstStyle/>
          <a:p>
            <a:pPr eaLnBrk="1" fontAlgn="auto" hangingPunct="1">
              <a:defRPr/>
            </a:pPr>
            <a:r>
              <a:rPr lang="en-GB" sz="2800" noProof="1">
                <a:latin typeface="+mn-lt"/>
              </a:rPr>
              <a:t>We offer the following services:</a:t>
            </a:r>
            <a:endParaRPr lang="en-GB" sz="2800" noProof="1"/>
          </a:p>
          <a:p>
            <a:pPr marL="285750" indent="-285750" eaLnBrk="1" fontAlgn="auto" hangingPunct="1">
              <a:buFont typeface="Arial" panose="020B0604020202020204" pitchFamily="34" charset="0"/>
              <a:buChar char="•"/>
              <a:defRPr/>
            </a:pPr>
            <a:endParaRPr lang="en-GB" sz="2400" noProof="1"/>
          </a:p>
          <a:p>
            <a:pPr marL="285750" indent="-285750" eaLnBrk="1" fontAlgn="auto" hangingPunct="1">
              <a:lnSpc>
                <a:spcPct val="150000"/>
              </a:lnSpc>
              <a:buFont typeface="Arial" panose="020B0604020202020204" pitchFamily="34" charset="0"/>
              <a:buChar char="•"/>
              <a:defRPr/>
            </a:pPr>
            <a:r>
              <a:rPr lang="en-GB" sz="2400" noProof="1">
                <a:latin typeface="+mn-lt"/>
              </a:rPr>
              <a:t>Wellbeing Support </a:t>
            </a:r>
          </a:p>
          <a:p>
            <a:pPr marL="285750" indent="-285750" eaLnBrk="1" fontAlgn="auto" hangingPunct="1">
              <a:lnSpc>
                <a:spcPct val="150000"/>
              </a:lnSpc>
              <a:buFont typeface="Arial" panose="020B0604020202020204" pitchFamily="34" charset="0"/>
              <a:buChar char="•"/>
              <a:defRPr/>
            </a:pPr>
            <a:r>
              <a:rPr lang="en-GB" sz="2400" noProof="1">
                <a:latin typeface="+mn-lt"/>
              </a:rPr>
              <a:t>Counselling Service</a:t>
            </a:r>
          </a:p>
          <a:p>
            <a:pPr marL="285750" indent="-285750" eaLnBrk="1" fontAlgn="auto" hangingPunct="1">
              <a:lnSpc>
                <a:spcPct val="150000"/>
              </a:lnSpc>
              <a:buFont typeface="Arial" panose="020B0604020202020204" pitchFamily="34" charset="0"/>
              <a:buChar char="•"/>
              <a:defRPr/>
            </a:pPr>
            <a:r>
              <a:rPr lang="en-GB" sz="2400" noProof="1">
                <a:latin typeface="+mn-lt"/>
              </a:rPr>
              <a:t>Mentoring Service</a:t>
            </a:r>
          </a:p>
          <a:p>
            <a:pPr marL="285750" indent="-285750" eaLnBrk="1" fontAlgn="auto" hangingPunct="1">
              <a:lnSpc>
                <a:spcPct val="150000"/>
              </a:lnSpc>
              <a:buFont typeface="Arial" panose="020B0604020202020204" pitchFamily="34" charset="0"/>
              <a:buChar char="•"/>
              <a:defRPr/>
            </a:pPr>
            <a:r>
              <a:rPr lang="en-GB" sz="2400" noProof="1">
                <a:latin typeface="+mn-lt"/>
              </a:rPr>
              <a:t>Safeguarding Support</a:t>
            </a:r>
          </a:p>
          <a:p>
            <a:pPr marL="285750" indent="-285750" eaLnBrk="1" fontAlgn="auto" hangingPunct="1">
              <a:lnSpc>
                <a:spcPct val="150000"/>
              </a:lnSpc>
              <a:buFont typeface="Arial" panose="020B0604020202020204" pitchFamily="34" charset="0"/>
              <a:buChar char="•"/>
              <a:defRPr/>
            </a:pPr>
            <a:r>
              <a:rPr lang="en-GB" sz="2400" noProof="1">
                <a:latin typeface="+mn-lt"/>
              </a:rPr>
              <a:t>Additional Learning Support</a:t>
            </a:r>
            <a:endParaRPr lang="en-GB" sz="2400" noProof="1"/>
          </a:p>
          <a:p>
            <a:pPr marL="285750" indent="-285750" eaLnBrk="1" fontAlgn="auto" hangingPunct="1">
              <a:lnSpc>
                <a:spcPct val="150000"/>
              </a:lnSpc>
              <a:buFont typeface="Arial" panose="020B0604020202020204" pitchFamily="34" charset="0"/>
              <a:buChar char="•"/>
              <a:defRPr/>
            </a:pPr>
            <a:r>
              <a:rPr lang="en-GB" sz="2400" noProof="1">
                <a:latin typeface="+mn-lt"/>
              </a:rPr>
              <a:t>Special exam arrangements</a:t>
            </a:r>
            <a:endParaRPr lang="en-GB" sz="2400" noProof="1"/>
          </a:p>
          <a:p>
            <a:pPr marL="285750" indent="-285750" eaLnBrk="1" fontAlgn="auto" hangingPunct="1">
              <a:lnSpc>
                <a:spcPct val="150000"/>
              </a:lnSpc>
              <a:buFont typeface="Arial" panose="020B0604020202020204" pitchFamily="34" charset="0"/>
              <a:buChar char="•"/>
              <a:defRPr/>
            </a:pPr>
            <a:r>
              <a:rPr lang="en-GB" sz="2400" noProof="1">
                <a:latin typeface="+mn-lt"/>
              </a:rPr>
              <a:t>Enrichment Programme</a:t>
            </a:r>
            <a:endParaRPr lang="en-GB" sz="2400" noProof="1"/>
          </a:p>
          <a:p>
            <a:pPr eaLnBrk="1" fontAlgn="auto" hangingPunct="1">
              <a:buFont typeface="Arial" panose="020B0604020202020204" pitchFamily="34" charset="0"/>
              <a:buNone/>
              <a:defRPr/>
            </a:pPr>
            <a:r>
              <a:rPr lang="en-GB" sz="1600" noProof="1">
                <a:latin typeface="Poppins"/>
              </a:rPr>
              <a:t> </a:t>
            </a:r>
            <a:endParaRPr lang="en-US" sz="1600" noProof="1">
              <a:latin typeface="Poppins"/>
            </a:endParaRPr>
          </a:p>
        </p:txBody>
      </p:sp>
      <p:pic>
        <p:nvPicPr>
          <p:cNvPr id="5125" name="Picture 5">
            <a:extLst>
              <a:ext uri="{FF2B5EF4-FFF2-40B4-BE49-F238E27FC236}">
                <a16:creationId xmlns:a16="http://schemas.microsoft.com/office/drawing/2014/main" id="{92356458-3EAB-4322-A875-F63271177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688" y="26988"/>
            <a:ext cx="4903787"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S Support">
            <a:hlinkClick r:id="" action="ppaction://media"/>
            <a:extLst>
              <a:ext uri="{FF2B5EF4-FFF2-40B4-BE49-F238E27FC236}">
                <a16:creationId xmlns:a16="http://schemas.microsoft.com/office/drawing/2014/main" id="{A035E15E-3AA7-2801-06BD-EF7C16232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2550" y="637063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994FE34-2624-C909-01F9-9F395BE36103}"/>
              </a:ext>
            </a:extLst>
          </p:cNvPr>
          <p:cNvSpPr/>
          <p:nvPr/>
        </p:nvSpPr>
        <p:spPr>
          <a:xfrm rot="410229">
            <a:off x="10047288" y="3652838"/>
            <a:ext cx="1316037" cy="53498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US" noProof="1">
                <a:solidFill>
                  <a:schemeClr val="tx1"/>
                </a:solidFill>
              </a:rPr>
              <a:t>Wellbeing support</a:t>
            </a:r>
            <a:endParaRPr lang="en-GB" noProof="1">
              <a:solidFill>
                <a:schemeClr val="tx1"/>
              </a:solidFill>
            </a:endParaRPr>
          </a:p>
        </p:txBody>
      </p:sp>
      <p:sp>
        <p:nvSpPr>
          <p:cNvPr id="10" name="Rectangle 9">
            <a:extLst>
              <a:ext uri="{FF2B5EF4-FFF2-40B4-BE49-F238E27FC236}">
                <a16:creationId xmlns:a16="http://schemas.microsoft.com/office/drawing/2014/main" id="{FCA1B35C-CB6C-EE01-7807-45D02E07CF43}"/>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defRPr/>
            </a:pPr>
            <a:r>
              <a:rPr lang="en-GB" noProof="1">
                <a:solidFill>
                  <a:srgbClr val="252B39"/>
                </a:solidFill>
                <a:cs typeface="Poppins" panose="00000500000000000000" pitchFamily="50" charset="0"/>
              </a:rPr>
              <a:t>London’s environmental college						          capel.ac.uk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9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a:extLst>
              <a:ext uri="{FF2B5EF4-FFF2-40B4-BE49-F238E27FC236}">
                <a16:creationId xmlns:a16="http://schemas.microsoft.com/office/drawing/2014/main" id="{712C12C1-6D64-C0FA-29AA-7FD3D5A2A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a:extLst>
              <a:ext uri="{FF2B5EF4-FFF2-40B4-BE49-F238E27FC236}">
                <a16:creationId xmlns:a16="http://schemas.microsoft.com/office/drawing/2014/main" id="{06673550-6DB5-BF51-BE2C-B7C4EF1FD9E6}"/>
              </a:ext>
            </a:extLst>
          </p:cNvPr>
          <p:cNvSpPr>
            <a:spLocks noGrp="1" noChangeArrowheads="1"/>
          </p:cNvSpPr>
          <p:nvPr>
            <p:ph type="title"/>
          </p:nvPr>
        </p:nvSpPr>
        <p:spPr>
          <a:xfrm>
            <a:off x="331788" y="176213"/>
            <a:ext cx="10515600" cy="1325562"/>
          </a:xfrm>
        </p:spPr>
        <p:txBody>
          <a:bodyPr/>
          <a:lstStyle/>
          <a:p>
            <a:pPr eaLnBrk="1" hangingPunct="1"/>
            <a:r>
              <a:rPr lang="en-GB" altLang="zh-CN" sz="4000">
                <a:latin typeface="Calibri" panose="020F0502020204030204" pitchFamily="34" charset="0"/>
              </a:rPr>
              <a:t>Wellbeing support</a:t>
            </a:r>
          </a:p>
        </p:txBody>
      </p:sp>
      <p:sp>
        <p:nvSpPr>
          <p:cNvPr id="3" name="Content Placeholder 2">
            <a:extLst>
              <a:ext uri="{FF2B5EF4-FFF2-40B4-BE49-F238E27FC236}">
                <a16:creationId xmlns:a16="http://schemas.microsoft.com/office/drawing/2014/main" id="{698C7571-1D6E-3B7C-C415-2DE53C009B44}"/>
              </a:ext>
            </a:extLst>
          </p:cNvPr>
          <p:cNvSpPr>
            <a:spLocks noGrp="1"/>
          </p:cNvSpPr>
          <p:nvPr>
            <p:ph idx="1"/>
          </p:nvPr>
        </p:nvSpPr>
        <p:spPr>
          <a:xfrm>
            <a:off x="331763" y="1745395"/>
            <a:ext cx="10515600" cy="4351338"/>
          </a:xfrm>
        </p:spPr>
        <p:txBody>
          <a:bodyPr>
            <a:normAutofit/>
          </a:bodyPr>
          <a:lstStyle/>
          <a:p>
            <a:pPr marL="0" indent="0" eaLnBrk="1" fontAlgn="auto" hangingPunct="1">
              <a:buFont typeface="Arial" panose="020B0604020202020204" pitchFamily="34" charset="0"/>
              <a:buNone/>
              <a:defRPr/>
            </a:pPr>
            <a:r>
              <a:rPr lang="en-GB" noProof="1"/>
              <a:t>We can help you with:</a:t>
            </a:r>
          </a:p>
          <a:p>
            <a:pPr eaLnBrk="1" fontAlgn="auto" hangingPunct="1">
              <a:defRPr/>
            </a:pPr>
            <a:r>
              <a:rPr lang="en-GB" noProof="1"/>
              <a:t>Personal Wellbeing</a:t>
            </a:r>
          </a:p>
          <a:p>
            <a:pPr eaLnBrk="1" fontAlgn="auto" hangingPunct="1">
              <a:defRPr/>
            </a:pPr>
            <a:r>
              <a:rPr lang="en-GB" noProof="1"/>
              <a:t>Relationships and Sexual Health</a:t>
            </a:r>
          </a:p>
          <a:p>
            <a:pPr eaLnBrk="1" fontAlgn="auto" hangingPunct="1">
              <a:defRPr/>
            </a:pPr>
            <a:r>
              <a:rPr lang="en-GB" noProof="1"/>
              <a:t>Mental Health</a:t>
            </a:r>
          </a:p>
          <a:p>
            <a:pPr eaLnBrk="1" fontAlgn="auto" hangingPunct="1">
              <a:defRPr/>
            </a:pPr>
            <a:r>
              <a:rPr lang="en-GB" noProof="1"/>
              <a:t>Welfare Concerns </a:t>
            </a:r>
          </a:p>
          <a:p>
            <a:pPr eaLnBrk="1" fontAlgn="auto" hangingPunct="1">
              <a:defRPr/>
            </a:pPr>
            <a:r>
              <a:rPr lang="en-GB" noProof="1"/>
              <a:t>Counselling </a:t>
            </a:r>
          </a:p>
          <a:p>
            <a:pPr eaLnBrk="1" fontAlgn="auto" hangingPunct="1">
              <a:defRPr/>
            </a:pPr>
            <a:r>
              <a:rPr lang="en-US" noProof="1"/>
              <a:t>Mentoring</a:t>
            </a:r>
            <a:endParaRPr lang="en-GB" noProof="1"/>
          </a:p>
          <a:p>
            <a:pPr eaLnBrk="1" fontAlgn="auto" hangingPunct="1">
              <a:defRPr/>
            </a:pPr>
            <a:r>
              <a:rPr lang="en-GB" noProof="1"/>
              <a:t>Safeguarding Concerns</a:t>
            </a:r>
          </a:p>
          <a:p>
            <a:pPr lvl="8">
              <a:buFont typeface="Wingdings" panose="05000000000000000000" pitchFamily="2" charset="2"/>
              <a:buChar char="Ø"/>
              <a:defRPr/>
            </a:pPr>
            <a:endParaRPr lang="en-GB" sz="1700" noProof="1">
              <a:latin typeface="Poppins"/>
            </a:endParaRPr>
          </a:p>
          <a:p>
            <a:pPr eaLnBrk="1" fontAlgn="auto" hangingPunct="1">
              <a:defRPr/>
            </a:pPr>
            <a:endParaRPr lang="en-US" sz="1700" noProof="1">
              <a:latin typeface="Poppins"/>
            </a:endParaRPr>
          </a:p>
          <a:p>
            <a:pPr eaLnBrk="1" fontAlgn="auto" hangingPunct="1">
              <a:defRPr/>
            </a:pPr>
            <a:endParaRPr lang="en-GB" noProof="1"/>
          </a:p>
        </p:txBody>
      </p:sp>
      <p:pic>
        <p:nvPicPr>
          <p:cNvPr id="6" name="Wellbeing">
            <a:hlinkClick r:id="" action="ppaction://media"/>
            <a:extLst>
              <a:ext uri="{FF2B5EF4-FFF2-40B4-BE49-F238E27FC236}">
                <a16:creationId xmlns:a16="http://schemas.microsoft.com/office/drawing/2014/main" id="{732154B8-289A-9EF5-C74C-2D6CA8F96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0813" y="63198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EB7132B-C53C-7F06-1034-DE2520604D91}"/>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defRPr/>
            </a:pPr>
            <a:r>
              <a:rPr lang="en-GB" noProof="1">
                <a:solidFill>
                  <a:srgbClr val="252B39"/>
                </a:solidFill>
                <a:cs typeface="Poppins" panose="00000500000000000000" pitchFamily="50" charset="0"/>
              </a:rPr>
              <a:t>London’s environmental college						          capel.ac.uk</a:t>
            </a:r>
          </a:p>
        </p:txBody>
      </p:sp>
      <p:sp>
        <p:nvSpPr>
          <p:cNvPr id="2" name="TextBox 1">
            <a:extLst>
              <a:ext uri="{FF2B5EF4-FFF2-40B4-BE49-F238E27FC236}">
                <a16:creationId xmlns:a16="http://schemas.microsoft.com/office/drawing/2014/main" id="{43863EB1-7D78-809E-7729-7712BC59CB37}"/>
              </a:ext>
            </a:extLst>
          </p:cNvPr>
          <p:cNvSpPr txBox="1"/>
          <p:nvPr/>
        </p:nvSpPr>
        <p:spPr>
          <a:xfrm>
            <a:off x="6338888" y="460375"/>
            <a:ext cx="5610225" cy="2954655"/>
          </a:xfrm>
          <a:prstGeom prst="rect">
            <a:avLst/>
          </a:prstGeom>
          <a:noFill/>
        </p:spPr>
        <p:txBody>
          <a:bodyPr>
            <a:spAutoFit/>
          </a:bodyPr>
          <a:lstStyle/>
          <a:p>
            <a:pPr fontAlgn="auto">
              <a:defRPr/>
            </a:pPr>
            <a:r>
              <a:rPr lang="en-US" sz="2400" b="1" noProof="1"/>
              <a:t>Mentoring can help support you to: </a:t>
            </a:r>
          </a:p>
          <a:p>
            <a:pPr marL="285750" indent="-285750" fontAlgn="auto">
              <a:buFont typeface="Arial" panose="020B0604020202020204" pitchFamily="34" charset="0"/>
              <a:buChar char="•"/>
              <a:defRPr/>
            </a:pPr>
            <a:r>
              <a:rPr lang="en-US" noProof="1" smtClean="0"/>
              <a:t>Make </a:t>
            </a:r>
            <a:r>
              <a:rPr lang="en-US" noProof="1"/>
              <a:t>new friends and settle into college </a:t>
            </a:r>
          </a:p>
          <a:p>
            <a:pPr marL="285750" indent="-285750" fontAlgn="auto">
              <a:buFont typeface="Arial" panose="020B0604020202020204" pitchFamily="34" charset="0"/>
              <a:buChar char="•"/>
              <a:defRPr/>
            </a:pPr>
            <a:r>
              <a:rPr lang="en-US" noProof="1"/>
              <a:t>Gain practical advice, encouragement and support </a:t>
            </a:r>
          </a:p>
          <a:p>
            <a:pPr marL="285750" indent="-285750" fontAlgn="auto">
              <a:buFont typeface="Arial" panose="020B0604020202020204" pitchFamily="34" charset="0"/>
              <a:buChar char="•"/>
              <a:defRPr/>
            </a:pPr>
            <a:r>
              <a:rPr lang="en-US" noProof="1"/>
              <a:t>Become more empowered to make positive choices</a:t>
            </a:r>
          </a:p>
          <a:p>
            <a:pPr marL="285750" indent="-285750" fontAlgn="auto">
              <a:buFont typeface="Arial" panose="020B0604020202020204" pitchFamily="34" charset="0"/>
              <a:buChar char="•"/>
              <a:defRPr/>
            </a:pPr>
            <a:r>
              <a:rPr lang="en-US" noProof="1"/>
              <a:t>Develop study skills, organization and academic confidence</a:t>
            </a:r>
          </a:p>
          <a:p>
            <a:pPr marL="285750" indent="-285750" fontAlgn="auto">
              <a:buFont typeface="Arial" panose="020B0604020202020204" pitchFamily="34" charset="0"/>
              <a:buChar char="•"/>
              <a:defRPr/>
            </a:pPr>
            <a:r>
              <a:rPr lang="en-US" noProof="1"/>
              <a:t>Identify goals and establish a positive sense of direction </a:t>
            </a:r>
          </a:p>
          <a:p>
            <a:pPr marL="285750" indent="-285750" fontAlgn="auto">
              <a:buFont typeface="Arial" panose="020B0604020202020204" pitchFamily="34" charset="0"/>
              <a:buChar char="•"/>
              <a:defRPr/>
            </a:pPr>
            <a:endParaRPr lang="en-US" noProof="1"/>
          </a:p>
          <a:p>
            <a:pPr marL="285750" indent="-285750" fontAlgn="auto">
              <a:buFont typeface="Arial" panose="020B0604020202020204" pitchFamily="34" charset="0"/>
              <a:buChar char="•"/>
              <a:defRPr/>
            </a:pPr>
            <a:endParaRPr lang="en-US" noProof="1"/>
          </a:p>
        </p:txBody>
      </p:sp>
      <p:sp>
        <p:nvSpPr>
          <p:cNvPr id="4" name="TextBox 3">
            <a:extLst>
              <a:ext uri="{FF2B5EF4-FFF2-40B4-BE49-F238E27FC236}">
                <a16:creationId xmlns:a16="http://schemas.microsoft.com/office/drawing/2014/main" id="{EBC4D6AF-4D41-CBCB-6ADE-02F72305C721}"/>
              </a:ext>
            </a:extLst>
          </p:cNvPr>
          <p:cNvSpPr txBox="1"/>
          <p:nvPr/>
        </p:nvSpPr>
        <p:spPr>
          <a:xfrm>
            <a:off x="6315075" y="2963863"/>
            <a:ext cx="5610225" cy="2985433"/>
          </a:xfrm>
          <a:prstGeom prst="rect">
            <a:avLst/>
          </a:prstGeom>
          <a:noFill/>
        </p:spPr>
        <p:txBody>
          <a:bodyPr>
            <a:spAutoFit/>
          </a:bodyPr>
          <a:lstStyle/>
          <a:p>
            <a:pPr fontAlgn="auto">
              <a:buFont typeface="Arial" panose="020B0604020202020204" pitchFamily="34" charset="0"/>
              <a:buNone/>
              <a:defRPr/>
            </a:pPr>
            <a:endParaRPr lang="en-GB" sz="2000" b="1" noProof="1"/>
          </a:p>
          <a:p>
            <a:pPr fontAlgn="auto">
              <a:buFont typeface="Arial" panose="020B0604020202020204" pitchFamily="34" charset="0"/>
              <a:buNone/>
              <a:defRPr/>
            </a:pPr>
            <a:r>
              <a:rPr lang="en-GB" sz="2400" b="1" noProof="1"/>
              <a:t>The Counselling Service offers:</a:t>
            </a:r>
          </a:p>
          <a:p>
            <a:pPr marL="285750" indent="-285750" fontAlgn="auto">
              <a:buFont typeface="Arial" panose="020B0604020202020204" pitchFamily="34" charset="0"/>
              <a:buChar char="•"/>
              <a:defRPr/>
            </a:pPr>
            <a:r>
              <a:rPr lang="en-GB" noProof="1" smtClean="0"/>
              <a:t>Counselling </a:t>
            </a:r>
            <a:r>
              <a:rPr lang="en-GB" noProof="1"/>
              <a:t>sessions take place on an individual basis with a fully qualified counsellor</a:t>
            </a:r>
          </a:p>
          <a:p>
            <a:pPr marL="285750" indent="-285750" fontAlgn="auto">
              <a:buFont typeface="Arial" panose="020B0604020202020204" pitchFamily="34" charset="0"/>
              <a:buChar char="•"/>
              <a:defRPr/>
            </a:pPr>
            <a:r>
              <a:rPr lang="en-GB" noProof="1"/>
              <a:t>Confidential support to deal with a range of issues including; mental health, self harm, relationships, body image, bullying, anxiety and confidence</a:t>
            </a:r>
          </a:p>
          <a:p>
            <a:pPr marL="285750" indent="-285750" fontAlgn="auto">
              <a:buFont typeface="Arial" panose="020B0604020202020204" pitchFamily="34" charset="0"/>
              <a:buChar char="•"/>
              <a:defRPr/>
            </a:pPr>
            <a:endParaRPr lang="en-GB" noProof="1"/>
          </a:p>
          <a:p>
            <a:pPr fontAlgn="auto">
              <a:defRPr/>
            </a:pPr>
            <a:r>
              <a:rPr lang="en-GB" noProof="1"/>
              <a:t>Students can self refer to the counselling &amp; mentoring service or be referred by a member of staff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54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C5A2937-2C79-2FC9-C1D4-511240FB3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725" y="177800"/>
            <a:ext cx="6096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B080EB3-3004-AD07-D759-0B3F5EB060E7}"/>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GB" noProof="1"/>
          </a:p>
        </p:txBody>
      </p:sp>
      <p:sp>
        <p:nvSpPr>
          <p:cNvPr id="9220" name="TextBox 4">
            <a:extLst>
              <a:ext uri="{FF2B5EF4-FFF2-40B4-BE49-F238E27FC236}">
                <a16:creationId xmlns:a16="http://schemas.microsoft.com/office/drawing/2014/main" id="{B497153B-FC32-9160-48DC-C766DBD8421A}"/>
              </a:ext>
            </a:extLst>
          </p:cNvPr>
          <p:cNvSpPr txBox="1">
            <a:spLocks noChangeArrowheads="1"/>
          </p:cNvSpPr>
          <p:nvPr/>
        </p:nvSpPr>
        <p:spPr bwMode="auto">
          <a:xfrm>
            <a:off x="284163" y="6299200"/>
            <a:ext cx="11698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2000">
                <a:solidFill>
                  <a:srgbClr val="252B39"/>
                </a:solidFill>
              </a:rPr>
              <a:t>London’s environmental college						          capel.ac.uk</a:t>
            </a:r>
          </a:p>
        </p:txBody>
      </p:sp>
      <p:sp>
        <p:nvSpPr>
          <p:cNvPr id="9221" name="TextBox 6">
            <a:extLst>
              <a:ext uri="{FF2B5EF4-FFF2-40B4-BE49-F238E27FC236}">
                <a16:creationId xmlns:a16="http://schemas.microsoft.com/office/drawing/2014/main" id="{A97F14A6-67C9-127B-8D6B-A13173D46F50}"/>
              </a:ext>
            </a:extLst>
          </p:cNvPr>
          <p:cNvSpPr txBox="1">
            <a:spLocks noChangeArrowheads="1"/>
          </p:cNvSpPr>
          <p:nvPr/>
        </p:nvSpPr>
        <p:spPr bwMode="auto">
          <a:xfrm>
            <a:off x="752475" y="517525"/>
            <a:ext cx="45910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3600">
                <a:solidFill>
                  <a:srgbClr val="252B39"/>
                </a:solidFill>
              </a:rPr>
              <a:t>Safeguarding &amp; Prevent</a:t>
            </a:r>
          </a:p>
          <a:p>
            <a:pPr eaLnBrk="1" hangingPunct="1">
              <a:lnSpc>
                <a:spcPct val="100000"/>
              </a:lnSpc>
              <a:spcBef>
                <a:spcPct val="0"/>
              </a:spcBef>
              <a:buFontTx/>
              <a:buNone/>
            </a:pPr>
            <a:endParaRPr lang="en-GB" altLang="zh-CN" sz="1800">
              <a:solidFill>
                <a:srgbClr val="252B39"/>
              </a:solidFill>
            </a:endParaRPr>
          </a:p>
          <a:p>
            <a:pPr eaLnBrk="1" hangingPunct="1">
              <a:lnSpc>
                <a:spcPct val="100000"/>
              </a:lnSpc>
              <a:spcBef>
                <a:spcPct val="0"/>
              </a:spcBef>
              <a:buFontTx/>
              <a:buNone/>
            </a:pPr>
            <a:r>
              <a:rPr lang="en-US" altLang="en-GB" sz="2400">
                <a:solidFill>
                  <a:srgbClr val="252B39"/>
                </a:solidFill>
              </a:rPr>
              <a:t>Safeguarding means protecting the health, wellbeing and human rights of children and vulnerable adults, and supporting them to live free from harm, abuse and neglect. </a:t>
            </a:r>
          </a:p>
          <a:p>
            <a:pPr eaLnBrk="1" hangingPunct="1">
              <a:lnSpc>
                <a:spcPct val="100000"/>
              </a:lnSpc>
              <a:spcBef>
                <a:spcPct val="0"/>
              </a:spcBef>
              <a:buFontTx/>
              <a:buNone/>
            </a:pPr>
            <a:endParaRPr lang="en-US" altLang="en-GB" sz="2400">
              <a:solidFill>
                <a:srgbClr val="252B39"/>
              </a:solidFill>
            </a:endParaRPr>
          </a:p>
          <a:p>
            <a:pPr eaLnBrk="1" hangingPunct="1">
              <a:lnSpc>
                <a:spcPct val="100000"/>
              </a:lnSpc>
              <a:spcBef>
                <a:spcPct val="0"/>
              </a:spcBef>
              <a:buFontTx/>
              <a:buNone/>
            </a:pPr>
            <a:endParaRPr lang="en-US" altLang="en-GB" sz="2400">
              <a:solidFill>
                <a:srgbClr val="252B39"/>
              </a:solidFill>
            </a:endParaRPr>
          </a:p>
          <a:p>
            <a:pPr eaLnBrk="1" hangingPunct="1">
              <a:lnSpc>
                <a:spcPct val="100000"/>
              </a:lnSpc>
              <a:spcBef>
                <a:spcPct val="0"/>
              </a:spcBef>
              <a:buFontTx/>
              <a:buNone/>
            </a:pPr>
            <a:r>
              <a:rPr lang="en-US" altLang="en-GB" sz="2400">
                <a:solidFill>
                  <a:srgbClr val="252B39"/>
                </a:solidFill>
              </a:rPr>
              <a:t>It is important to the college as we have a legal obligation to ensure that students are safe both inside &amp; outside of college &amp; to report any concerns.</a:t>
            </a:r>
          </a:p>
        </p:txBody>
      </p:sp>
      <p:sp>
        <p:nvSpPr>
          <p:cNvPr id="9222" name="TextBox 1">
            <a:extLst>
              <a:ext uri="{FF2B5EF4-FFF2-40B4-BE49-F238E27FC236}">
                <a16:creationId xmlns:a16="http://schemas.microsoft.com/office/drawing/2014/main" id="{EE033143-E608-4E2D-E3CE-DA949E2445CA}"/>
              </a:ext>
            </a:extLst>
          </p:cNvPr>
          <p:cNvSpPr txBox="1">
            <a:spLocks noChangeArrowheads="1"/>
          </p:cNvSpPr>
          <p:nvPr/>
        </p:nvSpPr>
        <p:spPr bwMode="auto">
          <a:xfrm>
            <a:off x="6373813" y="952500"/>
            <a:ext cx="520541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t>Concerns can be reported to:</a:t>
            </a:r>
          </a:p>
          <a:p>
            <a:pPr>
              <a:defRPr/>
            </a:pPr>
            <a:endParaRPr lang="en-US" altLang="en-US" sz="2400" b="1" dirty="0"/>
          </a:p>
          <a:p>
            <a:pPr marL="285750" indent="-285750">
              <a:lnSpc>
                <a:spcPct val="200000"/>
              </a:lnSpc>
              <a:buFont typeface="Arial" panose="020B0604020202020204" pitchFamily="34" charset="0"/>
              <a:buChar char="•"/>
              <a:defRPr/>
            </a:pPr>
            <a:r>
              <a:rPr lang="en-US" altLang="en-US" dirty="0"/>
              <a:t>A Tutor or Teaching Staff</a:t>
            </a:r>
          </a:p>
          <a:p>
            <a:pPr marL="285750" indent="-285750">
              <a:lnSpc>
                <a:spcPct val="200000"/>
              </a:lnSpc>
              <a:buFont typeface="Arial" panose="020B0604020202020204" pitchFamily="34" charset="0"/>
              <a:buChar char="•"/>
              <a:defRPr/>
            </a:pPr>
            <a:r>
              <a:rPr lang="en-US" altLang="en-US" dirty="0"/>
              <a:t>A member of the Safeguarding Team </a:t>
            </a:r>
            <a:r>
              <a:rPr lang="en-US" altLang="en-US" sz="1400" b="1" dirty="0"/>
              <a:t>(</a:t>
            </a:r>
            <a:r>
              <a:rPr lang="en-US" altLang="en-US" sz="1400" b="1" dirty="0">
                <a:solidFill>
                  <a:srgbClr val="7030A0"/>
                </a:solidFill>
              </a:rPr>
              <a:t>purple lanyard</a:t>
            </a:r>
            <a:r>
              <a:rPr lang="en-US" altLang="en-US" sz="1400" b="1" dirty="0"/>
              <a:t>)</a:t>
            </a:r>
            <a:endParaRPr lang="en-US" altLang="en-US" sz="2000" b="1" dirty="0"/>
          </a:p>
          <a:p>
            <a:pPr marL="285750" indent="-285750">
              <a:lnSpc>
                <a:spcPct val="200000"/>
              </a:lnSpc>
              <a:buFont typeface="Arial" panose="020B0604020202020204" pitchFamily="34" charset="0"/>
              <a:buChar char="•"/>
              <a:defRPr/>
            </a:pPr>
            <a:r>
              <a:rPr lang="en-US" altLang="en-US" dirty="0"/>
              <a:t>Any member of staff </a:t>
            </a:r>
            <a:r>
              <a:rPr lang="en-US" altLang="en-US" sz="1400" dirty="0"/>
              <a:t>(</a:t>
            </a:r>
            <a:r>
              <a:rPr lang="en-US" altLang="en-US" sz="1400" b="1" dirty="0">
                <a:solidFill>
                  <a:srgbClr val="C00000"/>
                </a:solidFill>
              </a:rPr>
              <a:t>red lanyard</a:t>
            </a:r>
            <a:r>
              <a:rPr lang="en-US" altLang="en-US" sz="1400" dirty="0"/>
              <a:t>)</a:t>
            </a:r>
          </a:p>
          <a:p>
            <a:pPr marL="285750" indent="-285750">
              <a:buFont typeface="Arial" panose="020B0604020202020204" pitchFamily="34" charset="0"/>
              <a:buChar char="•"/>
              <a:defRPr/>
            </a:pPr>
            <a:r>
              <a:rPr lang="en-US" altLang="en-US" dirty="0"/>
              <a:t>email the safeguarding team on </a:t>
            </a:r>
            <a:r>
              <a:rPr lang="en-US" altLang="en-US" dirty="0">
                <a:hlinkClick r:id="rId3"/>
              </a:rPr>
              <a:t>safeguarding@capel.ac.uk</a:t>
            </a:r>
            <a:endParaRPr lang="en-US" altLang="en-US" dirty="0"/>
          </a:p>
          <a:p>
            <a:pPr marL="285750" indent="-285750">
              <a:buFont typeface="Arial" panose="020B0604020202020204" pitchFamily="34" charset="0"/>
              <a:buChar char="•"/>
              <a:defRPr/>
            </a:pPr>
            <a:endParaRPr lang="en-US" altLang="en-US" dirty="0"/>
          </a:p>
          <a:p>
            <a:pPr marL="285750" indent="-285750">
              <a:buFont typeface="Arial" panose="020B0604020202020204" pitchFamily="34" charset="0"/>
              <a:buChar char="•"/>
              <a:defRPr/>
            </a:pPr>
            <a:r>
              <a:rPr lang="en-US" altLang="en-US" dirty="0"/>
              <a:t>Ring 429 from a college </a:t>
            </a:r>
            <a:r>
              <a:rPr lang="en-US" altLang="en-US" dirty="0" smtClean="0"/>
              <a:t>phone</a:t>
            </a:r>
          </a:p>
          <a:p>
            <a:pPr>
              <a:defRPr/>
            </a:pPr>
            <a:endParaRPr lang="en-US" altLang="en-US" dirty="0" smtClean="0"/>
          </a:p>
          <a:p>
            <a:pPr marL="285750" indent="-285750">
              <a:buFont typeface="Arial" panose="020B0604020202020204" pitchFamily="34" charset="0"/>
              <a:buChar char="•"/>
              <a:defRPr/>
            </a:pPr>
            <a:r>
              <a:rPr lang="en-US" altLang="en-US" dirty="0" smtClean="0"/>
              <a:t>Come to Student Services </a:t>
            </a: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a:extLst>
              <a:ext uri="{FF2B5EF4-FFF2-40B4-BE49-F238E27FC236}">
                <a16:creationId xmlns:a16="http://schemas.microsoft.com/office/drawing/2014/main" id="{695F3DD7-D69A-36FB-F30F-BF8001CF9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0" y="0"/>
            <a:ext cx="6096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B67643A-0F1A-D385-DFF7-D0550B4EB740}"/>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GB" noProof="1"/>
          </a:p>
        </p:txBody>
      </p:sp>
      <p:sp>
        <p:nvSpPr>
          <p:cNvPr id="10244" name="TextBox 4">
            <a:extLst>
              <a:ext uri="{FF2B5EF4-FFF2-40B4-BE49-F238E27FC236}">
                <a16:creationId xmlns:a16="http://schemas.microsoft.com/office/drawing/2014/main" id="{7AB1B938-971C-2187-AFB5-15D9040EB059}"/>
              </a:ext>
            </a:extLst>
          </p:cNvPr>
          <p:cNvSpPr txBox="1">
            <a:spLocks noChangeArrowheads="1"/>
          </p:cNvSpPr>
          <p:nvPr/>
        </p:nvSpPr>
        <p:spPr bwMode="auto">
          <a:xfrm>
            <a:off x="284163" y="6299200"/>
            <a:ext cx="11698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2000">
                <a:solidFill>
                  <a:srgbClr val="252B39"/>
                </a:solidFill>
              </a:rPr>
              <a:t>London’s environmental college						          capel.ac.uk</a:t>
            </a:r>
          </a:p>
        </p:txBody>
      </p:sp>
      <p:sp>
        <p:nvSpPr>
          <p:cNvPr id="10245" name="TextBox 6">
            <a:extLst>
              <a:ext uri="{FF2B5EF4-FFF2-40B4-BE49-F238E27FC236}">
                <a16:creationId xmlns:a16="http://schemas.microsoft.com/office/drawing/2014/main" id="{5A76660B-BAC9-0B10-F712-FB8880868DE0}"/>
              </a:ext>
            </a:extLst>
          </p:cNvPr>
          <p:cNvSpPr txBox="1">
            <a:spLocks noChangeArrowheads="1"/>
          </p:cNvSpPr>
          <p:nvPr/>
        </p:nvSpPr>
        <p:spPr bwMode="auto">
          <a:xfrm>
            <a:off x="768350" y="438150"/>
            <a:ext cx="61420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4000">
                <a:solidFill>
                  <a:srgbClr val="252B39"/>
                </a:solidFill>
              </a:rPr>
              <a:t>Safeguarding</a:t>
            </a:r>
          </a:p>
        </p:txBody>
      </p:sp>
      <p:sp>
        <p:nvSpPr>
          <p:cNvPr id="10246" name="Rectangle 1">
            <a:extLst>
              <a:ext uri="{FF2B5EF4-FFF2-40B4-BE49-F238E27FC236}">
                <a16:creationId xmlns:a16="http://schemas.microsoft.com/office/drawing/2014/main" id="{900E3A7A-24BA-6DA6-1FDB-AF9F4BB140BB}"/>
              </a:ext>
            </a:extLst>
          </p:cNvPr>
          <p:cNvSpPr>
            <a:spLocks noChangeArrowheads="1"/>
          </p:cNvSpPr>
          <p:nvPr/>
        </p:nvSpPr>
        <p:spPr bwMode="auto">
          <a:xfrm>
            <a:off x="-85725" y="1250950"/>
            <a:ext cx="6096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Tx/>
              <a:buNone/>
            </a:pPr>
            <a:r>
              <a:rPr lang="en-GB" altLang="zh-CN" sz="2000"/>
              <a:t>The college provides a safe and secure environment by: </a:t>
            </a:r>
          </a:p>
          <a:p>
            <a:pPr lvl="1" eaLnBrk="1" hangingPunct="1">
              <a:lnSpc>
                <a:spcPct val="100000"/>
              </a:lnSpc>
              <a:spcBef>
                <a:spcPct val="0"/>
              </a:spcBef>
              <a:buFontTx/>
              <a:buNone/>
            </a:pPr>
            <a:endParaRPr lang="en-GB" altLang="zh-CN" sz="2000"/>
          </a:p>
          <a:p>
            <a:pPr lvl="1" eaLnBrk="1" hangingPunct="1">
              <a:lnSpc>
                <a:spcPct val="100000"/>
              </a:lnSpc>
              <a:spcBef>
                <a:spcPct val="0"/>
              </a:spcBef>
              <a:buFont typeface="Wingdings" panose="05000000000000000000" pitchFamily="2" charset="2"/>
              <a:buChar char="§"/>
            </a:pPr>
            <a:r>
              <a:rPr lang="en-GB" altLang="zh-CN" sz="2000"/>
              <a:t>Issuing ID cards to staff &amp; students </a:t>
            </a:r>
          </a:p>
          <a:p>
            <a:pPr lvl="1" eaLnBrk="1" hangingPunct="1">
              <a:lnSpc>
                <a:spcPct val="100000"/>
              </a:lnSpc>
              <a:spcBef>
                <a:spcPct val="0"/>
              </a:spcBef>
              <a:buFont typeface="Wingdings" panose="05000000000000000000" pitchFamily="2" charset="2"/>
              <a:buChar char="§"/>
            </a:pPr>
            <a:endParaRPr lang="en-GB" altLang="zh-CN" sz="2000"/>
          </a:p>
          <a:p>
            <a:pPr lvl="1" eaLnBrk="1" hangingPunct="1">
              <a:lnSpc>
                <a:spcPct val="100000"/>
              </a:lnSpc>
              <a:spcBef>
                <a:spcPct val="0"/>
              </a:spcBef>
              <a:buFont typeface="Wingdings" panose="05000000000000000000" pitchFamily="2" charset="2"/>
              <a:buChar char="§"/>
            </a:pPr>
            <a:r>
              <a:rPr lang="en-GB" altLang="zh-CN" sz="2000"/>
              <a:t>Having a Safeguarding Team </a:t>
            </a:r>
          </a:p>
          <a:p>
            <a:pPr lvl="1" eaLnBrk="1" hangingPunct="1">
              <a:lnSpc>
                <a:spcPct val="100000"/>
              </a:lnSpc>
              <a:spcBef>
                <a:spcPct val="0"/>
              </a:spcBef>
              <a:buFont typeface="Wingdings" panose="05000000000000000000" pitchFamily="2" charset="2"/>
              <a:buChar char="§"/>
            </a:pPr>
            <a:endParaRPr lang="en-GB" altLang="zh-CN" sz="2000"/>
          </a:p>
          <a:p>
            <a:pPr lvl="1" eaLnBrk="1" hangingPunct="1">
              <a:lnSpc>
                <a:spcPct val="100000"/>
              </a:lnSpc>
              <a:spcBef>
                <a:spcPct val="0"/>
              </a:spcBef>
              <a:buFont typeface="Wingdings" panose="05000000000000000000" pitchFamily="2" charset="2"/>
              <a:buChar char="§"/>
            </a:pPr>
            <a:r>
              <a:rPr lang="en-GB" altLang="zh-CN" sz="2000"/>
              <a:t>Class registers </a:t>
            </a:r>
          </a:p>
          <a:p>
            <a:pPr lvl="1" eaLnBrk="1" hangingPunct="1">
              <a:lnSpc>
                <a:spcPct val="100000"/>
              </a:lnSpc>
              <a:spcBef>
                <a:spcPct val="0"/>
              </a:spcBef>
              <a:buFont typeface="Wingdings" panose="05000000000000000000" pitchFamily="2" charset="2"/>
              <a:buChar char="§"/>
            </a:pPr>
            <a:endParaRPr lang="en-GB" altLang="zh-CN" sz="2000"/>
          </a:p>
          <a:p>
            <a:pPr lvl="1" eaLnBrk="1" hangingPunct="1">
              <a:lnSpc>
                <a:spcPct val="100000"/>
              </a:lnSpc>
              <a:spcBef>
                <a:spcPct val="0"/>
              </a:spcBef>
              <a:buFont typeface="Wingdings" panose="05000000000000000000" pitchFamily="2" charset="2"/>
              <a:buChar char="§"/>
            </a:pPr>
            <a:r>
              <a:rPr lang="en-GB" altLang="zh-CN" sz="2000"/>
              <a:t>Ensuring DBS checks and references for staff </a:t>
            </a:r>
          </a:p>
          <a:p>
            <a:pPr lvl="1" eaLnBrk="1" hangingPunct="1">
              <a:lnSpc>
                <a:spcPct val="100000"/>
              </a:lnSpc>
              <a:spcBef>
                <a:spcPct val="0"/>
              </a:spcBef>
              <a:buFont typeface="Wingdings" panose="05000000000000000000" pitchFamily="2" charset="2"/>
              <a:buChar char="§"/>
            </a:pPr>
            <a:endParaRPr lang="en-GB" altLang="zh-CN" sz="2000"/>
          </a:p>
          <a:p>
            <a:pPr lvl="1" eaLnBrk="1" hangingPunct="1">
              <a:lnSpc>
                <a:spcPct val="100000"/>
              </a:lnSpc>
              <a:spcBef>
                <a:spcPct val="0"/>
              </a:spcBef>
              <a:buFont typeface="Wingdings" panose="05000000000000000000" pitchFamily="2" charset="2"/>
              <a:buChar char="§"/>
            </a:pPr>
            <a:r>
              <a:rPr lang="en-GB" altLang="zh-CN" sz="2000"/>
              <a:t>Having a disciplinary policy &amp; procedure for Students &amp; Staff </a:t>
            </a:r>
          </a:p>
          <a:p>
            <a:pPr lvl="1" eaLnBrk="1" hangingPunct="1">
              <a:lnSpc>
                <a:spcPct val="100000"/>
              </a:lnSpc>
              <a:spcBef>
                <a:spcPct val="0"/>
              </a:spcBef>
              <a:buFont typeface="Wingdings" panose="05000000000000000000" pitchFamily="2" charset="2"/>
              <a:buChar char="§"/>
            </a:pPr>
            <a:endParaRPr lang="en-GB" altLang="zh-CN" sz="2000"/>
          </a:p>
          <a:p>
            <a:pPr lvl="1" eaLnBrk="1" hangingPunct="1">
              <a:lnSpc>
                <a:spcPct val="100000"/>
              </a:lnSpc>
              <a:spcBef>
                <a:spcPct val="0"/>
              </a:spcBef>
              <a:buFont typeface="Wingdings" panose="05000000000000000000" pitchFamily="2" charset="2"/>
              <a:buChar char="§"/>
            </a:pPr>
            <a:r>
              <a:rPr lang="en-GB" altLang="zh-CN" sz="2000"/>
              <a:t>Ensuring all staff receive Safeguarding training</a:t>
            </a:r>
          </a:p>
        </p:txBody>
      </p:sp>
      <p:sp>
        <p:nvSpPr>
          <p:cNvPr id="3" name="Rectangle 2">
            <a:extLst>
              <a:ext uri="{FF2B5EF4-FFF2-40B4-BE49-F238E27FC236}">
                <a16:creationId xmlns:a16="http://schemas.microsoft.com/office/drawing/2014/main" id="{5385C3FB-E23F-A79D-FAEC-8E348870F542}"/>
              </a:ext>
            </a:extLst>
          </p:cNvPr>
          <p:cNvSpPr/>
          <p:nvPr/>
        </p:nvSpPr>
        <p:spPr>
          <a:xfrm>
            <a:off x="6521450" y="887413"/>
            <a:ext cx="6096000" cy="711200"/>
          </a:xfrm>
          <a:prstGeom prst="rect">
            <a:avLst/>
          </a:prstGeom>
        </p:spPr>
        <p:txBody>
          <a:bodyPr>
            <a:spAutoFit/>
          </a:bodyPr>
          <a:lstStyle/>
          <a:p>
            <a:pPr marL="685800" lvl="1" indent="-228600" eaLnBrk="1" fontAlgn="auto" hangingPunct="1">
              <a:lnSpc>
                <a:spcPct val="90000"/>
              </a:lnSpc>
              <a:spcBef>
                <a:spcPts val="500"/>
              </a:spcBef>
              <a:buFont typeface="Arial" panose="020B0604020202020204" pitchFamily="34" charset="0"/>
              <a:buChar char="•"/>
              <a:defRPr/>
            </a:pPr>
            <a:endParaRPr lang="en-GB" sz="2000" noProof="1"/>
          </a:p>
          <a:p>
            <a:pPr lvl="1" eaLnBrk="1" fontAlgn="auto" hangingPunct="1">
              <a:lnSpc>
                <a:spcPct val="90000"/>
              </a:lnSpc>
              <a:spcBef>
                <a:spcPts val="500"/>
              </a:spcBef>
              <a:buFont typeface="Arial" panose="020B0604020202020204" pitchFamily="34" charset="0"/>
              <a:buNone/>
              <a:defRPr/>
            </a:pPr>
            <a:endParaRPr lang="en-GB" sz="2000" noProof="1"/>
          </a:p>
        </p:txBody>
      </p:sp>
      <p:pic>
        <p:nvPicPr>
          <p:cNvPr id="10248" name="Picture 1">
            <a:extLst>
              <a:ext uri="{FF2B5EF4-FFF2-40B4-BE49-F238E27FC236}">
                <a16:creationId xmlns:a16="http://schemas.microsoft.com/office/drawing/2014/main" id="{B7BB3AFF-EC00-B3BC-2C10-337890D4BD00}"/>
              </a:ext>
            </a:extLst>
          </p:cNvPr>
          <p:cNvPicPr>
            <a:picLocks noChangeAspect="1"/>
          </p:cNvPicPr>
          <p:nvPr/>
        </p:nvPicPr>
        <p:blipFill>
          <a:blip r:embed="rId3">
            <a:extLst>
              <a:ext uri="{28A0092B-C50C-407E-A947-70E740481C1C}">
                <a14:useLocalDpi xmlns:a14="http://schemas.microsoft.com/office/drawing/2010/main" val="0"/>
              </a:ext>
            </a:extLst>
          </a:blip>
          <a:srcRect l="22166" r="26837" b="8861"/>
          <a:stretch>
            <a:fillRect/>
          </a:stretch>
        </p:blipFill>
        <p:spPr bwMode="auto">
          <a:xfrm>
            <a:off x="9601200" y="490538"/>
            <a:ext cx="1808163"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a:extLst>
              <a:ext uri="{FF2B5EF4-FFF2-40B4-BE49-F238E27FC236}">
                <a16:creationId xmlns:a16="http://schemas.microsoft.com/office/drawing/2014/main" id="{BAFFC933-582C-3C60-7261-00C4C42425E5}"/>
              </a:ext>
            </a:extLst>
          </p:cNvPr>
          <p:cNvPicPr>
            <a:picLocks noChangeAspect="1"/>
          </p:cNvPicPr>
          <p:nvPr/>
        </p:nvPicPr>
        <p:blipFill>
          <a:blip r:embed="rId4">
            <a:extLst>
              <a:ext uri="{28A0092B-C50C-407E-A947-70E740481C1C}">
                <a14:useLocalDpi xmlns:a14="http://schemas.microsoft.com/office/drawing/2010/main" val="0"/>
              </a:ext>
            </a:extLst>
          </a:blip>
          <a:srcRect l="27403" r="19666"/>
          <a:stretch>
            <a:fillRect/>
          </a:stretch>
        </p:blipFill>
        <p:spPr bwMode="auto">
          <a:xfrm>
            <a:off x="6910388" y="490538"/>
            <a:ext cx="1711325"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Box 5">
            <a:extLst>
              <a:ext uri="{FF2B5EF4-FFF2-40B4-BE49-F238E27FC236}">
                <a16:creationId xmlns:a16="http://schemas.microsoft.com/office/drawing/2014/main" id="{CE225DA5-D604-CCF2-3B74-015D9E0D3B01}"/>
              </a:ext>
            </a:extLst>
          </p:cNvPr>
          <p:cNvSpPr txBox="1">
            <a:spLocks noChangeArrowheads="1"/>
          </p:cNvSpPr>
          <p:nvPr/>
        </p:nvSpPr>
        <p:spPr bwMode="auto">
          <a:xfrm>
            <a:off x="6457950" y="5141913"/>
            <a:ext cx="2616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rgbClr val="C00000"/>
                </a:solidFill>
              </a:rPr>
              <a:t>Staff Member – Red ID</a:t>
            </a:r>
            <a:endParaRPr lang="en-GB" altLang="en-US" sz="1800">
              <a:solidFill>
                <a:srgbClr val="C00000"/>
              </a:solidFill>
            </a:endParaRPr>
          </a:p>
        </p:txBody>
      </p:sp>
      <p:sp>
        <p:nvSpPr>
          <p:cNvPr id="10251" name="TextBox 6">
            <a:extLst>
              <a:ext uri="{FF2B5EF4-FFF2-40B4-BE49-F238E27FC236}">
                <a16:creationId xmlns:a16="http://schemas.microsoft.com/office/drawing/2014/main" id="{85A82B73-0ADC-940E-E187-DFC77D78A373}"/>
              </a:ext>
            </a:extLst>
          </p:cNvPr>
          <p:cNvSpPr txBox="1">
            <a:spLocks noChangeArrowheads="1"/>
          </p:cNvSpPr>
          <p:nvPr/>
        </p:nvSpPr>
        <p:spPr bwMode="auto">
          <a:xfrm>
            <a:off x="8961438" y="5141913"/>
            <a:ext cx="323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rgbClr val="7030A0"/>
                </a:solidFill>
              </a:rPr>
              <a:t>Safeguarding officer – Purple ID</a:t>
            </a:r>
            <a:endParaRPr lang="en-GB" altLang="en-US" sz="1800">
              <a:solidFill>
                <a:srgbClr val="7030A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a:extLst>
              <a:ext uri="{FF2B5EF4-FFF2-40B4-BE49-F238E27FC236}">
                <a16:creationId xmlns:a16="http://schemas.microsoft.com/office/drawing/2014/main" id="{757A7DBE-4431-6431-8561-4A7A0E858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938" y="-47625"/>
            <a:ext cx="6096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a:extLst>
              <a:ext uri="{FF2B5EF4-FFF2-40B4-BE49-F238E27FC236}">
                <a16:creationId xmlns:a16="http://schemas.microsoft.com/office/drawing/2014/main" id="{CB8A55CC-85F5-7477-03F3-620254530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86" r="23058"/>
          <a:stretch>
            <a:fillRect/>
          </a:stretch>
        </p:blipFill>
        <p:spPr bwMode="auto">
          <a:xfrm>
            <a:off x="7013575" y="0"/>
            <a:ext cx="5175250"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56CA7D7-F1C3-73D0-E4EC-5EFF62FC90D1}"/>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GB" noProof="1"/>
          </a:p>
        </p:txBody>
      </p:sp>
      <p:sp>
        <p:nvSpPr>
          <p:cNvPr id="11269" name="TextBox 4">
            <a:extLst>
              <a:ext uri="{FF2B5EF4-FFF2-40B4-BE49-F238E27FC236}">
                <a16:creationId xmlns:a16="http://schemas.microsoft.com/office/drawing/2014/main" id="{C33C123D-5905-302C-A032-6564445B5DA1}"/>
              </a:ext>
            </a:extLst>
          </p:cNvPr>
          <p:cNvSpPr txBox="1">
            <a:spLocks noChangeArrowheads="1"/>
          </p:cNvSpPr>
          <p:nvPr/>
        </p:nvSpPr>
        <p:spPr bwMode="auto">
          <a:xfrm>
            <a:off x="284163" y="6299200"/>
            <a:ext cx="11698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2000">
                <a:solidFill>
                  <a:srgbClr val="252B39"/>
                </a:solidFill>
              </a:rPr>
              <a:t>London’s environmental college						          capel.ac.uk</a:t>
            </a:r>
          </a:p>
        </p:txBody>
      </p:sp>
      <p:sp>
        <p:nvSpPr>
          <p:cNvPr id="11271" name="Rectangle 1">
            <a:extLst>
              <a:ext uri="{FF2B5EF4-FFF2-40B4-BE49-F238E27FC236}">
                <a16:creationId xmlns:a16="http://schemas.microsoft.com/office/drawing/2014/main" id="{23DF33E2-5713-FC6C-DE65-86FDD83B0000}"/>
              </a:ext>
            </a:extLst>
          </p:cNvPr>
          <p:cNvSpPr>
            <a:spLocks noChangeArrowheads="1"/>
          </p:cNvSpPr>
          <p:nvPr/>
        </p:nvSpPr>
        <p:spPr bwMode="auto">
          <a:xfrm>
            <a:off x="458788" y="1131888"/>
            <a:ext cx="514508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1800" b="1" dirty="0" smtClean="0">
                <a:latin typeface="Calibri"/>
                <a:ea typeface="宋体"/>
                <a:cs typeface="Calibri"/>
              </a:rPr>
              <a:t>Equity</a:t>
            </a:r>
            <a:r>
              <a:rPr lang="en-GB" altLang="zh-CN" sz="1800" dirty="0">
                <a:latin typeface="Calibri"/>
                <a:ea typeface="宋体"/>
                <a:cs typeface="Calibri"/>
              </a:rPr>
              <a:t> means that we ensure everybody has an equal opportunity and is not treated differently or discriminated against because of their </a:t>
            </a:r>
            <a:r>
              <a:rPr lang="en-GB" altLang="zh-CN" sz="1800" dirty="0" smtClean="0">
                <a:latin typeface="Calibri"/>
                <a:ea typeface="宋体"/>
                <a:cs typeface="Calibri"/>
              </a:rPr>
              <a:t>characteristics or needs.</a:t>
            </a:r>
            <a:r>
              <a:rPr lang="en-GB" altLang="zh-CN" sz="1800" dirty="0">
                <a:latin typeface="Calibri"/>
                <a:ea typeface="宋体"/>
                <a:cs typeface="Calibri"/>
              </a:rPr>
              <a:t> </a:t>
            </a:r>
            <a:r>
              <a:rPr lang="en-GB" altLang="zh-CN" sz="1800" dirty="0" smtClean="0">
                <a:latin typeface="Calibri"/>
                <a:ea typeface="宋体"/>
                <a:cs typeface="Calibri"/>
              </a:rPr>
              <a:t>It means treating people as individuals and recognising individual difference</a:t>
            </a:r>
            <a:endParaRPr lang="en-GB" altLang="zh-CN" sz="1800" dirty="0">
              <a:latin typeface="Calibri"/>
              <a:ea typeface="宋体"/>
              <a:cs typeface="Calibri"/>
            </a:endParaRPr>
          </a:p>
          <a:p>
            <a:pPr eaLnBrk="1" hangingPunct="1">
              <a:lnSpc>
                <a:spcPct val="100000"/>
              </a:lnSpc>
              <a:spcBef>
                <a:spcPct val="0"/>
              </a:spcBef>
              <a:buFontTx/>
              <a:buNone/>
            </a:pPr>
            <a:endParaRPr lang="en-GB" altLang="zh-CN" sz="1800" b="1" dirty="0"/>
          </a:p>
          <a:p>
            <a:pPr eaLnBrk="1" hangingPunct="1">
              <a:lnSpc>
                <a:spcPct val="100000"/>
              </a:lnSpc>
              <a:spcBef>
                <a:spcPct val="0"/>
              </a:spcBef>
              <a:buNone/>
            </a:pPr>
            <a:r>
              <a:rPr lang="en-GB" altLang="zh-CN" sz="1800" b="1" dirty="0">
                <a:latin typeface="Calibri"/>
                <a:ea typeface="宋体"/>
                <a:cs typeface="Calibri"/>
              </a:rPr>
              <a:t>Diversity</a:t>
            </a:r>
            <a:r>
              <a:rPr lang="en-GB" altLang="zh-CN" sz="1800" dirty="0">
                <a:latin typeface="Calibri"/>
                <a:ea typeface="宋体"/>
                <a:cs typeface="Calibri"/>
              </a:rPr>
              <a:t> is about taking account of the differences between people and groups of people and placing a positive value on those differences. </a:t>
            </a:r>
            <a:endParaRPr lang="en-GB" altLang="zh-CN" sz="1800" dirty="0" smtClean="0">
              <a:latin typeface="Calibri"/>
              <a:ea typeface="宋体"/>
              <a:cs typeface="Calibri"/>
            </a:endParaRPr>
          </a:p>
          <a:p>
            <a:pPr eaLnBrk="1" hangingPunct="1">
              <a:lnSpc>
                <a:spcPct val="100000"/>
              </a:lnSpc>
              <a:spcBef>
                <a:spcPct val="0"/>
              </a:spcBef>
              <a:buNone/>
            </a:pPr>
            <a:endParaRPr lang="en-GB" altLang="zh-CN" sz="1800" dirty="0">
              <a:ea typeface="宋体"/>
              <a:cs typeface="Calibri"/>
            </a:endParaRPr>
          </a:p>
          <a:p>
            <a:pPr eaLnBrk="1" hangingPunct="1">
              <a:lnSpc>
                <a:spcPct val="100000"/>
              </a:lnSpc>
              <a:spcBef>
                <a:spcPct val="0"/>
              </a:spcBef>
              <a:buNone/>
            </a:pPr>
            <a:r>
              <a:rPr lang="en-GB" altLang="zh-CN" sz="1800" b="1" dirty="0" smtClean="0">
                <a:latin typeface="Calibri"/>
                <a:ea typeface="宋体"/>
                <a:cs typeface="Calibri"/>
              </a:rPr>
              <a:t>Inclusion</a:t>
            </a:r>
            <a:r>
              <a:rPr lang="en-GB" altLang="zh-CN" sz="1800" dirty="0" smtClean="0">
                <a:latin typeface="Calibri"/>
                <a:ea typeface="宋体"/>
                <a:cs typeface="Calibri"/>
              </a:rPr>
              <a:t> means placing </a:t>
            </a:r>
            <a:r>
              <a:rPr lang="en-GB" altLang="zh-CN" sz="1800" dirty="0">
                <a:latin typeface="Calibri"/>
                <a:ea typeface="宋体"/>
                <a:cs typeface="Calibri"/>
              </a:rPr>
              <a:t>respect and kindness in the centre of your outlook, recognising that we all have different experiences and situations that have made us who we are </a:t>
            </a:r>
            <a:r>
              <a:rPr lang="en-GB" altLang="zh-CN" sz="1800" dirty="0" smtClean="0">
                <a:latin typeface="Calibri"/>
                <a:ea typeface="宋体"/>
                <a:cs typeface="Calibri"/>
              </a:rPr>
              <a:t>today and ensuring that Capel </a:t>
            </a:r>
            <a:r>
              <a:rPr lang="en-GB" altLang="zh-CN" sz="1800" dirty="0" smtClean="0">
                <a:latin typeface="Calibri"/>
                <a:ea typeface="宋体"/>
                <a:cs typeface="Calibri"/>
              </a:rPr>
              <a:t>Manor College is an open, safe and welcoming place for everyone.</a:t>
            </a:r>
            <a:r>
              <a:rPr lang="en-GB" altLang="zh-CN" sz="1800" dirty="0">
                <a:latin typeface="Calibri"/>
                <a:ea typeface="宋体"/>
                <a:cs typeface="Calibri"/>
              </a:rPr>
              <a:t> </a:t>
            </a:r>
            <a:endParaRPr lang="en-GB" altLang="zh-CN" sz="1800" dirty="0">
              <a:ea typeface="宋体"/>
              <a:cs typeface="Calibri"/>
            </a:endParaRPr>
          </a:p>
          <a:p>
            <a:pPr algn="ctr" eaLnBrk="1" hangingPunct="1">
              <a:lnSpc>
                <a:spcPct val="100000"/>
              </a:lnSpc>
              <a:spcBef>
                <a:spcPct val="0"/>
              </a:spcBef>
              <a:buFontTx/>
              <a:buNone/>
            </a:pPr>
            <a:r>
              <a:rPr lang="en-GB" altLang="zh-CN" sz="1800" b="1" i="1" dirty="0" smtClean="0">
                <a:latin typeface="Calibri"/>
                <a:ea typeface="宋体"/>
                <a:cs typeface="Calibri"/>
              </a:rPr>
              <a:t>When </a:t>
            </a:r>
            <a:r>
              <a:rPr lang="en-GB" altLang="zh-CN" sz="1800" b="1" i="1" dirty="0">
                <a:latin typeface="Calibri"/>
                <a:ea typeface="宋体"/>
                <a:cs typeface="Calibri"/>
              </a:rPr>
              <a:t>we start to appreciate each other, we are really beginning to learn and grow</a:t>
            </a:r>
            <a:endParaRPr lang="en-GB" altLang="zh-CN" sz="1800" dirty="0">
              <a:latin typeface="Calibri"/>
              <a:ea typeface="宋体"/>
              <a:cs typeface="Calibri"/>
            </a:endParaRPr>
          </a:p>
        </p:txBody>
      </p:sp>
      <p:sp>
        <p:nvSpPr>
          <p:cNvPr id="11270" name="TextBox 6">
            <a:extLst>
              <a:ext uri="{FF2B5EF4-FFF2-40B4-BE49-F238E27FC236}">
                <a16:creationId xmlns:a16="http://schemas.microsoft.com/office/drawing/2014/main" id="{0EDCE080-F633-063B-7558-9FAAE31903BB}"/>
              </a:ext>
            </a:extLst>
          </p:cNvPr>
          <p:cNvSpPr txBox="1">
            <a:spLocks noChangeArrowheads="1"/>
          </p:cNvSpPr>
          <p:nvPr/>
        </p:nvSpPr>
        <p:spPr bwMode="auto">
          <a:xfrm>
            <a:off x="458788" y="422275"/>
            <a:ext cx="9019749"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zh-CN" sz="4000" dirty="0" smtClean="0">
                <a:solidFill>
                  <a:srgbClr val="252B39"/>
                </a:solidFill>
              </a:rPr>
              <a:t>Equity, Diversity and Inclusion </a:t>
            </a:r>
            <a:endParaRPr lang="en-GB" altLang="zh-CN" sz="1800" dirty="0">
              <a:solidFill>
                <a:srgbClr val="252B39"/>
              </a:solidFill>
              <a:latin typeface="Poppins" panose="00000500000000000000"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a:extLst>
              <a:ext uri="{FF2B5EF4-FFF2-40B4-BE49-F238E27FC236}">
                <a16:creationId xmlns:a16="http://schemas.microsoft.com/office/drawing/2014/main" id="{F922DBC6-7B4B-1B33-8102-01EBD028E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a:extLst>
              <a:ext uri="{FF2B5EF4-FFF2-40B4-BE49-F238E27FC236}">
                <a16:creationId xmlns:a16="http://schemas.microsoft.com/office/drawing/2014/main" id="{C03718EE-02DE-4795-241B-8A092EF75BB1}"/>
              </a:ext>
            </a:extLst>
          </p:cNvPr>
          <p:cNvSpPr>
            <a:spLocks noGrp="1" noChangeArrowheads="1"/>
          </p:cNvSpPr>
          <p:nvPr>
            <p:ph type="title"/>
          </p:nvPr>
        </p:nvSpPr>
        <p:spPr>
          <a:xfrm>
            <a:off x="352425" y="65088"/>
            <a:ext cx="10515600" cy="1325562"/>
          </a:xfrm>
        </p:spPr>
        <p:txBody>
          <a:bodyPr/>
          <a:lstStyle/>
          <a:p>
            <a:pPr eaLnBrk="1" hangingPunct="1"/>
            <a:r>
              <a:rPr lang="en-GB" altLang="zh-CN" sz="4000">
                <a:latin typeface="Calibri" panose="020F0502020204030204" pitchFamily="34" charset="0"/>
              </a:rPr>
              <a:t>What we expect from you</a:t>
            </a:r>
          </a:p>
        </p:txBody>
      </p:sp>
      <p:sp>
        <p:nvSpPr>
          <p:cNvPr id="12292" name="Content Placeholder 2">
            <a:extLst>
              <a:ext uri="{FF2B5EF4-FFF2-40B4-BE49-F238E27FC236}">
                <a16:creationId xmlns:a16="http://schemas.microsoft.com/office/drawing/2014/main" id="{859F9C72-351B-D9D5-EC61-4571A672E4C6}"/>
              </a:ext>
            </a:extLst>
          </p:cNvPr>
          <p:cNvSpPr>
            <a:spLocks noGrp="1" noChangeArrowheads="1"/>
          </p:cNvSpPr>
          <p:nvPr>
            <p:ph idx="1"/>
          </p:nvPr>
        </p:nvSpPr>
        <p:spPr>
          <a:xfrm>
            <a:off x="588963" y="1320800"/>
            <a:ext cx="4594225" cy="4351338"/>
          </a:xfrm>
        </p:spPr>
        <p:txBody>
          <a:bodyPr/>
          <a:lstStyle/>
          <a:p>
            <a:pPr eaLnBrk="1" hangingPunct="1">
              <a:defRPr/>
            </a:pPr>
            <a:r>
              <a:rPr lang="en-US" altLang="en-GB" sz="2200"/>
              <a:t>Show consideration and respect for others and for the College environment</a:t>
            </a:r>
          </a:p>
          <a:p>
            <a:pPr eaLnBrk="1" hangingPunct="1">
              <a:defRPr/>
            </a:pPr>
            <a:r>
              <a:rPr lang="en-US" altLang="en-GB" sz="2200"/>
              <a:t>Wear Your Lanyard whilst on the College Premises – If not, you will be challenged </a:t>
            </a:r>
          </a:p>
          <a:p>
            <a:pPr eaLnBrk="1" hangingPunct="1">
              <a:defRPr/>
            </a:pPr>
            <a:r>
              <a:rPr lang="en-US" altLang="en-GB" sz="2200"/>
              <a:t>Follow College policies and expectations, including those relating to: </a:t>
            </a:r>
          </a:p>
          <a:p>
            <a:pPr marL="0" indent="0" eaLnBrk="1" hangingPunct="1">
              <a:buFont typeface="Arial" panose="020B0604020202020204" pitchFamily="34" charset="0"/>
              <a:buNone/>
              <a:defRPr/>
            </a:pPr>
            <a:r>
              <a:rPr lang="en-US" altLang="en-GB" sz="2200"/>
              <a:t>	Equality and Diversity </a:t>
            </a:r>
          </a:p>
          <a:p>
            <a:pPr marL="0" indent="0" eaLnBrk="1" hangingPunct="1">
              <a:buFont typeface="Arial" panose="020B0604020202020204" pitchFamily="34" charset="0"/>
              <a:buNone/>
              <a:defRPr/>
            </a:pPr>
            <a:r>
              <a:rPr lang="en-US" altLang="en-GB" sz="2200"/>
              <a:t>	Anti - Bullying</a:t>
            </a:r>
          </a:p>
          <a:p>
            <a:pPr marL="0" indent="0" eaLnBrk="1" hangingPunct="1">
              <a:buFont typeface="Arial" panose="020B0604020202020204" pitchFamily="34" charset="0"/>
              <a:buNone/>
              <a:defRPr/>
            </a:pPr>
            <a:r>
              <a:rPr lang="en-US" altLang="en-GB" sz="2200"/>
              <a:t>	Safeguarding </a:t>
            </a:r>
          </a:p>
          <a:p>
            <a:pPr eaLnBrk="1" hangingPunct="1">
              <a:defRPr/>
            </a:pPr>
            <a:endParaRPr lang="en-GB" altLang="zh-CN"/>
          </a:p>
        </p:txBody>
      </p:sp>
      <p:sp>
        <p:nvSpPr>
          <p:cNvPr id="5" name="Rectangle 4">
            <a:extLst>
              <a:ext uri="{FF2B5EF4-FFF2-40B4-BE49-F238E27FC236}">
                <a16:creationId xmlns:a16="http://schemas.microsoft.com/office/drawing/2014/main" id="{F2016B76-9394-2623-9595-092E9D552436}"/>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defRPr/>
            </a:pPr>
            <a:r>
              <a:rPr lang="en-GB" noProof="1">
                <a:solidFill>
                  <a:srgbClr val="252B39"/>
                </a:solidFill>
                <a:cs typeface="Poppins" panose="00000500000000000000" pitchFamily="50" charset="0"/>
              </a:rPr>
              <a:t>London’s environmental college						          capel.ac.uk</a:t>
            </a:r>
          </a:p>
        </p:txBody>
      </p:sp>
      <p:pic>
        <p:nvPicPr>
          <p:cNvPr id="12294" name="Picture 5">
            <a:extLst>
              <a:ext uri="{FF2B5EF4-FFF2-40B4-BE49-F238E27FC236}">
                <a16:creationId xmlns:a16="http://schemas.microsoft.com/office/drawing/2014/main" id="{2B002475-FA83-9B10-12A4-757A9B4BC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9038" y="1857375"/>
            <a:ext cx="3509962"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expectations">
            <a:hlinkClick r:id="" action="ppaction://media"/>
            <a:extLst>
              <a:ext uri="{FF2B5EF4-FFF2-40B4-BE49-F238E27FC236}">
                <a16:creationId xmlns:a16="http://schemas.microsoft.com/office/drawing/2014/main" id="{0D244695-80DA-4995-9D04-E575FEEC7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6163" y="62563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9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a:extLst>
              <a:ext uri="{FF2B5EF4-FFF2-40B4-BE49-F238E27FC236}">
                <a16:creationId xmlns:a16="http://schemas.microsoft.com/office/drawing/2014/main" id="{1C28EC90-E6BC-309C-D65D-7570A1AA7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4181C7A9-5C46-3178-BD6B-9A33D088D83F}"/>
              </a:ext>
            </a:extLst>
          </p:cNvPr>
          <p:cNvSpPr>
            <a:spLocks noGrp="1" noChangeArrowheads="1"/>
          </p:cNvSpPr>
          <p:nvPr>
            <p:ph type="title"/>
          </p:nvPr>
        </p:nvSpPr>
        <p:spPr>
          <a:xfrm>
            <a:off x="812800" y="69850"/>
            <a:ext cx="10515600" cy="1325563"/>
          </a:xfrm>
        </p:spPr>
        <p:txBody>
          <a:bodyPr/>
          <a:lstStyle/>
          <a:p>
            <a:pPr eaLnBrk="1" hangingPunct="1"/>
            <a:r>
              <a:rPr lang="en-GB" altLang="zh-CN" sz="4000">
                <a:latin typeface="Calibri" panose="020F0502020204030204" pitchFamily="34" charset="0"/>
              </a:rPr>
              <a:t>Learning Support</a:t>
            </a:r>
          </a:p>
        </p:txBody>
      </p:sp>
      <p:sp>
        <p:nvSpPr>
          <p:cNvPr id="14340" name="Content Placeholder 2">
            <a:extLst>
              <a:ext uri="{FF2B5EF4-FFF2-40B4-BE49-F238E27FC236}">
                <a16:creationId xmlns:a16="http://schemas.microsoft.com/office/drawing/2014/main" id="{B4F27006-E5D1-392D-4499-0E1213D0A5A5}"/>
              </a:ext>
            </a:extLst>
          </p:cNvPr>
          <p:cNvSpPr>
            <a:spLocks noGrp="1" noChangeArrowheads="1"/>
          </p:cNvSpPr>
          <p:nvPr>
            <p:ph idx="1"/>
          </p:nvPr>
        </p:nvSpPr>
        <p:spPr>
          <a:xfrm>
            <a:off x="549275" y="1271588"/>
            <a:ext cx="4946650" cy="4351337"/>
          </a:xfrm>
        </p:spPr>
        <p:txBody>
          <a:bodyPr/>
          <a:lstStyle/>
          <a:p>
            <a:pPr marL="0" indent="0" eaLnBrk="1" hangingPunct="1">
              <a:buFont typeface="Arial" panose="020B0604020202020204" pitchFamily="34" charset="0"/>
              <a:buNone/>
              <a:defRPr/>
            </a:pPr>
            <a:r>
              <a:rPr lang="en-US" altLang="en-GB" sz="1800"/>
              <a:t>The learning support department are here to offer advice and support to any student that has declared a learning difficulty. </a:t>
            </a:r>
          </a:p>
          <a:p>
            <a:pPr marL="0" indent="0" eaLnBrk="1" hangingPunct="1">
              <a:buFont typeface="Arial" panose="020B0604020202020204" pitchFamily="34" charset="0"/>
              <a:buNone/>
              <a:defRPr/>
            </a:pPr>
            <a:r>
              <a:rPr lang="en-US" altLang="en-GB" sz="1800"/>
              <a:t>We can offer advice to you on what strategies you may find useful to support your learning. </a:t>
            </a:r>
          </a:p>
          <a:p>
            <a:pPr marL="0" indent="0" eaLnBrk="1" hangingPunct="1">
              <a:buFont typeface="Arial" panose="020B0604020202020204" pitchFamily="34" charset="0"/>
              <a:buNone/>
              <a:defRPr/>
            </a:pPr>
            <a:r>
              <a:rPr lang="en-US" altLang="en-GB" sz="1800"/>
              <a:t>We can also speak to your tutor about your difficulties or we can signpost you to other services if necessary. </a:t>
            </a:r>
          </a:p>
          <a:p>
            <a:pPr marL="0" indent="0" eaLnBrk="1" hangingPunct="1">
              <a:buFont typeface="Arial" panose="020B0604020202020204" pitchFamily="34" charset="0"/>
              <a:buNone/>
              <a:defRPr/>
            </a:pPr>
            <a:r>
              <a:rPr lang="en-US" altLang="en-GB" sz="1800"/>
              <a:t>If you would like an interview with the learning support team you can either email us at </a:t>
            </a:r>
            <a:r>
              <a:rPr lang="en-US" altLang="en-GB" sz="1800">
                <a:hlinkClick r:id="rId3"/>
              </a:rPr>
              <a:t>learningsupport@capel.ac.uk</a:t>
            </a:r>
            <a:r>
              <a:rPr lang="en-US" altLang="en-GB" sz="1800"/>
              <a:t>  or ask your tutor to refer you to the learning support coordinator for your campus. </a:t>
            </a:r>
          </a:p>
          <a:p>
            <a:pPr eaLnBrk="1" hangingPunct="1">
              <a:defRPr/>
            </a:pPr>
            <a:endParaRPr lang="en-GB" altLang="zh-CN"/>
          </a:p>
        </p:txBody>
      </p:sp>
      <p:pic>
        <p:nvPicPr>
          <p:cNvPr id="14341" name="Picture 5">
            <a:extLst>
              <a:ext uri="{FF2B5EF4-FFF2-40B4-BE49-F238E27FC236}">
                <a16:creationId xmlns:a16="http://schemas.microsoft.com/office/drawing/2014/main" id="{9C7DBC5E-924C-5829-7DF8-776AD135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75" y="92075"/>
            <a:ext cx="5175250"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earning Support">
            <a:hlinkClick r:id="" action="ppaction://media"/>
            <a:extLst>
              <a:ext uri="{FF2B5EF4-FFF2-40B4-BE49-F238E27FC236}">
                <a16:creationId xmlns:a16="http://schemas.microsoft.com/office/drawing/2014/main" id="{543957C7-9F96-62A6-9BA8-8370E76CA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0813" y="629285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33FBDC2-1C28-8769-892D-7ED44BA0040D}"/>
              </a:ext>
            </a:extLst>
          </p:cNvPr>
          <p:cNvSpPr/>
          <p:nvPr/>
        </p:nvSpPr>
        <p:spPr>
          <a:xfrm>
            <a:off x="0" y="6142038"/>
            <a:ext cx="12192000" cy="71596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defRPr/>
            </a:pPr>
            <a:r>
              <a:rPr lang="en-GB" noProof="1">
                <a:solidFill>
                  <a:srgbClr val="252B39"/>
                </a:solidFill>
                <a:cs typeface="Poppins" panose="00000500000000000000" pitchFamily="50" charset="0"/>
              </a:rPr>
              <a:t>London’s environmental college						          capel.ac.uk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0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8693f6-5d79-4604-bddd-456e21101c9d">
      <Terms xmlns="http://schemas.microsoft.com/office/infopath/2007/PartnerControls"/>
    </lcf76f155ced4ddcb4097134ff3c332f>
    <TaxCatchAll xmlns="3fd155e4-6a04-42f1-a34a-dfc7040023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1EBAADD8EB8241B72EDA8B6D88159C" ma:contentTypeVersion="14" ma:contentTypeDescription="Create a new document." ma:contentTypeScope="" ma:versionID="b339d323639a7ab000565834618077d6">
  <xsd:schema xmlns:xsd="http://www.w3.org/2001/XMLSchema" xmlns:xs="http://www.w3.org/2001/XMLSchema" xmlns:p="http://schemas.microsoft.com/office/2006/metadata/properties" xmlns:ns2="7e8693f6-5d79-4604-bddd-456e21101c9d" xmlns:ns3="3fd155e4-6a04-42f1-a34a-dfc70400231e" targetNamespace="http://schemas.microsoft.com/office/2006/metadata/properties" ma:root="true" ma:fieldsID="ea904db3a7e994a4c5f25e2cb6ce3c1c" ns2:_="" ns3:_="">
    <xsd:import namespace="7e8693f6-5d79-4604-bddd-456e21101c9d"/>
    <xsd:import namespace="3fd155e4-6a04-42f1-a34a-dfc7040023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693f6-5d79-4604-bddd-456e21101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a6c9892-aff3-4ae5-bb17-7a24d2e1fd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155e4-6a04-42f1-a34a-dfc704002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50e9f58-65f9-41c3-bbaa-ea38d7c7763f}" ma:internalName="TaxCatchAll" ma:showField="CatchAllData" ma:web="3fd155e4-6a04-42f1-a34a-dfc704002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73304A-9489-4A31-9F33-EF6D9407473E}">
  <ds:schemaRefs>
    <ds:schemaRef ds:uri="http://schemas.microsoft.com/office/infopath/2007/PartnerControls"/>
    <ds:schemaRef ds:uri="7e8693f6-5d79-4604-bddd-456e21101c9d"/>
    <ds:schemaRef ds:uri="http://purl.org/dc/terms/"/>
    <ds:schemaRef ds:uri="http://purl.org/dc/elements/1.1/"/>
    <ds:schemaRef ds:uri="http://schemas.microsoft.com/office/2006/documentManagement/types"/>
    <ds:schemaRef ds:uri="http://schemas.microsoft.com/office/2006/metadata/properties"/>
    <ds:schemaRef ds:uri="http://purl.org/dc/dcmitype/"/>
    <ds:schemaRef ds:uri="http://www.w3.org/XML/1998/namespace"/>
    <ds:schemaRef ds:uri="http://schemas.openxmlformats.org/package/2006/metadata/core-properties"/>
    <ds:schemaRef ds:uri="3fd155e4-6a04-42f1-a34a-dfc70400231e"/>
  </ds:schemaRefs>
</ds:datastoreItem>
</file>

<file path=customXml/itemProps2.xml><?xml version="1.0" encoding="utf-8"?>
<ds:datastoreItem xmlns:ds="http://schemas.openxmlformats.org/officeDocument/2006/customXml" ds:itemID="{2F16F244-3514-44E1-AF97-2695D1A371FB}">
  <ds:schemaRefs>
    <ds:schemaRef ds:uri="3fd155e4-6a04-42f1-a34a-dfc70400231e"/>
    <ds:schemaRef ds:uri="7e8693f6-5d79-4604-bddd-456e21101c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D41CA4-9449-42DE-B1C0-660214A1FE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TotalTime>
  <Words>715</Words>
  <Application>Microsoft Office PowerPoint</Application>
  <PresentationFormat>Widescreen</PresentationFormat>
  <Paragraphs>118</Paragraphs>
  <Slides>12</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宋体</vt:lpstr>
      <vt:lpstr>Arial</vt:lpstr>
      <vt:lpstr>Calibri</vt:lpstr>
      <vt:lpstr>Calibri Light</vt:lpstr>
      <vt:lpstr>Poppins</vt:lpstr>
      <vt:lpstr>Wingdings</vt:lpstr>
      <vt:lpstr>Office Theme</vt:lpstr>
      <vt:lpstr>PowerPoint Presentation</vt:lpstr>
      <vt:lpstr>Student Services</vt:lpstr>
      <vt:lpstr>What we offer</vt:lpstr>
      <vt:lpstr>Wellbeing support</vt:lpstr>
      <vt:lpstr>PowerPoint Presentation</vt:lpstr>
      <vt:lpstr>PowerPoint Presentation</vt:lpstr>
      <vt:lpstr>PowerPoint Presentation</vt:lpstr>
      <vt:lpstr>What we expect from you</vt:lpstr>
      <vt:lpstr>Learning Support</vt:lpstr>
      <vt:lpstr>Access Arrangements</vt:lpstr>
      <vt:lpstr>Enrichment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dc:creator>
  <cp:lastModifiedBy>Amanda Evans</cp:lastModifiedBy>
  <cp:revision>10</cp:revision>
  <dcterms:created xsi:type="dcterms:W3CDTF">2020-05-25T08:14:00Z</dcterms:created>
  <dcterms:modified xsi:type="dcterms:W3CDTF">2024-08-27T12:40:50Z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9E4302D901214144BD55AC86F99B6BD2</vt:lpwstr>
  </property>
  <property fmtid="{D5CDD505-2E9C-101B-9397-08002B2CF9AE}" pid="3" name="KSOProductBuildVer">
    <vt:lpwstr>2057-11.2.0.11130</vt:lpwstr>
  </property>
  <property fmtid="{D5CDD505-2E9C-101B-9397-08002B2CF9AE}" pid="4" name="ContentTypeId">
    <vt:lpwstr>0x0101001D1EBAADD8EB8241B72EDA8B6D88159C</vt:lpwstr>
  </property>
  <property fmtid="{D5CDD505-2E9C-101B-9397-08002B2CF9AE}" pid="5" name="MediaServiceImageTags">
    <vt:lpwstr/>
  </property>
</Properties>
</file>