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7" r:id="rId5"/>
    <p:sldId id="260" r:id="rId6"/>
    <p:sldId id="261" r:id="rId7"/>
    <p:sldId id="262" r:id="rId8"/>
    <p:sldId id="264" r:id="rId9"/>
    <p:sldId id="265" r:id="rId10"/>
    <p:sldId id="266" r:id="rId11"/>
    <p:sldId id="267" r:id="rId12"/>
    <p:sldId id="259" r:id="rId13"/>
    <p:sldId id="269" r:id="rId14"/>
    <p:sldId id="268" r:id="rId15"/>
    <p:sldId id="26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2" autoAdjust="0"/>
    <p:restoredTop sz="81149" autoAdjust="0"/>
  </p:normalViewPr>
  <p:slideViewPr>
    <p:cSldViewPr snapToGrid="0">
      <p:cViewPr varScale="1">
        <p:scale>
          <a:sx n="74" d="100"/>
          <a:sy n="74" d="100"/>
        </p:scale>
        <p:origin x="11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1" Type="http://schemas.openxmlformats.org/officeDocument/2006/relationships/hyperlink" Target="http://www.thinkyouknow.co.uk"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www.thinkyouknow.co.uk"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93A6A1-8A5D-412F-8DB5-337A51AC1363}" type="doc">
      <dgm:prSet loTypeId="urn:microsoft.com/office/officeart/2005/8/layout/default" loCatId="list" qsTypeId="urn:microsoft.com/office/officeart/2005/8/quickstyle/simple2" qsCatId="simple" csTypeId="urn:microsoft.com/office/officeart/2005/8/colors/accent0_3" csCatId="mainScheme" phldr="1"/>
      <dgm:spPr/>
      <dgm:t>
        <a:bodyPr/>
        <a:lstStyle/>
        <a:p>
          <a:endParaRPr lang="en-US"/>
        </a:p>
      </dgm:t>
    </dgm:pt>
    <dgm:pt modelId="{D0FA7615-7C31-448D-ADC6-073A7DE854CA}">
      <dgm:prSet/>
      <dgm:spPr/>
      <dgm:t>
        <a:bodyPr/>
        <a:lstStyle/>
        <a:p>
          <a:pPr rtl="0">
            <a:defRPr cap="all"/>
          </a:pPr>
          <a:r>
            <a:rPr lang="en-US" b="1" dirty="0">
              <a:latin typeface="Calibri Light" panose="020F0302020204030204"/>
            </a:rPr>
            <a:t> Talk </a:t>
          </a:r>
          <a:r>
            <a:rPr lang="en-US" dirty="0">
              <a:latin typeface="Calibri Light" panose="020F0302020204030204"/>
            </a:rPr>
            <a:t>- Its</a:t>
          </a:r>
          <a:r>
            <a:rPr lang="en-US" dirty="0"/>
            <a:t> important to remember that trolling </a:t>
          </a:r>
          <a:r>
            <a:rPr lang="en-US" dirty="0">
              <a:latin typeface="Calibri Light" panose="020F0302020204030204"/>
            </a:rPr>
            <a:t>isn't </a:t>
          </a:r>
          <a:r>
            <a:rPr lang="en-US" dirty="0"/>
            <a:t>limited to children, trolling can happen to adults too – </a:t>
          </a:r>
          <a:r>
            <a:rPr lang="en-US" dirty="0">
              <a:latin typeface="Calibri Light" panose="020F0302020204030204"/>
            </a:rPr>
            <a:t>it's</a:t>
          </a:r>
          <a:r>
            <a:rPr lang="en-US" dirty="0"/>
            <a:t> important to know where to go for help.</a:t>
          </a:r>
          <a:r>
            <a:rPr lang="en-US" dirty="0">
              <a:latin typeface="Calibri Light" panose="020F0302020204030204"/>
            </a:rPr>
            <a:t> Always talk to someone you trust</a:t>
          </a:r>
          <a:r>
            <a:rPr lang="en-US" b="0" i="0" u="none" strike="noStrike" cap="all" baseline="0" noProof="0" dirty="0">
              <a:latin typeface="Calibri Light"/>
              <a:cs typeface="Calibri Light"/>
            </a:rPr>
            <a:t>.</a:t>
          </a:r>
          <a:endParaRPr lang="en-US" dirty="0"/>
        </a:p>
      </dgm:t>
    </dgm:pt>
    <dgm:pt modelId="{28378F83-4FAC-4D5C-9AFD-E148AD26D4E2}" type="parTrans" cxnId="{3CD7215F-3BF8-46C5-8E44-9AB5E4E97B1E}">
      <dgm:prSet/>
      <dgm:spPr/>
      <dgm:t>
        <a:bodyPr/>
        <a:lstStyle/>
        <a:p>
          <a:endParaRPr lang="en-US"/>
        </a:p>
      </dgm:t>
    </dgm:pt>
    <dgm:pt modelId="{4509DF10-463E-47F1-BE0E-29CFDAC6316E}" type="sibTrans" cxnId="{3CD7215F-3BF8-46C5-8E44-9AB5E4E97B1E}">
      <dgm:prSet/>
      <dgm:spPr/>
      <dgm:t>
        <a:bodyPr/>
        <a:lstStyle/>
        <a:p>
          <a:endParaRPr lang="en-US"/>
        </a:p>
      </dgm:t>
    </dgm:pt>
    <dgm:pt modelId="{B2C6A28E-338B-4798-95B1-DDCACC5D790F}">
      <dgm:prSet/>
      <dgm:spPr/>
      <dgm:t>
        <a:bodyPr/>
        <a:lstStyle/>
        <a:p>
          <a:pPr rtl="0">
            <a:defRPr cap="all"/>
          </a:pPr>
          <a:r>
            <a:rPr lang="en-US" b="1" dirty="0">
              <a:latin typeface="Calibri Light" panose="020F0302020204030204"/>
            </a:rPr>
            <a:t>College </a:t>
          </a:r>
          <a:r>
            <a:rPr lang="en-US" dirty="0">
              <a:latin typeface="Calibri Light" panose="020F0302020204030204"/>
            </a:rPr>
            <a:t>- </a:t>
          </a:r>
          <a:r>
            <a:rPr lang="en-US" dirty="0"/>
            <a:t> </a:t>
          </a:r>
          <a:r>
            <a:rPr lang="en-US" dirty="0">
              <a:latin typeface="Calibri Light" panose="020F0302020204030204"/>
            </a:rPr>
            <a:t>Access </a:t>
          </a:r>
          <a:r>
            <a:rPr lang="en-US" b="1" dirty="0"/>
            <a:t>Student Services</a:t>
          </a:r>
          <a:r>
            <a:rPr lang="en-US" b="1" dirty="0">
              <a:latin typeface="Calibri Light" panose="020F0302020204030204"/>
            </a:rPr>
            <a:t>,</a:t>
          </a:r>
          <a:r>
            <a:rPr lang="en-US" dirty="0">
              <a:latin typeface="Calibri Light" panose="020F0302020204030204"/>
            </a:rPr>
            <a:t> offering</a:t>
          </a:r>
          <a:r>
            <a:rPr lang="en-US" dirty="0"/>
            <a:t> support, counselling and mentoring</a:t>
          </a:r>
          <a:r>
            <a:rPr lang="en-US" dirty="0">
              <a:latin typeface="Calibri Light" panose="020F0302020204030204"/>
            </a:rPr>
            <a:t> at</a:t>
          </a:r>
          <a:r>
            <a:rPr lang="en-US" dirty="0"/>
            <a:t> </a:t>
          </a:r>
          <a:r>
            <a:rPr lang="en-US" dirty="0">
              <a:latin typeface="Calibri Light" panose="020F0302020204030204"/>
            </a:rPr>
            <a:t>your relevant</a:t>
          </a:r>
          <a:r>
            <a:rPr lang="en-US" dirty="0"/>
            <a:t> </a:t>
          </a:r>
          <a:r>
            <a:rPr lang="en-US" dirty="0">
              <a:latin typeface="Calibri Light" panose="020F0302020204030204"/>
            </a:rPr>
            <a:t>Centre</a:t>
          </a:r>
          <a:r>
            <a:rPr lang="en-US" dirty="0"/>
            <a:t>. For serious concerns contact safeguarding@capel.ac.uk Phone Number: 01992 707 027 or 429 from a college telephone</a:t>
          </a:r>
        </a:p>
      </dgm:t>
    </dgm:pt>
    <dgm:pt modelId="{42C9A4E3-4756-462D-9A6F-0718F968DBAB}" type="parTrans" cxnId="{B4FFD516-C68A-498A-BF89-87DA80B6DAF2}">
      <dgm:prSet/>
      <dgm:spPr/>
      <dgm:t>
        <a:bodyPr/>
        <a:lstStyle/>
        <a:p>
          <a:endParaRPr lang="en-US"/>
        </a:p>
      </dgm:t>
    </dgm:pt>
    <dgm:pt modelId="{11B26A8C-2739-4049-BE54-CB15D7F0CD5D}" type="sibTrans" cxnId="{B4FFD516-C68A-498A-BF89-87DA80B6DAF2}">
      <dgm:prSet/>
      <dgm:spPr/>
      <dgm:t>
        <a:bodyPr/>
        <a:lstStyle/>
        <a:p>
          <a:endParaRPr lang="en-US"/>
        </a:p>
      </dgm:t>
    </dgm:pt>
    <dgm:pt modelId="{F2074AE5-E85B-4AD5-A0E0-E0B522F07357}">
      <dgm:prSet phldr="0"/>
      <dgm:spPr/>
      <dgm:t>
        <a:bodyPr/>
        <a:lstStyle/>
        <a:p>
          <a:pPr rtl="0">
            <a:defRPr cap="all"/>
          </a:pPr>
          <a:r>
            <a:rPr lang="en-US" dirty="0">
              <a:latin typeface="Calibri Light" panose="020F0302020204030204"/>
            </a:rPr>
            <a:t> </a:t>
          </a:r>
          <a:r>
            <a:rPr lang="en-US" b="1" dirty="0"/>
            <a:t>Cyber Mentors </a:t>
          </a:r>
          <a:r>
            <a:rPr lang="en-US" dirty="0"/>
            <a:t>are groups of young people you can chat to online. </a:t>
          </a:r>
          <a:r>
            <a:rPr lang="en-US" dirty="0">
              <a:latin typeface="Calibri Light" panose="020F0302020204030204"/>
            </a:rPr>
            <a:t>They're</a:t>
          </a:r>
          <a:r>
            <a:rPr lang="en-US" dirty="0"/>
            <a:t> specially trained and will listen to your problems, and help you come up with</a:t>
          </a:r>
          <a:r>
            <a:rPr lang="en-US" dirty="0">
              <a:latin typeface="Calibri Light" panose="020F0302020204030204"/>
            </a:rPr>
            <a:t> a solution</a:t>
          </a:r>
          <a:r>
            <a:rPr lang="en-US" dirty="0"/>
            <a:t>.</a:t>
          </a:r>
          <a:r>
            <a:rPr lang="en-US" dirty="0">
              <a:latin typeface="Calibri Light" panose="020F0302020204030204"/>
            </a:rPr>
            <a:t> </a:t>
          </a:r>
          <a:endParaRPr lang="en-US" dirty="0">
            <a:solidFill>
              <a:schemeClr val="bg1"/>
            </a:solidFill>
            <a:latin typeface="Calibri Light" panose="020F0302020204030204"/>
          </a:endParaRPr>
        </a:p>
      </dgm:t>
    </dgm:pt>
    <dgm:pt modelId="{EA1AD40E-335B-4121-872A-83D6708ABDC8}" type="parTrans" cxnId="{A8F7BBE2-04C0-41E5-ADD5-7FAFF1C0412A}">
      <dgm:prSet/>
      <dgm:spPr/>
      <dgm:t>
        <a:bodyPr/>
        <a:lstStyle/>
        <a:p>
          <a:endParaRPr lang="en-GB"/>
        </a:p>
      </dgm:t>
    </dgm:pt>
    <dgm:pt modelId="{E48FC551-B17C-4E50-901F-64EF4966990E}" type="sibTrans" cxnId="{A8F7BBE2-04C0-41E5-ADD5-7FAFF1C0412A}">
      <dgm:prSet/>
      <dgm:spPr/>
      <dgm:t>
        <a:bodyPr/>
        <a:lstStyle/>
        <a:p>
          <a:endParaRPr lang="en-US"/>
        </a:p>
      </dgm:t>
    </dgm:pt>
    <dgm:pt modelId="{34D2009C-A492-4ACC-B043-EB3615766955}">
      <dgm:prSet phldr="0"/>
      <dgm:spPr/>
      <dgm:t>
        <a:bodyPr/>
        <a:lstStyle/>
        <a:p>
          <a:pPr rtl="0">
            <a:defRPr cap="all"/>
          </a:pPr>
          <a:r>
            <a:rPr lang="en-US" b="1">
              <a:latin typeface="Calibri Light" panose="020F0302020204030204"/>
            </a:rPr>
            <a:t>CEOP </a:t>
          </a:r>
          <a:r>
            <a:rPr lang="en-US">
              <a:latin typeface="Calibri Light" panose="020F0302020204030204"/>
            </a:rPr>
            <a:t>- This</a:t>
          </a:r>
          <a:r>
            <a:rPr lang="en-US"/>
            <a:t> button is on most websites.  If you feel unsafe you can ‘click </a:t>
          </a:r>
          <a:r>
            <a:rPr lang="en-US">
              <a:latin typeface="Calibri Light" panose="020F0302020204030204"/>
            </a:rPr>
            <a:t>CEOP</a:t>
          </a:r>
          <a:r>
            <a:rPr lang="en-US"/>
            <a:t>’ which will let you report incident </a:t>
          </a:r>
          <a:r>
            <a:rPr lang="en-US">
              <a:latin typeface="Calibri Light" panose="020F0302020204030204"/>
            </a:rPr>
            <a:t>images or</a:t>
          </a:r>
          <a:r>
            <a:rPr lang="en-US"/>
            <a:t> </a:t>
          </a:r>
          <a:r>
            <a:rPr lang="en-US">
              <a:latin typeface="Calibri Light" panose="020F0302020204030204"/>
            </a:rPr>
            <a:t>give</a:t>
          </a:r>
          <a:r>
            <a:rPr lang="en-US"/>
            <a:t> you advice on what </a:t>
          </a:r>
          <a:r>
            <a:rPr lang="en-US">
              <a:latin typeface="Calibri Light" panose="020F0302020204030204"/>
            </a:rPr>
            <a:t>to do.</a:t>
          </a:r>
          <a:endParaRPr lang="en-US"/>
        </a:p>
      </dgm:t>
    </dgm:pt>
    <dgm:pt modelId="{86C44923-BD5B-4FF0-909B-E757116B3813}" type="parTrans" cxnId="{6E6652DE-17B1-4680-8093-56DDCA30A7BC}">
      <dgm:prSet/>
      <dgm:spPr/>
      <dgm:t>
        <a:bodyPr/>
        <a:lstStyle/>
        <a:p>
          <a:endParaRPr lang="en-GB"/>
        </a:p>
      </dgm:t>
    </dgm:pt>
    <dgm:pt modelId="{081D3682-D888-4051-B779-BF050EBF7717}" type="sibTrans" cxnId="{6E6652DE-17B1-4680-8093-56DDCA30A7BC}">
      <dgm:prSet/>
      <dgm:spPr/>
      <dgm:t>
        <a:bodyPr/>
        <a:lstStyle/>
        <a:p>
          <a:endParaRPr lang="en-US"/>
        </a:p>
      </dgm:t>
    </dgm:pt>
    <dgm:pt modelId="{0D4DDB10-446D-42F1-8E68-E30E16AB3C17}">
      <dgm:prSet phldr="0"/>
      <dgm:spPr/>
      <dgm:t>
        <a:bodyPr/>
        <a:lstStyle/>
        <a:p>
          <a:pPr rtl="0"/>
          <a:r>
            <a:rPr lang="en-US" b="1" dirty="0">
              <a:latin typeface="Calibri Light" panose="020F0302020204030204"/>
            </a:rPr>
            <a:t>Think you know – is a great site with lots of information and help guides</a:t>
          </a:r>
          <a:r>
            <a:rPr lang="en-US" b="1" dirty="0">
              <a:solidFill>
                <a:srgbClr val="010000"/>
              </a:solidFill>
              <a:latin typeface="Calibri Light" panose="020F0302020204030204"/>
            </a:rPr>
            <a:t>.</a:t>
          </a:r>
          <a:r>
            <a:rPr lang="en-US" b="1" dirty="0">
              <a:latin typeface="Calibri Light" panose="020F0302020204030204"/>
            </a:rPr>
            <a:t> </a:t>
          </a:r>
          <a:r>
            <a:rPr lang="en-US" b="1" dirty="0">
              <a:solidFill>
                <a:schemeClr val="bg1"/>
              </a:solidFill>
              <a:latin typeface="Calibri Light" panose="020F0302020204030204"/>
              <a:hlinkClick xmlns:r="http://schemas.openxmlformats.org/officeDocument/2006/relationships" r:id="rId1">
                <a:extLst>
                  <a:ext uri="{A12FA001-AC4F-418D-AE19-62706E023703}">
                    <ahyp:hlinkClr xmlns="" xmlns:ahyp="http://schemas.microsoft.com/office/drawing/2018/hyperlinkcolor" val="tx"/>
                  </a:ext>
                </a:extLst>
              </a:hlinkClick>
            </a:rPr>
            <a:t>www.thinkyouknow.co.uk</a:t>
          </a:r>
          <a:r>
            <a:rPr lang="en-US" b="1" dirty="0">
              <a:solidFill>
                <a:schemeClr val="bg1"/>
              </a:solidFill>
              <a:latin typeface="Calibri Light" panose="020F0302020204030204"/>
            </a:rPr>
            <a:t> </a:t>
          </a:r>
          <a:r>
            <a:rPr lang="en-US" b="1" dirty="0">
              <a:solidFill>
                <a:schemeClr val="bg1"/>
              </a:solidFill>
            </a:rPr>
            <a:t/>
          </a:r>
          <a:br>
            <a:rPr lang="en-US" b="1" dirty="0">
              <a:solidFill>
                <a:schemeClr val="bg1"/>
              </a:solidFill>
            </a:rPr>
          </a:br>
          <a:endParaRPr lang="en-US" b="0" dirty="0">
            <a:solidFill>
              <a:schemeClr val="bg1"/>
            </a:solidFill>
            <a:latin typeface="Calibri Light" panose="020F0302020204030204"/>
          </a:endParaRPr>
        </a:p>
      </dgm:t>
    </dgm:pt>
    <dgm:pt modelId="{94C66820-6C66-46A4-8934-9AD7D810D1CF}" type="parTrans" cxnId="{B967C006-1804-4D9E-B635-88B4B0B277BB}">
      <dgm:prSet/>
      <dgm:spPr/>
      <dgm:t>
        <a:bodyPr/>
        <a:lstStyle/>
        <a:p>
          <a:endParaRPr lang="en-GB"/>
        </a:p>
      </dgm:t>
    </dgm:pt>
    <dgm:pt modelId="{2A3FAC39-9558-451C-84F0-366FB33B0BFA}" type="sibTrans" cxnId="{B967C006-1804-4D9E-B635-88B4B0B277BB}">
      <dgm:prSet/>
      <dgm:spPr/>
      <dgm:t>
        <a:bodyPr/>
        <a:lstStyle/>
        <a:p>
          <a:endParaRPr lang="en-GB"/>
        </a:p>
      </dgm:t>
    </dgm:pt>
    <dgm:pt modelId="{7A223505-CB98-4F92-898A-2CB24D5F762D}" type="pres">
      <dgm:prSet presAssocID="{1193A6A1-8A5D-412F-8DB5-337A51AC1363}" presName="diagram" presStyleCnt="0">
        <dgm:presLayoutVars>
          <dgm:dir/>
          <dgm:resizeHandles val="exact"/>
        </dgm:presLayoutVars>
      </dgm:prSet>
      <dgm:spPr/>
      <dgm:t>
        <a:bodyPr/>
        <a:lstStyle/>
        <a:p>
          <a:endParaRPr lang="en-US"/>
        </a:p>
      </dgm:t>
    </dgm:pt>
    <dgm:pt modelId="{1DF15C83-4BAF-46AB-AD80-22642C924D9F}" type="pres">
      <dgm:prSet presAssocID="{D0FA7615-7C31-448D-ADC6-073A7DE854CA}" presName="node" presStyleLbl="node1" presStyleIdx="0" presStyleCnt="5">
        <dgm:presLayoutVars>
          <dgm:bulletEnabled val="1"/>
        </dgm:presLayoutVars>
      </dgm:prSet>
      <dgm:spPr/>
      <dgm:t>
        <a:bodyPr/>
        <a:lstStyle/>
        <a:p>
          <a:endParaRPr lang="en-US"/>
        </a:p>
      </dgm:t>
    </dgm:pt>
    <dgm:pt modelId="{0DFCE22B-65CD-4757-AF77-758DA138DB87}" type="pres">
      <dgm:prSet presAssocID="{4509DF10-463E-47F1-BE0E-29CFDAC6316E}" presName="sibTrans" presStyleCnt="0"/>
      <dgm:spPr/>
    </dgm:pt>
    <dgm:pt modelId="{1B9827F0-8CBA-4D97-996A-2751CC30DF89}" type="pres">
      <dgm:prSet presAssocID="{B2C6A28E-338B-4798-95B1-DDCACC5D790F}" presName="node" presStyleLbl="node1" presStyleIdx="1" presStyleCnt="5">
        <dgm:presLayoutVars>
          <dgm:bulletEnabled val="1"/>
        </dgm:presLayoutVars>
      </dgm:prSet>
      <dgm:spPr/>
      <dgm:t>
        <a:bodyPr/>
        <a:lstStyle/>
        <a:p>
          <a:endParaRPr lang="en-US"/>
        </a:p>
      </dgm:t>
    </dgm:pt>
    <dgm:pt modelId="{491434AE-D6CC-4309-9946-77BC3BD86F92}" type="pres">
      <dgm:prSet presAssocID="{11B26A8C-2739-4049-BE54-CB15D7F0CD5D}" presName="sibTrans" presStyleCnt="0"/>
      <dgm:spPr/>
    </dgm:pt>
    <dgm:pt modelId="{3D387C8D-01C1-4E06-A13A-316E1458DB06}" type="pres">
      <dgm:prSet presAssocID="{34D2009C-A492-4ACC-B043-EB3615766955}" presName="node" presStyleLbl="node1" presStyleIdx="2" presStyleCnt="5">
        <dgm:presLayoutVars>
          <dgm:bulletEnabled val="1"/>
        </dgm:presLayoutVars>
      </dgm:prSet>
      <dgm:spPr/>
      <dgm:t>
        <a:bodyPr/>
        <a:lstStyle/>
        <a:p>
          <a:endParaRPr lang="en-US"/>
        </a:p>
      </dgm:t>
    </dgm:pt>
    <dgm:pt modelId="{B6ED286C-724E-455C-B04B-F8CEADEAA876}" type="pres">
      <dgm:prSet presAssocID="{081D3682-D888-4051-B779-BF050EBF7717}" presName="sibTrans" presStyleCnt="0"/>
      <dgm:spPr/>
    </dgm:pt>
    <dgm:pt modelId="{3084965D-040D-436A-A5EF-73A36949B0F7}" type="pres">
      <dgm:prSet presAssocID="{F2074AE5-E85B-4AD5-A0E0-E0B522F07357}" presName="node" presStyleLbl="node1" presStyleIdx="3" presStyleCnt="5" custLinFactNeighborX="-1203" custLinFactNeighborY="12092">
        <dgm:presLayoutVars>
          <dgm:bulletEnabled val="1"/>
        </dgm:presLayoutVars>
      </dgm:prSet>
      <dgm:spPr/>
      <dgm:t>
        <a:bodyPr/>
        <a:lstStyle/>
        <a:p>
          <a:endParaRPr lang="en-US"/>
        </a:p>
      </dgm:t>
    </dgm:pt>
    <dgm:pt modelId="{B72C9873-9C9D-4ADA-94D3-F22ED2742801}" type="pres">
      <dgm:prSet presAssocID="{E48FC551-B17C-4E50-901F-64EF4966990E}" presName="sibTrans" presStyleCnt="0"/>
      <dgm:spPr/>
    </dgm:pt>
    <dgm:pt modelId="{9CE8A0EB-5AE4-4FC3-801D-0538EF982526}" type="pres">
      <dgm:prSet presAssocID="{0D4DDB10-446D-42F1-8E68-E30E16AB3C17}" presName="node" presStyleLbl="node1" presStyleIdx="4" presStyleCnt="5" custLinFactNeighborX="1455" custLinFactNeighborY="12092">
        <dgm:presLayoutVars>
          <dgm:bulletEnabled val="1"/>
        </dgm:presLayoutVars>
      </dgm:prSet>
      <dgm:spPr/>
      <dgm:t>
        <a:bodyPr/>
        <a:lstStyle/>
        <a:p>
          <a:endParaRPr lang="en-US"/>
        </a:p>
      </dgm:t>
    </dgm:pt>
  </dgm:ptLst>
  <dgm:cxnLst>
    <dgm:cxn modelId="{B59634B8-86A8-4923-8045-55D2E24A7384}" type="presOf" srcId="{34D2009C-A492-4ACC-B043-EB3615766955}" destId="{3D387C8D-01C1-4E06-A13A-316E1458DB06}" srcOrd="0" destOrd="0" presId="urn:microsoft.com/office/officeart/2005/8/layout/default"/>
    <dgm:cxn modelId="{A8F7BBE2-04C0-41E5-ADD5-7FAFF1C0412A}" srcId="{1193A6A1-8A5D-412F-8DB5-337A51AC1363}" destId="{F2074AE5-E85B-4AD5-A0E0-E0B522F07357}" srcOrd="3" destOrd="0" parTransId="{EA1AD40E-335B-4121-872A-83D6708ABDC8}" sibTransId="{E48FC551-B17C-4E50-901F-64EF4966990E}"/>
    <dgm:cxn modelId="{6E6652DE-17B1-4680-8093-56DDCA30A7BC}" srcId="{1193A6A1-8A5D-412F-8DB5-337A51AC1363}" destId="{34D2009C-A492-4ACC-B043-EB3615766955}" srcOrd="2" destOrd="0" parTransId="{86C44923-BD5B-4FF0-909B-E757116B3813}" sibTransId="{081D3682-D888-4051-B779-BF050EBF7717}"/>
    <dgm:cxn modelId="{B967C006-1804-4D9E-B635-88B4B0B277BB}" srcId="{1193A6A1-8A5D-412F-8DB5-337A51AC1363}" destId="{0D4DDB10-446D-42F1-8E68-E30E16AB3C17}" srcOrd="4" destOrd="0" parTransId="{94C66820-6C66-46A4-8934-9AD7D810D1CF}" sibTransId="{2A3FAC39-9558-451C-84F0-366FB33B0BFA}"/>
    <dgm:cxn modelId="{3CD7215F-3BF8-46C5-8E44-9AB5E4E97B1E}" srcId="{1193A6A1-8A5D-412F-8DB5-337A51AC1363}" destId="{D0FA7615-7C31-448D-ADC6-073A7DE854CA}" srcOrd="0" destOrd="0" parTransId="{28378F83-4FAC-4D5C-9AFD-E148AD26D4E2}" sibTransId="{4509DF10-463E-47F1-BE0E-29CFDAC6316E}"/>
    <dgm:cxn modelId="{250AB807-EC61-47A4-BF6C-6278AAB2D176}" type="presOf" srcId="{1193A6A1-8A5D-412F-8DB5-337A51AC1363}" destId="{7A223505-CB98-4F92-898A-2CB24D5F762D}" srcOrd="0" destOrd="0" presId="urn:microsoft.com/office/officeart/2005/8/layout/default"/>
    <dgm:cxn modelId="{E00C3D33-2694-47CD-BC37-F20C4CB13039}" type="presOf" srcId="{B2C6A28E-338B-4798-95B1-DDCACC5D790F}" destId="{1B9827F0-8CBA-4D97-996A-2751CC30DF89}" srcOrd="0" destOrd="0" presId="urn:microsoft.com/office/officeart/2005/8/layout/default"/>
    <dgm:cxn modelId="{B4FFD516-C68A-498A-BF89-87DA80B6DAF2}" srcId="{1193A6A1-8A5D-412F-8DB5-337A51AC1363}" destId="{B2C6A28E-338B-4798-95B1-DDCACC5D790F}" srcOrd="1" destOrd="0" parTransId="{42C9A4E3-4756-462D-9A6F-0718F968DBAB}" sibTransId="{11B26A8C-2739-4049-BE54-CB15D7F0CD5D}"/>
    <dgm:cxn modelId="{47B8D95A-D581-480A-AC04-2D2571678902}" type="presOf" srcId="{0D4DDB10-446D-42F1-8E68-E30E16AB3C17}" destId="{9CE8A0EB-5AE4-4FC3-801D-0538EF982526}" srcOrd="0" destOrd="0" presId="urn:microsoft.com/office/officeart/2005/8/layout/default"/>
    <dgm:cxn modelId="{25818806-F199-4B92-91F2-857CC24B8986}" type="presOf" srcId="{D0FA7615-7C31-448D-ADC6-073A7DE854CA}" destId="{1DF15C83-4BAF-46AB-AD80-22642C924D9F}" srcOrd="0" destOrd="0" presId="urn:microsoft.com/office/officeart/2005/8/layout/default"/>
    <dgm:cxn modelId="{3C8275EC-AF95-40FB-B629-3F7BF212109A}" type="presOf" srcId="{F2074AE5-E85B-4AD5-A0E0-E0B522F07357}" destId="{3084965D-040D-436A-A5EF-73A36949B0F7}" srcOrd="0" destOrd="0" presId="urn:microsoft.com/office/officeart/2005/8/layout/default"/>
    <dgm:cxn modelId="{46D030BF-1CDF-4412-AE81-29323B7C91FD}" type="presParOf" srcId="{7A223505-CB98-4F92-898A-2CB24D5F762D}" destId="{1DF15C83-4BAF-46AB-AD80-22642C924D9F}" srcOrd="0" destOrd="0" presId="urn:microsoft.com/office/officeart/2005/8/layout/default"/>
    <dgm:cxn modelId="{9BEB919C-E161-40D9-8324-B3E8C4509E29}" type="presParOf" srcId="{7A223505-CB98-4F92-898A-2CB24D5F762D}" destId="{0DFCE22B-65CD-4757-AF77-758DA138DB87}" srcOrd="1" destOrd="0" presId="urn:microsoft.com/office/officeart/2005/8/layout/default"/>
    <dgm:cxn modelId="{12368092-A1FD-4630-AE3F-18B78EEADF6F}" type="presParOf" srcId="{7A223505-CB98-4F92-898A-2CB24D5F762D}" destId="{1B9827F0-8CBA-4D97-996A-2751CC30DF89}" srcOrd="2" destOrd="0" presId="urn:microsoft.com/office/officeart/2005/8/layout/default"/>
    <dgm:cxn modelId="{A490731B-752C-4069-B4BA-0F62AA5D67A8}" type="presParOf" srcId="{7A223505-CB98-4F92-898A-2CB24D5F762D}" destId="{491434AE-D6CC-4309-9946-77BC3BD86F92}" srcOrd="3" destOrd="0" presId="urn:microsoft.com/office/officeart/2005/8/layout/default"/>
    <dgm:cxn modelId="{A4DF8E83-E8F4-44B6-878A-1221A37F77C6}" type="presParOf" srcId="{7A223505-CB98-4F92-898A-2CB24D5F762D}" destId="{3D387C8D-01C1-4E06-A13A-316E1458DB06}" srcOrd="4" destOrd="0" presId="urn:microsoft.com/office/officeart/2005/8/layout/default"/>
    <dgm:cxn modelId="{6935B17E-42E7-43D1-A6B9-A9B3DB71511A}" type="presParOf" srcId="{7A223505-CB98-4F92-898A-2CB24D5F762D}" destId="{B6ED286C-724E-455C-B04B-F8CEADEAA876}" srcOrd="5" destOrd="0" presId="urn:microsoft.com/office/officeart/2005/8/layout/default"/>
    <dgm:cxn modelId="{84D45564-0A67-4584-A17F-D77291241B87}" type="presParOf" srcId="{7A223505-CB98-4F92-898A-2CB24D5F762D}" destId="{3084965D-040D-436A-A5EF-73A36949B0F7}" srcOrd="6" destOrd="0" presId="urn:microsoft.com/office/officeart/2005/8/layout/default"/>
    <dgm:cxn modelId="{032D9693-3045-449A-9232-7C7F7DC71566}" type="presParOf" srcId="{7A223505-CB98-4F92-898A-2CB24D5F762D}" destId="{B72C9873-9C9D-4ADA-94D3-F22ED2742801}" srcOrd="7" destOrd="0" presId="urn:microsoft.com/office/officeart/2005/8/layout/default"/>
    <dgm:cxn modelId="{259C7788-E26F-4AD1-A5A4-CB07FF8852FF}" type="presParOf" srcId="{7A223505-CB98-4F92-898A-2CB24D5F762D}" destId="{9CE8A0EB-5AE4-4FC3-801D-0538EF982526}"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15C83-4BAF-46AB-AD80-22642C924D9F}">
      <dsp:nvSpPr>
        <dsp:cNvPr id="0" name=""/>
        <dsp:cNvSpPr/>
      </dsp:nvSpPr>
      <dsp:spPr>
        <a:xfrm>
          <a:off x="0" y="408028"/>
          <a:ext cx="3366140" cy="2019684"/>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defRPr cap="all"/>
          </a:pPr>
          <a:r>
            <a:rPr lang="en-US" sz="1600" b="1" kern="1200" dirty="0">
              <a:latin typeface="Calibri Light" panose="020F0302020204030204"/>
            </a:rPr>
            <a:t> Talk </a:t>
          </a:r>
          <a:r>
            <a:rPr lang="en-US" sz="1600" kern="1200" dirty="0">
              <a:latin typeface="Calibri Light" panose="020F0302020204030204"/>
            </a:rPr>
            <a:t>- Its</a:t>
          </a:r>
          <a:r>
            <a:rPr lang="en-US" sz="1600" kern="1200" dirty="0"/>
            <a:t> important to remember that trolling </a:t>
          </a:r>
          <a:r>
            <a:rPr lang="en-US" sz="1600" kern="1200" dirty="0">
              <a:latin typeface="Calibri Light" panose="020F0302020204030204"/>
            </a:rPr>
            <a:t>isn't </a:t>
          </a:r>
          <a:r>
            <a:rPr lang="en-US" sz="1600" kern="1200" dirty="0"/>
            <a:t>limited to children, trolling can happen to adults too – </a:t>
          </a:r>
          <a:r>
            <a:rPr lang="en-US" sz="1600" kern="1200" dirty="0">
              <a:latin typeface="Calibri Light" panose="020F0302020204030204"/>
            </a:rPr>
            <a:t>it's</a:t>
          </a:r>
          <a:r>
            <a:rPr lang="en-US" sz="1600" kern="1200" dirty="0"/>
            <a:t> important to know where to go for help.</a:t>
          </a:r>
          <a:r>
            <a:rPr lang="en-US" sz="1600" kern="1200" dirty="0">
              <a:latin typeface="Calibri Light" panose="020F0302020204030204"/>
            </a:rPr>
            <a:t> Always talk to someone you trust</a:t>
          </a:r>
          <a:r>
            <a:rPr lang="en-US" sz="1600" b="0" i="0" u="none" strike="noStrike" kern="1200" cap="all" baseline="0" noProof="0" dirty="0">
              <a:latin typeface="Calibri Light"/>
              <a:cs typeface="Calibri Light"/>
            </a:rPr>
            <a:t>.</a:t>
          </a:r>
          <a:endParaRPr lang="en-US" sz="1600" kern="1200" dirty="0"/>
        </a:p>
      </dsp:txBody>
      <dsp:txXfrm>
        <a:off x="0" y="408028"/>
        <a:ext cx="3366140" cy="2019684"/>
      </dsp:txXfrm>
    </dsp:sp>
    <dsp:sp modelId="{1B9827F0-8CBA-4D97-996A-2751CC30DF89}">
      <dsp:nvSpPr>
        <dsp:cNvPr id="0" name=""/>
        <dsp:cNvSpPr/>
      </dsp:nvSpPr>
      <dsp:spPr>
        <a:xfrm>
          <a:off x="3702755" y="408028"/>
          <a:ext cx="3366140" cy="2019684"/>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defRPr cap="all"/>
          </a:pPr>
          <a:r>
            <a:rPr lang="en-US" sz="1600" b="1" kern="1200" dirty="0">
              <a:latin typeface="Calibri Light" panose="020F0302020204030204"/>
            </a:rPr>
            <a:t>College </a:t>
          </a:r>
          <a:r>
            <a:rPr lang="en-US" sz="1600" kern="1200" dirty="0">
              <a:latin typeface="Calibri Light" panose="020F0302020204030204"/>
            </a:rPr>
            <a:t>- </a:t>
          </a:r>
          <a:r>
            <a:rPr lang="en-US" sz="1600" kern="1200" dirty="0"/>
            <a:t> </a:t>
          </a:r>
          <a:r>
            <a:rPr lang="en-US" sz="1600" kern="1200" dirty="0">
              <a:latin typeface="Calibri Light" panose="020F0302020204030204"/>
            </a:rPr>
            <a:t>Access </a:t>
          </a:r>
          <a:r>
            <a:rPr lang="en-US" sz="1600" b="1" kern="1200" dirty="0"/>
            <a:t>Student Services</a:t>
          </a:r>
          <a:r>
            <a:rPr lang="en-US" sz="1600" b="1" kern="1200" dirty="0">
              <a:latin typeface="Calibri Light" panose="020F0302020204030204"/>
            </a:rPr>
            <a:t>,</a:t>
          </a:r>
          <a:r>
            <a:rPr lang="en-US" sz="1600" kern="1200" dirty="0">
              <a:latin typeface="Calibri Light" panose="020F0302020204030204"/>
            </a:rPr>
            <a:t> offering</a:t>
          </a:r>
          <a:r>
            <a:rPr lang="en-US" sz="1600" kern="1200" dirty="0"/>
            <a:t> support, counselling and mentoring</a:t>
          </a:r>
          <a:r>
            <a:rPr lang="en-US" sz="1600" kern="1200" dirty="0">
              <a:latin typeface="Calibri Light" panose="020F0302020204030204"/>
            </a:rPr>
            <a:t> at</a:t>
          </a:r>
          <a:r>
            <a:rPr lang="en-US" sz="1600" kern="1200" dirty="0"/>
            <a:t> </a:t>
          </a:r>
          <a:r>
            <a:rPr lang="en-US" sz="1600" kern="1200" dirty="0">
              <a:latin typeface="Calibri Light" panose="020F0302020204030204"/>
            </a:rPr>
            <a:t>your relevant</a:t>
          </a:r>
          <a:r>
            <a:rPr lang="en-US" sz="1600" kern="1200" dirty="0"/>
            <a:t> </a:t>
          </a:r>
          <a:r>
            <a:rPr lang="en-US" sz="1600" kern="1200" dirty="0">
              <a:latin typeface="Calibri Light" panose="020F0302020204030204"/>
            </a:rPr>
            <a:t>Centre</a:t>
          </a:r>
          <a:r>
            <a:rPr lang="en-US" sz="1600" kern="1200" dirty="0"/>
            <a:t>. For serious concerns contact safeguarding@capel.ac.uk Phone Number: 01992 707 027 or 429 from a college telephone</a:t>
          </a:r>
        </a:p>
      </dsp:txBody>
      <dsp:txXfrm>
        <a:off x="3702755" y="408028"/>
        <a:ext cx="3366140" cy="2019684"/>
      </dsp:txXfrm>
    </dsp:sp>
    <dsp:sp modelId="{3D387C8D-01C1-4E06-A13A-316E1458DB06}">
      <dsp:nvSpPr>
        <dsp:cNvPr id="0" name=""/>
        <dsp:cNvSpPr/>
      </dsp:nvSpPr>
      <dsp:spPr>
        <a:xfrm>
          <a:off x="7405510" y="408028"/>
          <a:ext cx="3366140" cy="2019684"/>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defRPr cap="all"/>
          </a:pPr>
          <a:r>
            <a:rPr lang="en-US" sz="1600" b="1" kern="1200">
              <a:latin typeface="Calibri Light" panose="020F0302020204030204"/>
            </a:rPr>
            <a:t>CEOP </a:t>
          </a:r>
          <a:r>
            <a:rPr lang="en-US" sz="1600" kern="1200">
              <a:latin typeface="Calibri Light" panose="020F0302020204030204"/>
            </a:rPr>
            <a:t>- This</a:t>
          </a:r>
          <a:r>
            <a:rPr lang="en-US" sz="1600" kern="1200"/>
            <a:t> button is on most websites.  If you feel unsafe you can ‘click </a:t>
          </a:r>
          <a:r>
            <a:rPr lang="en-US" sz="1600" kern="1200">
              <a:latin typeface="Calibri Light" panose="020F0302020204030204"/>
            </a:rPr>
            <a:t>CEOP</a:t>
          </a:r>
          <a:r>
            <a:rPr lang="en-US" sz="1600" kern="1200"/>
            <a:t>’ which will let you report incident </a:t>
          </a:r>
          <a:r>
            <a:rPr lang="en-US" sz="1600" kern="1200">
              <a:latin typeface="Calibri Light" panose="020F0302020204030204"/>
            </a:rPr>
            <a:t>images or</a:t>
          </a:r>
          <a:r>
            <a:rPr lang="en-US" sz="1600" kern="1200"/>
            <a:t> </a:t>
          </a:r>
          <a:r>
            <a:rPr lang="en-US" sz="1600" kern="1200">
              <a:latin typeface="Calibri Light" panose="020F0302020204030204"/>
            </a:rPr>
            <a:t>give</a:t>
          </a:r>
          <a:r>
            <a:rPr lang="en-US" sz="1600" kern="1200"/>
            <a:t> you advice on what </a:t>
          </a:r>
          <a:r>
            <a:rPr lang="en-US" sz="1600" kern="1200">
              <a:latin typeface="Calibri Light" panose="020F0302020204030204"/>
            </a:rPr>
            <a:t>to do.</a:t>
          </a:r>
          <a:endParaRPr lang="en-US" sz="1600" kern="1200"/>
        </a:p>
      </dsp:txBody>
      <dsp:txXfrm>
        <a:off x="7405510" y="408028"/>
        <a:ext cx="3366140" cy="2019684"/>
      </dsp:txXfrm>
    </dsp:sp>
    <dsp:sp modelId="{3084965D-040D-436A-A5EF-73A36949B0F7}">
      <dsp:nvSpPr>
        <dsp:cNvPr id="0" name=""/>
        <dsp:cNvSpPr/>
      </dsp:nvSpPr>
      <dsp:spPr>
        <a:xfrm>
          <a:off x="1810882" y="3008547"/>
          <a:ext cx="3366140" cy="2019684"/>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defRPr cap="all"/>
          </a:pPr>
          <a:r>
            <a:rPr lang="en-US" sz="1600" kern="1200" dirty="0">
              <a:latin typeface="Calibri Light" panose="020F0302020204030204"/>
            </a:rPr>
            <a:t> </a:t>
          </a:r>
          <a:r>
            <a:rPr lang="en-US" sz="1600" b="1" kern="1200" dirty="0"/>
            <a:t>Cyber Mentors </a:t>
          </a:r>
          <a:r>
            <a:rPr lang="en-US" sz="1600" kern="1200" dirty="0"/>
            <a:t>are groups of young people you can chat to online. </a:t>
          </a:r>
          <a:r>
            <a:rPr lang="en-US" sz="1600" kern="1200" dirty="0">
              <a:latin typeface="Calibri Light" panose="020F0302020204030204"/>
            </a:rPr>
            <a:t>They're</a:t>
          </a:r>
          <a:r>
            <a:rPr lang="en-US" sz="1600" kern="1200" dirty="0"/>
            <a:t> specially trained and will listen to your problems, and help you come up with</a:t>
          </a:r>
          <a:r>
            <a:rPr lang="en-US" sz="1600" kern="1200" dirty="0">
              <a:latin typeface="Calibri Light" panose="020F0302020204030204"/>
            </a:rPr>
            <a:t> a solution</a:t>
          </a:r>
          <a:r>
            <a:rPr lang="en-US" sz="1600" kern="1200" dirty="0"/>
            <a:t>.</a:t>
          </a:r>
          <a:r>
            <a:rPr lang="en-US" sz="1600" kern="1200" dirty="0">
              <a:latin typeface="Calibri Light" panose="020F0302020204030204"/>
            </a:rPr>
            <a:t> </a:t>
          </a:r>
          <a:endParaRPr lang="en-US" sz="1600" kern="1200" dirty="0">
            <a:solidFill>
              <a:schemeClr val="bg1"/>
            </a:solidFill>
            <a:latin typeface="Calibri Light" panose="020F0302020204030204"/>
          </a:endParaRPr>
        </a:p>
      </dsp:txBody>
      <dsp:txXfrm>
        <a:off x="1810882" y="3008547"/>
        <a:ext cx="3366140" cy="2019684"/>
      </dsp:txXfrm>
    </dsp:sp>
    <dsp:sp modelId="{9CE8A0EB-5AE4-4FC3-801D-0538EF982526}">
      <dsp:nvSpPr>
        <dsp:cNvPr id="0" name=""/>
        <dsp:cNvSpPr/>
      </dsp:nvSpPr>
      <dsp:spPr>
        <a:xfrm>
          <a:off x="5603109" y="3008547"/>
          <a:ext cx="3366140" cy="2019684"/>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a:latin typeface="Calibri Light" panose="020F0302020204030204"/>
            </a:rPr>
            <a:t>Think you know – is a great site with lots of information and help guides</a:t>
          </a:r>
          <a:r>
            <a:rPr lang="en-US" sz="1600" b="1" kern="1200" dirty="0">
              <a:solidFill>
                <a:srgbClr val="010000"/>
              </a:solidFill>
              <a:latin typeface="Calibri Light" panose="020F0302020204030204"/>
            </a:rPr>
            <a:t>.</a:t>
          </a:r>
          <a:r>
            <a:rPr lang="en-US" sz="1600" b="1" kern="1200" dirty="0">
              <a:latin typeface="Calibri Light" panose="020F0302020204030204"/>
            </a:rPr>
            <a:t> </a:t>
          </a:r>
          <a:r>
            <a:rPr lang="en-US" sz="1600" b="1" kern="1200" dirty="0">
              <a:solidFill>
                <a:schemeClr val="bg1"/>
              </a:solidFill>
              <a:latin typeface="Calibri Light" panose="020F0302020204030204"/>
              <a:hlinkClick xmlns:r="http://schemas.openxmlformats.org/officeDocument/2006/relationships" r:id="rId1">
                <a:extLst>
                  <a:ext uri="{A12FA001-AC4F-418D-AE19-62706E023703}">
                    <ahyp:hlinkClr xmlns="" xmlns:ahyp="http://schemas.microsoft.com/office/drawing/2018/hyperlinkcolor" val="tx"/>
                  </a:ext>
                </a:extLst>
              </a:hlinkClick>
            </a:rPr>
            <a:t>www.thinkyouknow.co.uk</a:t>
          </a:r>
          <a:r>
            <a:rPr lang="en-US" sz="1600" b="1" kern="1200" dirty="0">
              <a:solidFill>
                <a:schemeClr val="bg1"/>
              </a:solidFill>
              <a:latin typeface="Calibri Light" panose="020F0302020204030204"/>
            </a:rPr>
            <a:t> </a:t>
          </a:r>
          <a:r>
            <a:rPr lang="en-US" sz="1600" b="1" kern="1200" dirty="0">
              <a:solidFill>
                <a:schemeClr val="bg1"/>
              </a:solidFill>
            </a:rPr>
            <a:t/>
          </a:r>
          <a:br>
            <a:rPr lang="en-US" sz="1600" b="1" kern="1200" dirty="0">
              <a:solidFill>
                <a:schemeClr val="bg1"/>
              </a:solidFill>
            </a:rPr>
          </a:br>
          <a:endParaRPr lang="en-US" sz="1600" b="0" kern="1200" dirty="0">
            <a:solidFill>
              <a:schemeClr val="bg1"/>
            </a:solidFill>
            <a:latin typeface="Calibri Light" panose="020F0302020204030204"/>
          </a:endParaRPr>
        </a:p>
      </dsp:txBody>
      <dsp:txXfrm>
        <a:off x="5603109" y="3008547"/>
        <a:ext cx="3366140" cy="201968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2DC3A9-C82C-4C02-9A7F-551FAB60CCEF}" type="datetimeFigureOut">
              <a:rPr lang="en-GB" smtClean="0"/>
              <a:t>27/08/2024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AFD2CC-026D-476E-86AF-D6B473ADBBD1}" type="slidenum">
              <a:rPr lang="en-GB" smtClean="0"/>
              <a:t>‹#›</a:t>
            </a:fld>
            <a:endParaRPr lang="en-GB"/>
          </a:p>
        </p:txBody>
      </p:sp>
    </p:spTree>
    <p:extLst>
      <p:ext uri="{BB962C8B-B14F-4D97-AF65-F5344CB8AC3E}">
        <p14:creationId xmlns:p14="http://schemas.microsoft.com/office/powerpoint/2010/main" val="2852128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002060"/>
              </a:solidFill>
              <a:cs typeface="Calibri"/>
            </a:endParaRPr>
          </a:p>
          <a:p>
            <a:pPr marL="0" indent="0">
              <a:buNone/>
            </a:pPr>
            <a:r>
              <a:rPr lang="en-US" dirty="0">
                <a:solidFill>
                  <a:srgbClr val="FF0000"/>
                </a:solidFill>
                <a:cs typeface="Calibri"/>
              </a:rPr>
              <a:t>Note to tutors:</a:t>
            </a:r>
            <a:r>
              <a:rPr lang="en-US" dirty="0">
                <a:cs typeface="Calibri"/>
              </a:rPr>
              <a:t> Choose the challenge level relevant to your class. You will also need the social media fact sheet.</a:t>
            </a:r>
            <a:endParaRPr lang="en-US" dirty="0">
              <a:solidFill>
                <a:srgbClr val="002060"/>
              </a:solidFill>
              <a:cs typeface="Calibri"/>
            </a:endParaRPr>
          </a:p>
          <a:p>
            <a:endParaRPr lang="en-GB" dirty="0"/>
          </a:p>
        </p:txBody>
      </p:sp>
      <p:sp>
        <p:nvSpPr>
          <p:cNvPr id="4" name="Slide Number Placeholder 3"/>
          <p:cNvSpPr>
            <a:spLocks noGrp="1"/>
          </p:cNvSpPr>
          <p:nvPr>
            <p:ph type="sldNum" sz="quarter" idx="10"/>
          </p:nvPr>
        </p:nvSpPr>
        <p:spPr/>
        <p:txBody>
          <a:bodyPr/>
          <a:lstStyle/>
          <a:p>
            <a:fld id="{5EAFD2CC-026D-476E-86AF-D6B473ADBBD1}" type="slidenum">
              <a:rPr lang="en-GB" smtClean="0"/>
              <a:t>2</a:t>
            </a:fld>
            <a:endParaRPr lang="en-GB"/>
          </a:p>
        </p:txBody>
      </p:sp>
    </p:spTree>
    <p:extLst>
      <p:ext uri="{BB962C8B-B14F-4D97-AF65-F5344CB8AC3E}">
        <p14:creationId xmlns:p14="http://schemas.microsoft.com/office/powerpoint/2010/main" val="848963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AFD2CC-026D-476E-86AF-D6B473ADBBD1}" type="slidenum">
              <a:rPr lang="en-GB" smtClean="0"/>
              <a:t>4</a:t>
            </a:fld>
            <a:endParaRPr lang="en-GB"/>
          </a:p>
        </p:txBody>
      </p:sp>
    </p:spTree>
    <p:extLst>
      <p:ext uri="{BB962C8B-B14F-4D97-AF65-F5344CB8AC3E}">
        <p14:creationId xmlns:p14="http://schemas.microsoft.com/office/powerpoint/2010/main" val="782640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with students the benefits and dangers of the internet.</a:t>
            </a:r>
          </a:p>
          <a:p>
            <a:endParaRPr lang="en-GB" dirty="0"/>
          </a:p>
          <a:p>
            <a:endParaRPr lang="en-GB" dirty="0"/>
          </a:p>
        </p:txBody>
      </p:sp>
      <p:sp>
        <p:nvSpPr>
          <p:cNvPr id="4" name="Slide Number Placeholder 3"/>
          <p:cNvSpPr>
            <a:spLocks noGrp="1"/>
          </p:cNvSpPr>
          <p:nvPr>
            <p:ph type="sldNum" sz="quarter" idx="10"/>
          </p:nvPr>
        </p:nvSpPr>
        <p:spPr/>
        <p:txBody>
          <a:bodyPr/>
          <a:lstStyle/>
          <a:p>
            <a:fld id="{5EAFD2CC-026D-476E-86AF-D6B473ADBBD1}" type="slidenum">
              <a:rPr lang="en-GB" smtClean="0"/>
              <a:t>9</a:t>
            </a:fld>
            <a:endParaRPr lang="en-GB"/>
          </a:p>
        </p:txBody>
      </p:sp>
    </p:spTree>
    <p:extLst>
      <p:ext uri="{BB962C8B-B14F-4D97-AF65-F5344CB8AC3E}">
        <p14:creationId xmlns:p14="http://schemas.microsoft.com/office/powerpoint/2010/main" val="389643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with students why</a:t>
            </a:r>
            <a:r>
              <a:rPr lang="en-GB" baseline="0" dirty="0"/>
              <a:t> this information should never be shared. Remind students that to share explicit photos of someone under 18 is a criminal offence and is classed as child pornography, even if the person in the picture sent it to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r>
              <a:rPr lang="en-GB" dirty="0"/>
              <a:t>Explain to</a:t>
            </a:r>
            <a:r>
              <a:rPr lang="en-GB" baseline="0" dirty="0"/>
              <a:t> the group what internet privacy is and its limitations.</a:t>
            </a: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Explain to the group internet confidentiality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r>
              <a:rPr lang="en-GB" dirty="0"/>
              <a:t>Discuss with students how the college protects their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endParaRPr lang="en-GB" dirty="0"/>
          </a:p>
        </p:txBody>
      </p:sp>
      <p:sp>
        <p:nvSpPr>
          <p:cNvPr id="4" name="Slide Number Placeholder 3"/>
          <p:cNvSpPr>
            <a:spLocks noGrp="1"/>
          </p:cNvSpPr>
          <p:nvPr>
            <p:ph type="sldNum" sz="quarter" idx="10"/>
          </p:nvPr>
        </p:nvSpPr>
        <p:spPr/>
        <p:txBody>
          <a:bodyPr/>
          <a:lstStyle/>
          <a:p>
            <a:fld id="{5EAFD2CC-026D-476E-86AF-D6B473ADBBD1}" type="slidenum">
              <a:rPr lang="en-GB" smtClean="0"/>
              <a:t>10</a:t>
            </a:fld>
            <a:endParaRPr lang="en-GB"/>
          </a:p>
        </p:txBody>
      </p:sp>
    </p:spTree>
    <p:extLst>
      <p:ext uri="{BB962C8B-B14F-4D97-AF65-F5344CB8AC3E}">
        <p14:creationId xmlns:p14="http://schemas.microsoft.com/office/powerpoint/2010/main" val="3727119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AFD2CC-026D-476E-86AF-D6B473ADBBD1}" type="slidenum">
              <a:rPr lang="en-GB" smtClean="0"/>
              <a:t>11</a:t>
            </a:fld>
            <a:endParaRPr lang="en-GB"/>
          </a:p>
        </p:txBody>
      </p:sp>
    </p:spTree>
    <p:extLst>
      <p:ext uri="{BB962C8B-B14F-4D97-AF65-F5344CB8AC3E}">
        <p14:creationId xmlns:p14="http://schemas.microsoft.com/office/powerpoint/2010/main" val="3335962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EC6ED2E-6C17-40D9-B507-08526E4F3CD1}" type="datetimeFigureOut">
              <a:rPr lang="en-GB" smtClean="0"/>
              <a:t>27/08/2024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574EE1-3688-4586-B3C6-9903E59316E4}" type="slidenum">
              <a:rPr lang="en-GB" smtClean="0"/>
              <a:t>‹#›</a:t>
            </a:fld>
            <a:endParaRPr lang="en-GB"/>
          </a:p>
        </p:txBody>
      </p:sp>
    </p:spTree>
    <p:extLst>
      <p:ext uri="{BB962C8B-B14F-4D97-AF65-F5344CB8AC3E}">
        <p14:creationId xmlns:p14="http://schemas.microsoft.com/office/powerpoint/2010/main" val="331415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EC6ED2E-6C17-40D9-B507-08526E4F3CD1}" type="datetimeFigureOut">
              <a:rPr lang="en-GB" smtClean="0"/>
              <a:t>27/08/2024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574EE1-3688-4586-B3C6-9903E59316E4}" type="slidenum">
              <a:rPr lang="en-GB" smtClean="0"/>
              <a:t>‹#›</a:t>
            </a:fld>
            <a:endParaRPr lang="en-GB"/>
          </a:p>
        </p:txBody>
      </p:sp>
    </p:spTree>
    <p:extLst>
      <p:ext uri="{BB962C8B-B14F-4D97-AF65-F5344CB8AC3E}">
        <p14:creationId xmlns:p14="http://schemas.microsoft.com/office/powerpoint/2010/main" val="3362417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EC6ED2E-6C17-40D9-B507-08526E4F3CD1}" type="datetimeFigureOut">
              <a:rPr lang="en-GB" smtClean="0"/>
              <a:t>27/08/2024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574EE1-3688-4586-B3C6-9903E59316E4}" type="slidenum">
              <a:rPr lang="en-GB" smtClean="0"/>
              <a:t>‹#›</a:t>
            </a:fld>
            <a:endParaRPr lang="en-GB"/>
          </a:p>
        </p:txBody>
      </p:sp>
    </p:spTree>
    <p:extLst>
      <p:ext uri="{BB962C8B-B14F-4D97-AF65-F5344CB8AC3E}">
        <p14:creationId xmlns:p14="http://schemas.microsoft.com/office/powerpoint/2010/main" val="1873271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EC6ED2E-6C17-40D9-B507-08526E4F3CD1}" type="datetimeFigureOut">
              <a:rPr lang="en-GB" smtClean="0"/>
              <a:t>27/08/2024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574EE1-3688-4586-B3C6-9903E59316E4}" type="slidenum">
              <a:rPr lang="en-GB" smtClean="0"/>
              <a:t>‹#›</a:t>
            </a:fld>
            <a:endParaRPr lang="en-GB"/>
          </a:p>
        </p:txBody>
      </p:sp>
    </p:spTree>
    <p:extLst>
      <p:ext uri="{BB962C8B-B14F-4D97-AF65-F5344CB8AC3E}">
        <p14:creationId xmlns:p14="http://schemas.microsoft.com/office/powerpoint/2010/main" val="756623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C6ED2E-6C17-40D9-B507-08526E4F3CD1}" type="datetimeFigureOut">
              <a:rPr lang="en-GB" smtClean="0"/>
              <a:t>27/08/2024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574EE1-3688-4586-B3C6-9903E59316E4}" type="slidenum">
              <a:rPr lang="en-GB" smtClean="0"/>
              <a:t>‹#›</a:t>
            </a:fld>
            <a:endParaRPr lang="en-GB"/>
          </a:p>
        </p:txBody>
      </p:sp>
    </p:spTree>
    <p:extLst>
      <p:ext uri="{BB962C8B-B14F-4D97-AF65-F5344CB8AC3E}">
        <p14:creationId xmlns:p14="http://schemas.microsoft.com/office/powerpoint/2010/main" val="4037219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EC6ED2E-6C17-40D9-B507-08526E4F3CD1}" type="datetimeFigureOut">
              <a:rPr lang="en-GB" smtClean="0"/>
              <a:t>27/08/2024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574EE1-3688-4586-B3C6-9903E59316E4}" type="slidenum">
              <a:rPr lang="en-GB" smtClean="0"/>
              <a:t>‹#›</a:t>
            </a:fld>
            <a:endParaRPr lang="en-GB"/>
          </a:p>
        </p:txBody>
      </p:sp>
    </p:spTree>
    <p:extLst>
      <p:ext uri="{BB962C8B-B14F-4D97-AF65-F5344CB8AC3E}">
        <p14:creationId xmlns:p14="http://schemas.microsoft.com/office/powerpoint/2010/main" val="702078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EC6ED2E-6C17-40D9-B507-08526E4F3CD1}" type="datetimeFigureOut">
              <a:rPr lang="en-GB" smtClean="0"/>
              <a:t>27/08/2024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D574EE1-3688-4586-B3C6-9903E59316E4}" type="slidenum">
              <a:rPr lang="en-GB" smtClean="0"/>
              <a:t>‹#›</a:t>
            </a:fld>
            <a:endParaRPr lang="en-GB"/>
          </a:p>
        </p:txBody>
      </p:sp>
    </p:spTree>
    <p:extLst>
      <p:ext uri="{BB962C8B-B14F-4D97-AF65-F5344CB8AC3E}">
        <p14:creationId xmlns:p14="http://schemas.microsoft.com/office/powerpoint/2010/main" val="2104290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EC6ED2E-6C17-40D9-B507-08526E4F3CD1}" type="datetimeFigureOut">
              <a:rPr lang="en-GB" smtClean="0"/>
              <a:t>27/08/2024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D574EE1-3688-4586-B3C6-9903E59316E4}" type="slidenum">
              <a:rPr lang="en-GB" smtClean="0"/>
              <a:t>‹#›</a:t>
            </a:fld>
            <a:endParaRPr lang="en-GB"/>
          </a:p>
        </p:txBody>
      </p:sp>
    </p:spTree>
    <p:extLst>
      <p:ext uri="{BB962C8B-B14F-4D97-AF65-F5344CB8AC3E}">
        <p14:creationId xmlns:p14="http://schemas.microsoft.com/office/powerpoint/2010/main" val="53076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C6ED2E-6C17-40D9-B507-08526E4F3CD1}" type="datetimeFigureOut">
              <a:rPr lang="en-GB" smtClean="0"/>
              <a:t>27/08/2024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D574EE1-3688-4586-B3C6-9903E59316E4}" type="slidenum">
              <a:rPr lang="en-GB" smtClean="0"/>
              <a:t>‹#›</a:t>
            </a:fld>
            <a:endParaRPr lang="en-GB"/>
          </a:p>
        </p:txBody>
      </p:sp>
    </p:spTree>
    <p:extLst>
      <p:ext uri="{BB962C8B-B14F-4D97-AF65-F5344CB8AC3E}">
        <p14:creationId xmlns:p14="http://schemas.microsoft.com/office/powerpoint/2010/main" val="411289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C6ED2E-6C17-40D9-B507-08526E4F3CD1}" type="datetimeFigureOut">
              <a:rPr lang="en-GB" smtClean="0"/>
              <a:t>27/08/2024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574EE1-3688-4586-B3C6-9903E59316E4}" type="slidenum">
              <a:rPr lang="en-GB" smtClean="0"/>
              <a:t>‹#›</a:t>
            </a:fld>
            <a:endParaRPr lang="en-GB"/>
          </a:p>
        </p:txBody>
      </p:sp>
    </p:spTree>
    <p:extLst>
      <p:ext uri="{BB962C8B-B14F-4D97-AF65-F5344CB8AC3E}">
        <p14:creationId xmlns:p14="http://schemas.microsoft.com/office/powerpoint/2010/main" val="3112642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C6ED2E-6C17-40D9-B507-08526E4F3CD1}" type="datetimeFigureOut">
              <a:rPr lang="en-GB" smtClean="0"/>
              <a:t>27/08/2024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574EE1-3688-4586-B3C6-9903E59316E4}" type="slidenum">
              <a:rPr lang="en-GB" smtClean="0"/>
              <a:t>‹#›</a:t>
            </a:fld>
            <a:endParaRPr lang="en-GB"/>
          </a:p>
        </p:txBody>
      </p:sp>
    </p:spTree>
    <p:extLst>
      <p:ext uri="{BB962C8B-B14F-4D97-AF65-F5344CB8AC3E}">
        <p14:creationId xmlns:p14="http://schemas.microsoft.com/office/powerpoint/2010/main" val="3913382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C6ED2E-6C17-40D9-B507-08526E4F3CD1}" type="datetimeFigureOut">
              <a:rPr lang="en-GB" smtClean="0"/>
              <a:t>27/08/2024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574EE1-3688-4586-B3C6-9903E59316E4}" type="slidenum">
              <a:rPr lang="en-GB" smtClean="0"/>
              <a:t>‹#›</a:t>
            </a:fld>
            <a:endParaRPr lang="en-GB"/>
          </a:p>
        </p:txBody>
      </p:sp>
    </p:spTree>
    <p:extLst>
      <p:ext uri="{BB962C8B-B14F-4D97-AF65-F5344CB8AC3E}">
        <p14:creationId xmlns:p14="http://schemas.microsoft.com/office/powerpoint/2010/main" val="1648199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legislation.gov.uk/ukpga/2003/42/content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 y="0"/>
            <a:ext cx="12191239"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800" y="5538350"/>
            <a:ext cx="4406530" cy="1039877"/>
          </a:xfrm>
          <a:prstGeom prst="rect">
            <a:avLst/>
          </a:prstGeom>
        </p:spPr>
      </p:pic>
      <p:sp>
        <p:nvSpPr>
          <p:cNvPr id="6" name="Rectangle 5"/>
          <p:cNvSpPr/>
          <p:nvPr/>
        </p:nvSpPr>
        <p:spPr>
          <a:xfrm>
            <a:off x="925257" y="1011260"/>
            <a:ext cx="3227615" cy="4247317"/>
          </a:xfrm>
          <a:prstGeom prst="rect">
            <a:avLst/>
          </a:prstGeom>
          <a:noFill/>
        </p:spPr>
        <p:txBody>
          <a:bodyPr wrap="none" lIns="91440" tIns="45720" rIns="91440" bIns="45720">
            <a:spAutoFit/>
          </a:bodyPr>
          <a:lstStyle/>
          <a:p>
            <a:pPr algn="ctr"/>
            <a:r>
              <a:rPr lang="en-US" sz="5400" b="0" cap="none" spc="0" dirty="0">
                <a:ln w="0"/>
                <a:solidFill>
                  <a:schemeClr val="bg1"/>
                </a:solidFill>
                <a:effectLst>
                  <a:outerShdw blurRad="38100" dist="25400" dir="5400000" algn="ctr" rotWithShape="0">
                    <a:srgbClr val="6E747A">
                      <a:alpha val="43000"/>
                    </a:srgbClr>
                  </a:outerShdw>
                </a:effectLst>
              </a:rPr>
              <a:t>Online </a:t>
            </a:r>
          </a:p>
          <a:p>
            <a:pPr algn="ctr"/>
            <a:r>
              <a:rPr lang="en-US" sz="5400" b="0" cap="none" spc="0" dirty="0">
                <a:ln w="0"/>
                <a:solidFill>
                  <a:schemeClr val="bg1"/>
                </a:solidFill>
                <a:effectLst>
                  <a:outerShdw blurRad="38100" dist="25400" dir="5400000" algn="ctr" rotWithShape="0">
                    <a:srgbClr val="6E747A">
                      <a:alpha val="43000"/>
                    </a:srgbClr>
                  </a:outerShdw>
                </a:effectLst>
              </a:rPr>
              <a:t>Safety</a:t>
            </a:r>
          </a:p>
          <a:p>
            <a:pPr algn="ctr"/>
            <a:r>
              <a:rPr lang="en-US" sz="5400" dirty="0">
                <a:ln w="0"/>
                <a:solidFill>
                  <a:schemeClr val="bg1"/>
                </a:solidFill>
                <a:effectLst>
                  <a:outerShdw blurRad="38100" dist="25400" dir="5400000" algn="ctr" rotWithShape="0">
                    <a:srgbClr val="6E747A">
                      <a:alpha val="43000"/>
                    </a:srgbClr>
                  </a:outerShdw>
                </a:effectLst>
              </a:rPr>
              <a:t>&amp;</a:t>
            </a:r>
          </a:p>
          <a:p>
            <a:pPr algn="ctr"/>
            <a:r>
              <a:rPr lang="en-US" sz="5400" dirty="0">
                <a:ln w="0"/>
                <a:solidFill>
                  <a:schemeClr val="bg1"/>
                </a:solidFill>
                <a:effectLst>
                  <a:outerShdw blurRad="38100" dist="25400" dir="5400000" algn="ctr" rotWithShape="0">
                    <a:srgbClr val="6E747A">
                      <a:alpha val="43000"/>
                    </a:srgbClr>
                  </a:outerShdw>
                </a:effectLst>
              </a:rPr>
              <a:t>Digital </a:t>
            </a:r>
          </a:p>
          <a:p>
            <a:pPr algn="ctr"/>
            <a:r>
              <a:rPr lang="en-US" sz="5400" b="0" cap="none" spc="0" dirty="0">
                <a:ln w="0"/>
                <a:solidFill>
                  <a:schemeClr val="bg1"/>
                </a:solidFill>
                <a:effectLst>
                  <a:outerShdw blurRad="38100" dist="25400" dir="5400000" algn="ctr" rotWithShape="0">
                    <a:srgbClr val="6E747A">
                      <a:alpha val="43000"/>
                    </a:srgbClr>
                  </a:outerShdw>
                </a:effectLst>
              </a:rPr>
              <a:t>Citizenship</a:t>
            </a:r>
          </a:p>
        </p:txBody>
      </p:sp>
    </p:spTree>
    <p:extLst>
      <p:ext uri="{BB962C8B-B14F-4D97-AF65-F5344CB8AC3E}">
        <p14:creationId xmlns:p14="http://schemas.microsoft.com/office/powerpoint/2010/main" val="3556618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9823" y="135061"/>
            <a:ext cx="4097597" cy="584775"/>
          </a:xfrm>
          <a:prstGeom prst="rect">
            <a:avLst/>
          </a:prstGeom>
        </p:spPr>
        <p:txBody>
          <a:bodyPr wrap="none">
            <a:spAutoFit/>
          </a:bodyPr>
          <a:lstStyle/>
          <a:p>
            <a:r>
              <a:rPr lang="en-US" sz="3200" b="1" dirty="0">
                <a:cs typeface="Calibri Light"/>
              </a:rPr>
              <a:t>Protect Yourself Online</a:t>
            </a:r>
            <a:endParaRPr lang="en-GB" sz="3200" b="1" dirty="0"/>
          </a:p>
        </p:txBody>
      </p:sp>
      <p:sp>
        <p:nvSpPr>
          <p:cNvPr id="6" name="Rectangle 5"/>
          <p:cNvSpPr/>
          <p:nvPr/>
        </p:nvSpPr>
        <p:spPr>
          <a:xfrm>
            <a:off x="519823" y="719836"/>
            <a:ext cx="4950535" cy="2246769"/>
          </a:xfrm>
          <a:prstGeom prst="rect">
            <a:avLst/>
          </a:prstGeom>
          <a:ln>
            <a:solidFill>
              <a:schemeClr val="tx1"/>
            </a:solidFill>
          </a:ln>
        </p:spPr>
        <p:txBody>
          <a:bodyPr wrap="square">
            <a:spAutoFit/>
          </a:bodyPr>
          <a:lstStyle/>
          <a:p>
            <a:r>
              <a:rPr lang="en-GB" sz="2000" b="1" dirty="0"/>
              <a:t>Some information should never be shared online:</a:t>
            </a:r>
          </a:p>
          <a:p>
            <a:pPr marL="285750" indent="-285750">
              <a:buFont typeface="Arial" panose="020B0604020202020204" pitchFamily="34" charset="0"/>
              <a:buChar char="•"/>
            </a:pPr>
            <a:r>
              <a:rPr lang="en-GB" sz="2000" dirty="0"/>
              <a:t>Your address &amp; telephone number</a:t>
            </a:r>
          </a:p>
          <a:p>
            <a:pPr marL="285750" indent="-285750">
              <a:buFont typeface="Arial" panose="020B0604020202020204" pitchFamily="34" charset="0"/>
              <a:buChar char="•"/>
            </a:pPr>
            <a:r>
              <a:rPr lang="en-GB" sz="2000" dirty="0"/>
              <a:t>Bank details</a:t>
            </a:r>
          </a:p>
          <a:p>
            <a:pPr marL="285750" indent="-285750">
              <a:buFont typeface="Arial" panose="020B0604020202020204" pitchFamily="34" charset="0"/>
              <a:buChar char="•"/>
            </a:pPr>
            <a:r>
              <a:rPr lang="en-GB" sz="2000" dirty="0"/>
              <a:t>Date of birth</a:t>
            </a:r>
          </a:p>
          <a:p>
            <a:pPr marL="285750" indent="-285750">
              <a:buFont typeface="Arial" panose="020B0604020202020204" pitchFamily="34" charset="0"/>
              <a:buChar char="•"/>
            </a:pPr>
            <a:r>
              <a:rPr lang="en-GB" sz="2000" dirty="0"/>
              <a:t>Pictures which include nudity</a:t>
            </a:r>
          </a:p>
          <a:p>
            <a:pPr marL="285750" indent="-285750">
              <a:buFont typeface="Arial" panose="020B0604020202020204" pitchFamily="34" charset="0"/>
              <a:buChar char="•"/>
            </a:pPr>
            <a:r>
              <a:rPr lang="en-GB" sz="2000" dirty="0"/>
              <a:t>Passwords</a:t>
            </a:r>
          </a:p>
        </p:txBody>
      </p:sp>
      <p:sp>
        <p:nvSpPr>
          <p:cNvPr id="7" name="Rectangle 6"/>
          <p:cNvSpPr/>
          <p:nvPr/>
        </p:nvSpPr>
        <p:spPr>
          <a:xfrm>
            <a:off x="6096000" y="427448"/>
            <a:ext cx="5775158" cy="2246769"/>
          </a:xfrm>
          <a:prstGeom prst="rect">
            <a:avLst/>
          </a:prstGeom>
          <a:ln>
            <a:solidFill>
              <a:schemeClr val="tx1"/>
            </a:solidFill>
          </a:ln>
        </p:spPr>
        <p:txBody>
          <a:bodyPr wrap="square">
            <a:spAutoFit/>
          </a:bodyPr>
          <a:lstStyle/>
          <a:p>
            <a:r>
              <a:rPr lang="en-US" sz="2000" b="1" dirty="0"/>
              <a:t>Internet</a:t>
            </a:r>
            <a:r>
              <a:rPr lang="en-US" sz="2000" dirty="0"/>
              <a:t> </a:t>
            </a:r>
            <a:r>
              <a:rPr lang="en-US" sz="2000" b="1" dirty="0"/>
              <a:t>Privacy</a:t>
            </a:r>
            <a:r>
              <a:rPr lang="en-US" sz="2000" dirty="0"/>
              <a:t> is the ability of individuals to control the flow of information and have reasonable access to data generated during a browsing session.</a:t>
            </a:r>
          </a:p>
          <a:p>
            <a:endParaRPr lang="en-US" sz="2000" dirty="0"/>
          </a:p>
          <a:p>
            <a:r>
              <a:rPr lang="en-US" sz="2000" dirty="0"/>
              <a:t>Every time you go browse the internet you will leave an internet footprint, even if you clear all website history.</a:t>
            </a:r>
            <a:endParaRPr lang="en-GB" sz="2000" dirty="0"/>
          </a:p>
        </p:txBody>
      </p:sp>
      <p:sp>
        <p:nvSpPr>
          <p:cNvPr id="8" name="Rectangle 7"/>
          <p:cNvSpPr/>
          <p:nvPr/>
        </p:nvSpPr>
        <p:spPr>
          <a:xfrm>
            <a:off x="519823" y="3482206"/>
            <a:ext cx="4950535" cy="2723823"/>
          </a:xfrm>
          <a:prstGeom prst="rect">
            <a:avLst/>
          </a:prstGeom>
          <a:ln>
            <a:solidFill>
              <a:schemeClr val="tx1"/>
            </a:solidFill>
          </a:ln>
        </p:spPr>
        <p:txBody>
          <a:bodyPr wrap="square">
            <a:spAutoFit/>
          </a:bodyPr>
          <a:lstStyle/>
          <a:p>
            <a:r>
              <a:rPr lang="en-US" sz="2000" b="1" dirty="0"/>
              <a:t>Internet Confidentiality </a:t>
            </a:r>
            <a:r>
              <a:rPr lang="en-US" sz="2000" dirty="0"/>
              <a:t>allows authorized users to access sensitive and protected data. Specific mechanisms such as fire walls ensure confidentiality and safeguard data from harmful intruders.</a:t>
            </a:r>
          </a:p>
          <a:p>
            <a:endParaRPr lang="en-US" sz="1100" dirty="0"/>
          </a:p>
          <a:p>
            <a:r>
              <a:rPr lang="en-US" sz="2000" dirty="0"/>
              <a:t>Abuse of the college internet will result in your ID being blocked from using the college internet and reported to safeguarding.</a:t>
            </a:r>
            <a:endParaRPr lang="en-GB" sz="2000" dirty="0"/>
          </a:p>
        </p:txBody>
      </p:sp>
      <p:sp>
        <p:nvSpPr>
          <p:cNvPr id="9" name="Rectangle 8"/>
          <p:cNvSpPr/>
          <p:nvPr/>
        </p:nvSpPr>
        <p:spPr>
          <a:xfrm>
            <a:off x="6096000" y="2886171"/>
            <a:ext cx="5775158" cy="3462486"/>
          </a:xfrm>
          <a:prstGeom prst="rect">
            <a:avLst/>
          </a:prstGeom>
          <a:ln>
            <a:solidFill>
              <a:schemeClr val="tx1"/>
            </a:solidFill>
          </a:ln>
        </p:spPr>
        <p:txBody>
          <a:bodyPr wrap="square">
            <a:spAutoFit/>
          </a:bodyPr>
          <a:lstStyle/>
          <a:p>
            <a:r>
              <a:rPr lang="en-GB" sz="2000" dirty="0"/>
              <a:t>The College protects your data in the following ways:</a:t>
            </a:r>
          </a:p>
          <a:p>
            <a:endParaRPr lang="en-GB" sz="900" dirty="0"/>
          </a:p>
          <a:p>
            <a:pPr marL="285750" indent="-285750">
              <a:buFont typeface="Arial" panose="020B0604020202020204" pitchFamily="34" charset="0"/>
              <a:buChar char="•"/>
            </a:pPr>
            <a:r>
              <a:rPr lang="en-GB" sz="2000" dirty="0"/>
              <a:t>The College has a firewall to protect your data from being hacked</a:t>
            </a:r>
          </a:p>
          <a:p>
            <a:pPr marL="285750" indent="-285750">
              <a:buFont typeface="Arial" panose="020B0604020202020204" pitchFamily="34" charset="0"/>
              <a:buChar char="•"/>
            </a:pPr>
            <a:endParaRPr lang="en-GB" sz="900" dirty="0"/>
          </a:p>
          <a:p>
            <a:pPr marL="285750" indent="-285750">
              <a:buFont typeface="Arial" panose="020B0604020202020204" pitchFamily="34" charset="0"/>
              <a:buChar char="•"/>
            </a:pPr>
            <a:r>
              <a:rPr lang="en-GB" sz="2000" dirty="0"/>
              <a:t>The College will never give any of your personal data to a third party, except where you have given us permission to do so</a:t>
            </a:r>
          </a:p>
          <a:p>
            <a:pPr marL="285750" indent="-285750">
              <a:buFont typeface="Arial" panose="020B0604020202020204" pitchFamily="34" charset="0"/>
              <a:buChar char="•"/>
            </a:pPr>
            <a:endParaRPr lang="en-GB" sz="900" dirty="0"/>
          </a:p>
          <a:p>
            <a:pPr marL="285750" indent="-285750">
              <a:buFont typeface="Arial" panose="020B0604020202020204" pitchFamily="34" charset="0"/>
              <a:buChar char="•"/>
            </a:pPr>
            <a:r>
              <a:rPr lang="en-GB" sz="2000" dirty="0"/>
              <a:t>All paper personal data is kept in secure locked cabinets</a:t>
            </a:r>
          </a:p>
          <a:p>
            <a:pPr marL="285750" indent="-285750">
              <a:buFont typeface="Arial" panose="020B0604020202020204" pitchFamily="34" charset="0"/>
              <a:buChar char="•"/>
            </a:pPr>
            <a:endParaRPr lang="en-GB" sz="900" dirty="0"/>
          </a:p>
          <a:p>
            <a:pPr marL="285750" indent="-285750">
              <a:buFont typeface="Arial" panose="020B0604020202020204" pitchFamily="34" charset="0"/>
              <a:buChar char="•"/>
            </a:pPr>
            <a:r>
              <a:rPr lang="en-GB" sz="2000" dirty="0"/>
              <a:t>All computer access is password protected</a:t>
            </a:r>
          </a:p>
        </p:txBody>
      </p:sp>
    </p:spTree>
    <p:extLst>
      <p:ext uri="{BB962C8B-B14F-4D97-AF65-F5344CB8AC3E}">
        <p14:creationId xmlns:p14="http://schemas.microsoft.com/office/powerpoint/2010/main" val="45567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42008"/>
            <a:ext cx="12192000" cy="715992"/>
          </a:xfrm>
          <a:prstGeom prst="rect">
            <a:avLst/>
          </a:prstGeom>
          <a:solidFill>
            <a:srgbClr val="03C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84673" y="6197816"/>
            <a:ext cx="11697419" cy="400110"/>
          </a:xfrm>
          <a:prstGeom prst="rect">
            <a:avLst/>
          </a:prstGeom>
          <a:noFill/>
        </p:spPr>
        <p:txBody>
          <a:bodyPr wrap="square" rtlCol="0">
            <a:spAutoFit/>
          </a:bodyPr>
          <a:lstStyle/>
          <a:p>
            <a:r>
              <a:rPr lang="en-GB" sz="2000" dirty="0">
                <a:solidFill>
                  <a:srgbClr val="252B39"/>
                </a:solidFill>
                <a:latin typeface="Poppins" panose="00000500000000000000" pitchFamily="50" charset="0"/>
                <a:cs typeface="Poppins" panose="00000500000000000000" pitchFamily="50" charset="0"/>
              </a:rPr>
              <a:t>London’s environmental college						          capel.ac.uk</a:t>
            </a:r>
          </a:p>
        </p:txBody>
      </p:sp>
      <p:graphicFrame>
        <p:nvGraphicFramePr>
          <p:cNvPr id="6" name="Diagram 5">
            <a:extLst>
              <a:ext uri="{FF2B5EF4-FFF2-40B4-BE49-F238E27FC236}">
                <a16:creationId xmlns:a16="http://schemas.microsoft.com/office/drawing/2014/main" id="{E394B91D-0606-4481-BF0E-1F7E5FCF80F4}"/>
              </a:ext>
            </a:extLst>
          </p:cNvPr>
          <p:cNvGraphicFramePr/>
          <p:nvPr>
            <p:extLst>
              <p:ext uri="{D42A27DB-BD31-4B8C-83A1-F6EECF244321}">
                <p14:modId xmlns:p14="http://schemas.microsoft.com/office/powerpoint/2010/main" val="3047970396"/>
              </p:ext>
            </p:extLst>
          </p:nvPr>
        </p:nvGraphicFramePr>
        <p:xfrm>
          <a:off x="710174" y="949967"/>
          <a:ext cx="10771651" cy="51920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519823" y="305201"/>
            <a:ext cx="4002442" cy="584775"/>
          </a:xfrm>
          <a:prstGeom prst="rect">
            <a:avLst/>
          </a:prstGeom>
        </p:spPr>
        <p:txBody>
          <a:bodyPr wrap="none">
            <a:spAutoFit/>
          </a:bodyPr>
          <a:lstStyle/>
          <a:p>
            <a:r>
              <a:rPr lang="en-US" sz="3200" dirty="0">
                <a:cs typeface="Calibri Light"/>
              </a:rPr>
              <a:t>Protect Yourself Online</a:t>
            </a:r>
            <a:endParaRPr lang="en-GB" sz="3200" dirty="0"/>
          </a:p>
        </p:txBody>
      </p:sp>
      <p:pic>
        <p:nvPicPr>
          <p:cNvPr id="8" name="Picture 141" descr="A picture containing drawing&#10;&#10;Description automatically generated">
            <a:extLst>
              <a:ext uri="{FF2B5EF4-FFF2-40B4-BE49-F238E27FC236}">
                <a16:creationId xmlns:a16="http://schemas.microsoft.com/office/drawing/2014/main" id="{C69550D8-15A6-4505-AA90-64FE8B3BE87E}"/>
              </a:ext>
            </a:extLst>
          </p:cNvPr>
          <p:cNvPicPr>
            <a:picLocks noChangeAspect="1"/>
          </p:cNvPicPr>
          <p:nvPr/>
        </p:nvPicPr>
        <p:blipFill rotWithShape="1">
          <a:blip r:embed="rId8"/>
          <a:srcRect t="1528" r="-3" b="-3"/>
          <a:stretch/>
        </p:blipFill>
        <p:spPr>
          <a:xfrm>
            <a:off x="9874661" y="4037776"/>
            <a:ext cx="1641155" cy="1360715"/>
          </a:xfrm>
          <a:prstGeom prst="rect">
            <a:avLst/>
          </a:prstGeom>
        </p:spPr>
      </p:pic>
      <p:pic>
        <p:nvPicPr>
          <p:cNvPr id="9" name="Picture 288" descr="A close up of a logo&#10;&#10;Description automatically generated">
            <a:extLst>
              <a:ext uri="{FF2B5EF4-FFF2-40B4-BE49-F238E27FC236}">
                <a16:creationId xmlns:a16="http://schemas.microsoft.com/office/drawing/2014/main" id="{D84FBF22-E69E-4014-9395-2381B98AFE11}"/>
              </a:ext>
            </a:extLst>
          </p:cNvPr>
          <p:cNvPicPr>
            <a:picLocks noChangeAspect="1"/>
          </p:cNvPicPr>
          <p:nvPr/>
        </p:nvPicPr>
        <p:blipFill rotWithShape="1">
          <a:blip r:embed="rId9"/>
          <a:srcRect r="8" b="20440"/>
          <a:stretch/>
        </p:blipFill>
        <p:spPr>
          <a:xfrm>
            <a:off x="1083510" y="4349767"/>
            <a:ext cx="1214760" cy="973902"/>
          </a:xfrm>
          <a:prstGeom prst="rect">
            <a:avLst/>
          </a:prstGeom>
        </p:spPr>
      </p:pic>
    </p:spTree>
    <p:extLst>
      <p:ext uri="{BB962C8B-B14F-4D97-AF65-F5344CB8AC3E}">
        <p14:creationId xmlns:p14="http://schemas.microsoft.com/office/powerpoint/2010/main" val="3629580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252B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5352" y="2095902"/>
            <a:ext cx="9302627" cy="2195285"/>
          </a:xfrm>
          <a:prstGeom prst="rect">
            <a:avLst/>
          </a:prstGeom>
        </p:spPr>
      </p:pic>
      <p:sp>
        <p:nvSpPr>
          <p:cNvPr id="8" name="TextBox 7"/>
          <p:cNvSpPr txBox="1"/>
          <p:nvPr/>
        </p:nvSpPr>
        <p:spPr>
          <a:xfrm>
            <a:off x="1687002" y="4071570"/>
            <a:ext cx="8859329" cy="477054"/>
          </a:xfrm>
          <a:prstGeom prst="rect">
            <a:avLst/>
          </a:prstGeom>
          <a:noFill/>
        </p:spPr>
        <p:txBody>
          <a:bodyPr wrap="square" rtlCol="0">
            <a:spAutoFit/>
          </a:bodyPr>
          <a:lstStyle/>
          <a:p>
            <a:pPr algn="ctr"/>
            <a:r>
              <a:rPr lang="en-GB" sz="2450" dirty="0">
                <a:solidFill>
                  <a:schemeClr val="bg1"/>
                </a:solidFill>
                <a:latin typeface="Poppins" panose="00000500000000000000" pitchFamily="50" charset="0"/>
                <a:cs typeface="Poppins" panose="00000500000000000000" pitchFamily="50" charset="0"/>
              </a:rPr>
              <a:t>Visit capel.ac.uk to browse courses and apply online</a:t>
            </a:r>
          </a:p>
        </p:txBody>
      </p:sp>
    </p:spTree>
    <p:extLst>
      <p:ext uri="{BB962C8B-B14F-4D97-AF65-F5344CB8AC3E}">
        <p14:creationId xmlns:p14="http://schemas.microsoft.com/office/powerpoint/2010/main" val="2255880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42008"/>
            <a:ext cx="12192000" cy="715992"/>
          </a:xfrm>
          <a:prstGeom prst="rect">
            <a:avLst/>
          </a:prstGeom>
          <a:solidFill>
            <a:srgbClr val="03C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47290" y="6142008"/>
            <a:ext cx="11697419" cy="400110"/>
          </a:xfrm>
          <a:prstGeom prst="rect">
            <a:avLst/>
          </a:prstGeom>
          <a:noFill/>
        </p:spPr>
        <p:txBody>
          <a:bodyPr wrap="square" rtlCol="0">
            <a:spAutoFit/>
          </a:bodyPr>
          <a:lstStyle/>
          <a:p>
            <a:r>
              <a:rPr lang="en-GB" sz="2000" dirty="0">
                <a:solidFill>
                  <a:srgbClr val="252B39"/>
                </a:solidFill>
                <a:latin typeface="Poppins" panose="00000500000000000000" pitchFamily="50" charset="0"/>
                <a:cs typeface="Poppins" panose="00000500000000000000" pitchFamily="50" charset="0"/>
              </a:rPr>
              <a:t>London’s environmental college						          capel.ac.uk</a:t>
            </a:r>
          </a:p>
        </p:txBody>
      </p:sp>
      <p:pic>
        <p:nvPicPr>
          <p:cNvPr id="6" name="Graphic 20" descr="Head with Gears">
            <a:extLst>
              <a:ext uri="{FF2B5EF4-FFF2-40B4-BE49-F238E27FC236}">
                <a16:creationId xmlns:a16="http://schemas.microsoft.com/office/drawing/2014/main" id="{2225C363-0828-4612-AB5A-6686146D64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24450" y="217296"/>
            <a:ext cx="4610836" cy="4990297"/>
          </a:xfrm>
          <a:prstGeom prst="rect">
            <a:avLst/>
          </a:prstGeom>
        </p:spPr>
      </p:pic>
      <p:sp>
        <p:nvSpPr>
          <p:cNvPr id="2" name="Rectangle 1"/>
          <p:cNvSpPr/>
          <p:nvPr/>
        </p:nvSpPr>
        <p:spPr>
          <a:xfrm>
            <a:off x="4557623" y="747763"/>
            <a:ext cx="7387086" cy="4893647"/>
          </a:xfrm>
          <a:prstGeom prst="rect">
            <a:avLst/>
          </a:prstGeom>
        </p:spPr>
        <p:txBody>
          <a:bodyPr wrap="square">
            <a:spAutoFit/>
          </a:bodyPr>
          <a:lstStyle/>
          <a:p>
            <a:r>
              <a:rPr lang="en-US" sz="2400" dirty="0"/>
              <a:t>By the end of this session you will:</a:t>
            </a:r>
          </a:p>
          <a:p>
            <a:endParaRPr lang="en-US" sz="2400" dirty="0">
              <a:cs typeface="Calibri"/>
            </a:endParaRPr>
          </a:p>
          <a:p>
            <a:pPr indent="-228600">
              <a:buFont typeface="Arial" panose="020B0604020202020204" pitchFamily="34" charset="0"/>
              <a:buChar char="•"/>
            </a:pPr>
            <a:r>
              <a:rPr lang="en-US" sz="2400" dirty="0"/>
              <a:t>Be able to identify the problems that could occur once     </a:t>
            </a:r>
          </a:p>
          <a:p>
            <a:r>
              <a:rPr lang="en-US" sz="2400" dirty="0"/>
              <a:t>    you have pressed the send button</a:t>
            </a:r>
          </a:p>
          <a:p>
            <a:endParaRPr lang="en-US" sz="2400" dirty="0">
              <a:cs typeface="Calibri"/>
            </a:endParaRPr>
          </a:p>
          <a:p>
            <a:pPr indent="-228600">
              <a:buFont typeface="Arial" panose="020B0604020202020204" pitchFamily="34" charset="0"/>
              <a:buChar char="•"/>
            </a:pPr>
            <a:r>
              <a:rPr lang="en-US" sz="2400" dirty="0"/>
              <a:t>Be able to discuss the legal issues relating to sending   </a:t>
            </a:r>
          </a:p>
          <a:p>
            <a:r>
              <a:rPr lang="en-US" sz="2400" dirty="0"/>
              <a:t>    and distributing images of a person under the age of 18</a:t>
            </a:r>
          </a:p>
          <a:p>
            <a:endParaRPr lang="en-US" sz="2400" dirty="0">
              <a:cs typeface="Calibri"/>
            </a:endParaRPr>
          </a:p>
          <a:p>
            <a:pPr indent="-228600">
              <a:buFont typeface="Arial" panose="020B0604020202020204" pitchFamily="34" charset="0"/>
              <a:buChar char="•"/>
            </a:pPr>
            <a:r>
              <a:rPr lang="en-US" sz="2400" dirty="0"/>
              <a:t>Consider how this could have long-term effects on your </a:t>
            </a:r>
          </a:p>
          <a:p>
            <a:r>
              <a:rPr lang="en-US" sz="2400" dirty="0"/>
              <a:t>   future, self esteem and even mental health </a:t>
            </a:r>
          </a:p>
          <a:p>
            <a:endParaRPr lang="en-US" sz="2400" dirty="0">
              <a:cs typeface="Calibri"/>
            </a:endParaRPr>
          </a:p>
          <a:p>
            <a:pPr marL="285750" indent="-285750">
              <a:buFont typeface="Arial" panose="020B0604020202020204" pitchFamily="34" charset="0"/>
              <a:buChar char="•"/>
            </a:pPr>
            <a:r>
              <a:rPr lang="en-US" sz="2400" dirty="0">
                <a:cs typeface="Calibri"/>
              </a:rPr>
              <a:t>Be able to make informed choices about your online behaviour and support your friends </a:t>
            </a:r>
          </a:p>
        </p:txBody>
      </p:sp>
      <p:sp>
        <p:nvSpPr>
          <p:cNvPr id="3" name="TextBox 2"/>
          <p:cNvSpPr txBox="1"/>
          <p:nvPr/>
        </p:nvSpPr>
        <p:spPr>
          <a:xfrm>
            <a:off x="4557623" y="162988"/>
            <a:ext cx="5075965" cy="584775"/>
          </a:xfrm>
          <a:prstGeom prst="rect">
            <a:avLst/>
          </a:prstGeom>
          <a:noFill/>
        </p:spPr>
        <p:txBody>
          <a:bodyPr wrap="square" rtlCol="0">
            <a:spAutoFit/>
          </a:bodyPr>
          <a:lstStyle/>
          <a:p>
            <a:r>
              <a:rPr lang="en-GB" sz="3200" b="1" dirty="0"/>
              <a:t>Learning Outcomes </a:t>
            </a:r>
          </a:p>
        </p:txBody>
      </p:sp>
    </p:spTree>
    <p:extLst>
      <p:ext uri="{BB962C8B-B14F-4D97-AF65-F5344CB8AC3E}">
        <p14:creationId xmlns:p14="http://schemas.microsoft.com/office/powerpoint/2010/main" val="1183344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42008"/>
            <a:ext cx="12192000" cy="715992"/>
          </a:xfrm>
          <a:prstGeom prst="rect">
            <a:avLst/>
          </a:prstGeom>
          <a:solidFill>
            <a:srgbClr val="03C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47290" y="6142008"/>
            <a:ext cx="11697419" cy="400110"/>
          </a:xfrm>
          <a:prstGeom prst="rect">
            <a:avLst/>
          </a:prstGeom>
          <a:noFill/>
        </p:spPr>
        <p:txBody>
          <a:bodyPr wrap="square" rtlCol="0">
            <a:spAutoFit/>
          </a:bodyPr>
          <a:lstStyle/>
          <a:p>
            <a:r>
              <a:rPr lang="en-GB" sz="2000" dirty="0">
                <a:solidFill>
                  <a:srgbClr val="252B39"/>
                </a:solidFill>
                <a:latin typeface="Poppins" panose="00000500000000000000" pitchFamily="50" charset="0"/>
                <a:cs typeface="Poppins" panose="00000500000000000000" pitchFamily="50" charset="0"/>
              </a:rPr>
              <a:t>London’s environmental college						          capel.ac.uk</a:t>
            </a:r>
          </a:p>
        </p:txBody>
      </p:sp>
      <p:sp>
        <p:nvSpPr>
          <p:cNvPr id="2" name="Rectangle 1"/>
          <p:cNvSpPr/>
          <p:nvPr/>
        </p:nvSpPr>
        <p:spPr>
          <a:xfrm>
            <a:off x="247290" y="292587"/>
            <a:ext cx="5959901" cy="1508105"/>
          </a:xfrm>
          <a:prstGeom prst="rect">
            <a:avLst/>
          </a:prstGeom>
        </p:spPr>
        <p:txBody>
          <a:bodyPr wrap="none">
            <a:spAutoFit/>
          </a:bodyPr>
          <a:lstStyle/>
          <a:p>
            <a:r>
              <a:rPr lang="en-US" sz="3200" b="1" dirty="0"/>
              <a:t>What do you use the internet for?</a:t>
            </a:r>
          </a:p>
          <a:p>
            <a:endParaRPr lang="en-US" sz="3200" b="1" dirty="0"/>
          </a:p>
          <a:p>
            <a:r>
              <a:rPr lang="en-US" sz="2800" b="1" dirty="0"/>
              <a:t>Activity</a:t>
            </a:r>
          </a:p>
        </p:txBody>
      </p:sp>
      <p:sp>
        <p:nvSpPr>
          <p:cNvPr id="3" name="Rectangle 2"/>
          <p:cNvSpPr/>
          <p:nvPr/>
        </p:nvSpPr>
        <p:spPr>
          <a:xfrm>
            <a:off x="247290" y="1915665"/>
            <a:ext cx="6888296" cy="3649204"/>
          </a:xfrm>
          <a:prstGeom prst="rect">
            <a:avLst/>
          </a:prstGeom>
        </p:spPr>
        <p:txBody>
          <a:bodyPr wrap="square">
            <a:spAutoFit/>
          </a:bodyPr>
          <a:lstStyle/>
          <a:p>
            <a:pPr indent="-228600">
              <a:lnSpc>
                <a:spcPct val="90000"/>
              </a:lnSpc>
              <a:spcBef>
                <a:spcPts val="1000"/>
              </a:spcBef>
              <a:buFont typeface="Arial" panose="020B0604020202020204" pitchFamily="34" charset="0"/>
              <a:buChar char="•"/>
            </a:pPr>
            <a:r>
              <a:rPr lang="en-US" sz="2400" dirty="0"/>
              <a:t>How do these figures compare to your personal </a:t>
            </a:r>
          </a:p>
          <a:p>
            <a:pPr>
              <a:lnSpc>
                <a:spcPct val="90000"/>
              </a:lnSpc>
              <a:spcBef>
                <a:spcPts val="1000"/>
              </a:spcBef>
            </a:pPr>
            <a:r>
              <a:rPr lang="en-US" sz="2400" dirty="0"/>
              <a:t>    usage?</a:t>
            </a:r>
          </a:p>
          <a:p>
            <a:pPr>
              <a:lnSpc>
                <a:spcPct val="90000"/>
              </a:lnSpc>
              <a:spcBef>
                <a:spcPts val="1000"/>
              </a:spcBef>
            </a:pPr>
            <a:endParaRPr lang="en-US" sz="2400" dirty="0"/>
          </a:p>
          <a:p>
            <a:pPr indent="-228600">
              <a:lnSpc>
                <a:spcPct val="90000"/>
              </a:lnSpc>
              <a:spcBef>
                <a:spcPts val="1000"/>
              </a:spcBef>
              <a:buFont typeface="Arial" panose="020B0604020202020204" pitchFamily="34" charset="0"/>
              <a:buChar char="•"/>
            </a:pPr>
            <a:r>
              <a:rPr lang="en-US" sz="2400" dirty="0"/>
              <a:t>Can you identify any other popular sites, that are   </a:t>
            </a:r>
          </a:p>
          <a:p>
            <a:pPr>
              <a:lnSpc>
                <a:spcPct val="90000"/>
              </a:lnSpc>
              <a:spcBef>
                <a:spcPts val="1000"/>
              </a:spcBef>
            </a:pPr>
            <a:r>
              <a:rPr lang="en-US" sz="2400" dirty="0"/>
              <a:t>    not listed here? </a:t>
            </a:r>
          </a:p>
          <a:p>
            <a:pPr indent="-228600">
              <a:lnSpc>
                <a:spcPct val="90000"/>
              </a:lnSpc>
              <a:spcBef>
                <a:spcPts val="1000"/>
              </a:spcBef>
              <a:buFont typeface="Arial" panose="020B0604020202020204" pitchFamily="34" charset="0"/>
              <a:buChar char="•"/>
            </a:pPr>
            <a:endParaRPr lang="en-US" sz="2400" dirty="0"/>
          </a:p>
          <a:p>
            <a:pPr indent="-228600">
              <a:lnSpc>
                <a:spcPct val="90000"/>
              </a:lnSpc>
              <a:spcBef>
                <a:spcPts val="1000"/>
              </a:spcBef>
              <a:buFont typeface="Arial" panose="020B0604020202020204" pitchFamily="34" charset="0"/>
              <a:buChar char="•"/>
            </a:pPr>
            <a:r>
              <a:rPr lang="en-US" sz="2400" dirty="0">
                <a:cs typeface="Calibri" panose="020F0502020204030204"/>
              </a:rPr>
              <a:t>Is everything you read on the internet true? </a:t>
            </a:r>
          </a:p>
          <a:p>
            <a:pPr indent="-228600">
              <a:lnSpc>
                <a:spcPct val="90000"/>
              </a:lnSpc>
              <a:spcBef>
                <a:spcPts val="1000"/>
              </a:spcBef>
              <a:buFont typeface="Arial" panose="020B0604020202020204" pitchFamily="34" charset="0"/>
              <a:buChar char="•"/>
            </a:pPr>
            <a:endParaRPr lang="en-US" sz="2400" dirty="0">
              <a:cs typeface="Calibri" panose="020F0502020204030204"/>
            </a:endParaRPr>
          </a:p>
        </p:txBody>
      </p:sp>
      <p:pic>
        <p:nvPicPr>
          <p:cNvPr id="8" name="Picture 11" descr="A screenshot of a cell phone&#10;&#10;Description automatically generated">
            <a:extLst>
              <a:ext uri="{FF2B5EF4-FFF2-40B4-BE49-F238E27FC236}">
                <a16:creationId xmlns:a16="http://schemas.microsoft.com/office/drawing/2014/main" id="{727C531F-1380-48A2-A941-2A3ED716F716}"/>
              </a:ext>
            </a:extLst>
          </p:cNvPr>
          <p:cNvPicPr>
            <a:picLocks noChangeAspect="1"/>
          </p:cNvPicPr>
          <p:nvPr/>
        </p:nvPicPr>
        <p:blipFill rotWithShape="1">
          <a:blip r:embed="rId2"/>
          <a:srcRect l="22002" r="2" b="2"/>
          <a:stretch/>
        </p:blipFill>
        <p:spPr>
          <a:xfrm>
            <a:off x="6939643" y="877362"/>
            <a:ext cx="5040276" cy="4948764"/>
          </a:xfrm>
          <a:prstGeom prst="rect">
            <a:avLst/>
          </a:prstGeom>
        </p:spPr>
      </p:pic>
    </p:spTree>
    <p:extLst>
      <p:ext uri="{BB962C8B-B14F-4D97-AF65-F5344CB8AC3E}">
        <p14:creationId xmlns:p14="http://schemas.microsoft.com/office/powerpoint/2010/main" val="3183861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42008"/>
            <a:ext cx="12192000" cy="715992"/>
          </a:xfrm>
          <a:prstGeom prst="rect">
            <a:avLst/>
          </a:prstGeom>
          <a:solidFill>
            <a:srgbClr val="03C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84673" y="6197816"/>
            <a:ext cx="11697419" cy="400110"/>
          </a:xfrm>
          <a:prstGeom prst="rect">
            <a:avLst/>
          </a:prstGeom>
          <a:noFill/>
        </p:spPr>
        <p:txBody>
          <a:bodyPr wrap="square" rtlCol="0">
            <a:spAutoFit/>
          </a:bodyPr>
          <a:lstStyle/>
          <a:p>
            <a:r>
              <a:rPr lang="en-GB" sz="2000" dirty="0">
                <a:solidFill>
                  <a:srgbClr val="252B39"/>
                </a:solidFill>
                <a:latin typeface="Poppins" panose="00000500000000000000" pitchFamily="50" charset="0"/>
                <a:cs typeface="Poppins" panose="00000500000000000000" pitchFamily="50" charset="0"/>
              </a:rPr>
              <a:t>London’s environmental college						          capel.ac.uk</a:t>
            </a:r>
          </a:p>
        </p:txBody>
      </p:sp>
      <p:pic>
        <p:nvPicPr>
          <p:cNvPr id="6" name="Picture 4" descr="A screenshot of a cell phone&#10;&#10;Description automatically generated">
            <a:extLst>
              <a:ext uri="{FF2B5EF4-FFF2-40B4-BE49-F238E27FC236}">
                <a16:creationId xmlns:a16="http://schemas.microsoft.com/office/drawing/2014/main" id="{BF4116F4-3C7D-401D-B27A-0E1FBDCBDB26}"/>
              </a:ext>
            </a:extLst>
          </p:cNvPr>
          <p:cNvPicPr>
            <a:picLocks noChangeAspect="1"/>
          </p:cNvPicPr>
          <p:nvPr/>
        </p:nvPicPr>
        <p:blipFill rotWithShape="1">
          <a:blip r:embed="rId3"/>
          <a:srcRect t="97" r="179" b="26712"/>
          <a:stretch/>
        </p:blipFill>
        <p:spPr>
          <a:xfrm>
            <a:off x="284672" y="338864"/>
            <a:ext cx="8688808" cy="5803144"/>
          </a:xfrm>
          <a:prstGeom prst="rect">
            <a:avLst/>
          </a:prstGeom>
        </p:spPr>
      </p:pic>
      <p:sp>
        <p:nvSpPr>
          <p:cNvPr id="2" name="Rectangle 1"/>
          <p:cNvSpPr/>
          <p:nvPr/>
        </p:nvSpPr>
        <p:spPr>
          <a:xfrm>
            <a:off x="9015662" y="929560"/>
            <a:ext cx="2839453" cy="5389168"/>
          </a:xfrm>
          <a:prstGeom prst="rect">
            <a:avLst/>
          </a:prstGeom>
        </p:spPr>
        <p:txBody>
          <a:bodyPr wrap="square">
            <a:spAutoFit/>
          </a:bodyPr>
          <a:lstStyle/>
          <a:p>
            <a:pPr>
              <a:lnSpc>
                <a:spcPct val="90000"/>
              </a:lnSpc>
              <a:spcBef>
                <a:spcPct val="0"/>
              </a:spcBef>
              <a:spcAft>
                <a:spcPts val="600"/>
              </a:spcAft>
            </a:pPr>
            <a:r>
              <a:rPr lang="en-US" sz="2400" b="1" dirty="0">
                <a:cs typeface="Calibri Light"/>
              </a:rPr>
              <a:t>Activity</a:t>
            </a:r>
          </a:p>
          <a:p>
            <a:pPr>
              <a:lnSpc>
                <a:spcPct val="90000"/>
              </a:lnSpc>
              <a:spcBef>
                <a:spcPct val="0"/>
              </a:spcBef>
              <a:spcAft>
                <a:spcPts val="600"/>
              </a:spcAft>
            </a:pPr>
            <a:endParaRPr lang="en-US" b="1" dirty="0">
              <a:solidFill>
                <a:srgbClr val="FF0000"/>
              </a:solidFill>
              <a:cs typeface="Calibri Light"/>
            </a:endParaRPr>
          </a:p>
          <a:p>
            <a:pPr>
              <a:lnSpc>
                <a:spcPct val="90000"/>
              </a:lnSpc>
              <a:spcBef>
                <a:spcPct val="0"/>
              </a:spcBef>
              <a:spcAft>
                <a:spcPts val="600"/>
              </a:spcAft>
            </a:pPr>
            <a:r>
              <a:rPr lang="en-US" sz="2000" b="1" dirty="0">
                <a:solidFill>
                  <a:srgbClr val="FF0000"/>
                </a:solidFill>
                <a:cs typeface="Calibri Light"/>
              </a:rPr>
              <a:t>Challenge:</a:t>
            </a:r>
            <a:r>
              <a:rPr lang="en-US" sz="2000" dirty="0">
                <a:solidFill>
                  <a:srgbClr val="FF0000"/>
                </a:solidFill>
                <a:cs typeface="Calibri Light"/>
              </a:rPr>
              <a:t> </a:t>
            </a:r>
            <a:r>
              <a:rPr lang="en-US" sz="2000" dirty="0">
                <a:cs typeface="Calibri Light"/>
              </a:rPr>
              <a:t>What impression does Keira's profile give about her life? </a:t>
            </a:r>
          </a:p>
          <a:p>
            <a:pPr>
              <a:lnSpc>
                <a:spcPct val="90000"/>
              </a:lnSpc>
              <a:spcBef>
                <a:spcPct val="0"/>
              </a:spcBef>
              <a:spcAft>
                <a:spcPts val="600"/>
              </a:spcAft>
            </a:pPr>
            <a:endParaRPr lang="en-US" sz="2000" dirty="0">
              <a:cs typeface="Calibri Light"/>
            </a:endParaRPr>
          </a:p>
          <a:p>
            <a:pPr>
              <a:lnSpc>
                <a:spcPct val="90000"/>
              </a:lnSpc>
              <a:spcBef>
                <a:spcPct val="0"/>
              </a:spcBef>
              <a:spcAft>
                <a:spcPts val="600"/>
              </a:spcAft>
            </a:pPr>
            <a:r>
              <a:rPr lang="en-US" sz="2000" b="1" dirty="0">
                <a:solidFill>
                  <a:srgbClr val="FFC000"/>
                </a:solidFill>
                <a:cs typeface="Calibri Light"/>
              </a:rPr>
              <a:t>More Challenging: </a:t>
            </a:r>
            <a:r>
              <a:rPr lang="en-US" sz="2000" dirty="0">
                <a:cs typeface="Calibri Light"/>
              </a:rPr>
              <a:t>Why do you think this? </a:t>
            </a:r>
            <a:endParaRPr lang="en-US" sz="2000" dirty="0">
              <a:solidFill>
                <a:srgbClr val="FFC000"/>
              </a:solidFill>
              <a:cs typeface="Calibri Light"/>
            </a:endParaRPr>
          </a:p>
          <a:p>
            <a:pPr>
              <a:lnSpc>
                <a:spcPct val="90000"/>
              </a:lnSpc>
              <a:spcBef>
                <a:spcPct val="0"/>
              </a:spcBef>
              <a:spcAft>
                <a:spcPts val="600"/>
              </a:spcAft>
            </a:pPr>
            <a:endParaRPr lang="en-US" sz="2000" dirty="0">
              <a:solidFill>
                <a:srgbClr val="000000"/>
              </a:solidFill>
              <a:cs typeface="Calibri Light"/>
            </a:endParaRPr>
          </a:p>
          <a:p>
            <a:pPr>
              <a:lnSpc>
                <a:spcPct val="90000"/>
              </a:lnSpc>
              <a:spcBef>
                <a:spcPct val="0"/>
              </a:spcBef>
              <a:spcAft>
                <a:spcPts val="600"/>
              </a:spcAft>
            </a:pPr>
            <a:r>
              <a:rPr lang="en-US" sz="2000" b="1" dirty="0">
                <a:solidFill>
                  <a:srgbClr val="00B050"/>
                </a:solidFill>
                <a:cs typeface="Calibri Light"/>
              </a:rPr>
              <a:t>Mega Challenge: </a:t>
            </a:r>
            <a:r>
              <a:rPr lang="en-US" sz="2000" dirty="0">
                <a:cs typeface="Calibri Light"/>
              </a:rPr>
              <a:t>Think about how </a:t>
            </a:r>
            <a:r>
              <a:rPr lang="en-US" sz="2000" dirty="0" err="1">
                <a:cs typeface="Calibri Light"/>
              </a:rPr>
              <a:t>Keria's</a:t>
            </a:r>
            <a:r>
              <a:rPr lang="en-US" sz="2000" dirty="0">
                <a:cs typeface="Calibri Light"/>
              </a:rPr>
              <a:t> online presence and persona, could impact on her 'real life' self esteem. </a:t>
            </a:r>
          </a:p>
          <a:p>
            <a:pPr>
              <a:lnSpc>
                <a:spcPct val="90000"/>
              </a:lnSpc>
              <a:spcBef>
                <a:spcPct val="0"/>
              </a:spcBef>
              <a:spcAft>
                <a:spcPts val="600"/>
              </a:spcAft>
            </a:pPr>
            <a:endParaRPr lang="en-US" dirty="0">
              <a:solidFill>
                <a:srgbClr val="00B050"/>
              </a:solidFill>
              <a:cs typeface="Calibri Light"/>
            </a:endParaRPr>
          </a:p>
          <a:p>
            <a:pPr>
              <a:lnSpc>
                <a:spcPct val="90000"/>
              </a:lnSpc>
              <a:spcBef>
                <a:spcPct val="0"/>
              </a:spcBef>
              <a:spcAft>
                <a:spcPts val="600"/>
              </a:spcAft>
            </a:pPr>
            <a:endParaRPr lang="en-US" dirty="0">
              <a:solidFill>
                <a:srgbClr val="000000"/>
              </a:solidFill>
              <a:cs typeface="Calibri Light"/>
            </a:endParaRPr>
          </a:p>
        </p:txBody>
      </p:sp>
    </p:spTree>
    <p:extLst>
      <p:ext uri="{BB962C8B-B14F-4D97-AF65-F5344CB8AC3E}">
        <p14:creationId xmlns:p14="http://schemas.microsoft.com/office/powerpoint/2010/main" val="3014709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42008"/>
            <a:ext cx="12192000" cy="715992"/>
          </a:xfrm>
          <a:prstGeom prst="rect">
            <a:avLst/>
          </a:prstGeom>
          <a:solidFill>
            <a:srgbClr val="03C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84673" y="6197816"/>
            <a:ext cx="11697419" cy="400110"/>
          </a:xfrm>
          <a:prstGeom prst="rect">
            <a:avLst/>
          </a:prstGeom>
          <a:noFill/>
        </p:spPr>
        <p:txBody>
          <a:bodyPr wrap="square" rtlCol="0">
            <a:spAutoFit/>
          </a:bodyPr>
          <a:lstStyle/>
          <a:p>
            <a:r>
              <a:rPr lang="en-GB" sz="2000" dirty="0">
                <a:solidFill>
                  <a:srgbClr val="252B39"/>
                </a:solidFill>
                <a:latin typeface="Poppins" panose="00000500000000000000" pitchFamily="50" charset="0"/>
                <a:cs typeface="Poppins" panose="00000500000000000000" pitchFamily="50" charset="0"/>
              </a:rPr>
              <a:t>London’s environmental college						          capel.ac.uk</a:t>
            </a:r>
          </a:p>
        </p:txBody>
      </p:sp>
      <p:pic>
        <p:nvPicPr>
          <p:cNvPr id="6" name="Picture 6" descr="A screenshot of a cell phone&#10;&#10;Description automatically generated">
            <a:extLst>
              <a:ext uri="{FF2B5EF4-FFF2-40B4-BE49-F238E27FC236}">
                <a16:creationId xmlns:a16="http://schemas.microsoft.com/office/drawing/2014/main" id="{BE3B0941-B5E5-47A3-B05C-82514995C382}"/>
              </a:ext>
            </a:extLst>
          </p:cNvPr>
          <p:cNvPicPr>
            <a:picLocks noChangeAspect="1"/>
          </p:cNvPicPr>
          <p:nvPr/>
        </p:nvPicPr>
        <p:blipFill>
          <a:blip r:embed="rId2"/>
          <a:stretch>
            <a:fillRect/>
          </a:stretch>
        </p:blipFill>
        <p:spPr>
          <a:xfrm>
            <a:off x="124705" y="131590"/>
            <a:ext cx="7944474" cy="5806151"/>
          </a:xfrm>
          <a:prstGeom prst="rect">
            <a:avLst/>
          </a:prstGeom>
        </p:spPr>
      </p:pic>
      <p:sp>
        <p:nvSpPr>
          <p:cNvPr id="7" name="TextBox 6">
            <a:extLst>
              <a:ext uri="{FF2B5EF4-FFF2-40B4-BE49-F238E27FC236}">
                <a16:creationId xmlns:a16="http://schemas.microsoft.com/office/drawing/2014/main" id="{E34C784B-055D-4B5F-B0C3-B9C7F26B92E9}"/>
              </a:ext>
            </a:extLst>
          </p:cNvPr>
          <p:cNvSpPr txBox="1"/>
          <p:nvPr/>
        </p:nvSpPr>
        <p:spPr>
          <a:xfrm>
            <a:off x="8045571" y="131591"/>
            <a:ext cx="4146429" cy="1754326"/>
          </a:xfrm>
          <a:prstGeom prst="rect">
            <a:avLst/>
          </a:prstGeom>
          <a:noFill/>
          <a:ln>
            <a:solidFill>
              <a:srgbClr val="00206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2060"/>
                </a:solidFill>
                <a:cs typeface="Calibri"/>
              </a:rPr>
              <a:t>Keira spends 5 hours per day on social media, she constantly compares herself to the Kardashians &amp; other On line Divas.  We can now see that her on line life is highly embellished. Keira's self esteem is low. </a:t>
            </a:r>
          </a:p>
        </p:txBody>
      </p:sp>
      <p:sp>
        <p:nvSpPr>
          <p:cNvPr id="8" name="Rectangle 7"/>
          <p:cNvSpPr/>
          <p:nvPr/>
        </p:nvSpPr>
        <p:spPr>
          <a:xfrm>
            <a:off x="8045571" y="2162916"/>
            <a:ext cx="4146429" cy="4244239"/>
          </a:xfrm>
          <a:prstGeom prst="rect">
            <a:avLst/>
          </a:prstGeom>
        </p:spPr>
        <p:txBody>
          <a:bodyPr wrap="square">
            <a:spAutoFit/>
          </a:bodyPr>
          <a:lstStyle/>
          <a:p>
            <a:pPr>
              <a:lnSpc>
                <a:spcPct val="90000"/>
              </a:lnSpc>
              <a:spcBef>
                <a:spcPct val="0"/>
              </a:spcBef>
              <a:spcAft>
                <a:spcPts val="600"/>
              </a:spcAft>
            </a:pPr>
            <a:r>
              <a:rPr lang="en-US" b="1" dirty="0">
                <a:solidFill>
                  <a:srgbClr val="FF0000"/>
                </a:solidFill>
                <a:cs typeface="Calibri Light"/>
              </a:rPr>
              <a:t>Challenge:</a:t>
            </a:r>
            <a:r>
              <a:rPr lang="en-US" dirty="0">
                <a:solidFill>
                  <a:srgbClr val="FF0000"/>
                </a:solidFill>
                <a:cs typeface="Calibri Light"/>
              </a:rPr>
              <a:t> </a:t>
            </a:r>
            <a:r>
              <a:rPr lang="en-US" dirty="0">
                <a:cs typeface="Calibri Light"/>
              </a:rPr>
              <a:t>Why do people embellish their personas on line &amp; how people might become addicted to social media.</a:t>
            </a:r>
            <a:endParaRPr lang="en-US" dirty="0">
              <a:solidFill>
                <a:srgbClr val="000000"/>
              </a:solidFill>
              <a:cs typeface="Calibri Light"/>
            </a:endParaRPr>
          </a:p>
          <a:p>
            <a:pPr>
              <a:lnSpc>
                <a:spcPct val="90000"/>
              </a:lnSpc>
              <a:spcBef>
                <a:spcPct val="0"/>
              </a:spcBef>
              <a:spcAft>
                <a:spcPts val="600"/>
              </a:spcAft>
            </a:pPr>
            <a:r>
              <a:rPr lang="en-US" b="1" dirty="0">
                <a:solidFill>
                  <a:srgbClr val="FFC000"/>
                </a:solidFill>
                <a:cs typeface="Calibri Light"/>
              </a:rPr>
              <a:t>More Challenging: </a:t>
            </a:r>
            <a:r>
              <a:rPr lang="en-US" dirty="0">
                <a:cs typeface="Calibri Light"/>
              </a:rPr>
              <a:t>Why do people create online personas, how would this impact their self esteem? Think about the esteem of others viewing her post. </a:t>
            </a:r>
            <a:endParaRPr lang="en-US" dirty="0">
              <a:solidFill>
                <a:srgbClr val="000000"/>
              </a:solidFill>
              <a:cs typeface="Calibri Light"/>
            </a:endParaRPr>
          </a:p>
          <a:p>
            <a:pPr>
              <a:lnSpc>
                <a:spcPct val="90000"/>
              </a:lnSpc>
              <a:spcBef>
                <a:spcPct val="0"/>
              </a:spcBef>
              <a:spcAft>
                <a:spcPts val="600"/>
              </a:spcAft>
            </a:pPr>
            <a:r>
              <a:rPr lang="en-US" b="1" dirty="0">
                <a:solidFill>
                  <a:srgbClr val="00B050"/>
                </a:solidFill>
                <a:cs typeface="Calibri Light"/>
              </a:rPr>
              <a:t>Mega Challenge:</a:t>
            </a:r>
            <a:r>
              <a:rPr lang="en-US" dirty="0">
                <a:solidFill>
                  <a:srgbClr val="000000"/>
                </a:solidFill>
                <a:cs typeface="Calibri Light"/>
              </a:rPr>
              <a:t> Think about the consequences of mental health on keeping up with an on line 'invented' persona</a:t>
            </a:r>
            <a:r>
              <a:rPr lang="en-US" sz="2000" dirty="0">
                <a:solidFill>
                  <a:srgbClr val="000000"/>
                </a:solidFill>
                <a:cs typeface="Calibri Light"/>
              </a:rPr>
              <a:t>. </a:t>
            </a:r>
            <a:endParaRPr lang="en-US" dirty="0">
              <a:solidFill>
                <a:srgbClr val="000000"/>
              </a:solidFill>
            </a:endParaRPr>
          </a:p>
          <a:p>
            <a:pPr>
              <a:lnSpc>
                <a:spcPct val="90000"/>
              </a:lnSpc>
              <a:spcBef>
                <a:spcPct val="0"/>
              </a:spcBef>
              <a:spcAft>
                <a:spcPts val="600"/>
              </a:spcAft>
            </a:pPr>
            <a:r>
              <a:rPr lang="en-US" dirty="0">
                <a:cs typeface="Calibri Light"/>
              </a:rPr>
              <a:t>What are the consequences of becoming addicted to social media? </a:t>
            </a:r>
            <a:endParaRPr lang="en-US" sz="2000" dirty="0">
              <a:cs typeface="Calibri Light"/>
            </a:endParaRPr>
          </a:p>
          <a:p>
            <a:pPr>
              <a:lnSpc>
                <a:spcPct val="90000"/>
              </a:lnSpc>
              <a:spcBef>
                <a:spcPct val="0"/>
              </a:spcBef>
              <a:spcAft>
                <a:spcPts val="600"/>
              </a:spcAft>
            </a:pPr>
            <a:endParaRPr lang="en-US" dirty="0"/>
          </a:p>
          <a:p>
            <a:pPr>
              <a:lnSpc>
                <a:spcPct val="90000"/>
              </a:lnSpc>
              <a:spcBef>
                <a:spcPct val="0"/>
              </a:spcBef>
              <a:spcAft>
                <a:spcPts val="600"/>
              </a:spcAft>
            </a:pPr>
            <a:endParaRPr lang="en-US" dirty="0">
              <a:cs typeface="Calibri" panose="020F0502020204030204"/>
            </a:endParaRPr>
          </a:p>
        </p:txBody>
      </p:sp>
    </p:spTree>
    <p:extLst>
      <p:ext uri="{BB962C8B-B14F-4D97-AF65-F5344CB8AC3E}">
        <p14:creationId xmlns:p14="http://schemas.microsoft.com/office/powerpoint/2010/main" val="3023202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42008"/>
            <a:ext cx="12192000" cy="715992"/>
          </a:xfrm>
          <a:prstGeom prst="rect">
            <a:avLst/>
          </a:prstGeom>
          <a:solidFill>
            <a:srgbClr val="03C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47290" y="149942"/>
            <a:ext cx="8110647" cy="1323439"/>
          </a:xfrm>
          <a:prstGeom prst="rect">
            <a:avLst/>
          </a:prstGeom>
          <a:noFill/>
        </p:spPr>
        <p:txBody>
          <a:bodyPr wrap="square" rtlCol="0">
            <a:spAutoFit/>
          </a:bodyPr>
          <a:lstStyle/>
          <a:p>
            <a:r>
              <a:rPr lang="en-US" sz="2000" dirty="0">
                <a:solidFill>
                  <a:srgbClr val="00000A"/>
                </a:solidFill>
              </a:rPr>
              <a:t>Watch the following clips:</a:t>
            </a:r>
          </a:p>
          <a:p>
            <a:r>
              <a:rPr lang="en-US" sz="2000" dirty="0">
                <a:solidFill>
                  <a:srgbClr val="0070C0"/>
                </a:solidFill>
                <a:ea typeface="+mn-lt"/>
                <a:cs typeface="+mn-lt"/>
              </a:rPr>
              <a:t>https://www.youtube.com/watch?v=0EFHbruKEmw</a:t>
            </a:r>
            <a:endParaRPr lang="en-US" sz="2000" dirty="0">
              <a:ea typeface="+mn-lt"/>
              <a:cs typeface="+mn-lt"/>
            </a:endParaRPr>
          </a:p>
          <a:p>
            <a:r>
              <a:rPr lang="en-US" sz="2000" dirty="0">
                <a:solidFill>
                  <a:schemeClr val="accent1"/>
                </a:solidFill>
                <a:ea typeface="+mn-lt"/>
                <a:cs typeface="+mn-lt"/>
              </a:rPr>
              <a:t>https://www.youtube.com/watch?v=HffWFd_6bJ0 </a:t>
            </a:r>
            <a:r>
              <a:rPr lang="en-US" sz="2000" dirty="0">
                <a:ea typeface="+mn-lt"/>
                <a:cs typeface="+mn-lt"/>
              </a:rPr>
              <a:t>(only up to 2:40)</a:t>
            </a:r>
            <a:endParaRPr lang="en-US" sz="2000" dirty="0">
              <a:solidFill>
                <a:srgbClr val="000000"/>
              </a:solidFill>
              <a:cs typeface="Calibri"/>
            </a:endParaRPr>
          </a:p>
          <a:p>
            <a:r>
              <a:rPr lang="en-US" sz="2000" dirty="0">
                <a:solidFill>
                  <a:srgbClr val="000000"/>
                </a:solidFill>
                <a:cs typeface="Calibri"/>
              </a:rPr>
              <a:t>using your social media fact sheet, and the challenge set by your tutor. </a:t>
            </a:r>
          </a:p>
        </p:txBody>
      </p:sp>
      <p:sp>
        <p:nvSpPr>
          <p:cNvPr id="7" name="TextBox 6">
            <a:extLst>
              <a:ext uri="{FF2B5EF4-FFF2-40B4-BE49-F238E27FC236}">
                <a16:creationId xmlns:a16="http://schemas.microsoft.com/office/drawing/2014/main" id="{FF7481CD-22C6-4DE1-A09D-5E4F4CD6D2DB}"/>
              </a:ext>
            </a:extLst>
          </p:cNvPr>
          <p:cNvSpPr txBox="1"/>
          <p:nvPr/>
        </p:nvSpPr>
        <p:spPr>
          <a:xfrm>
            <a:off x="247290" y="2838918"/>
            <a:ext cx="7832784" cy="1477328"/>
          </a:xfrm>
          <a:prstGeom prst="rect">
            <a:avLst/>
          </a:prstGeom>
          <a:noFill/>
          <a:ln>
            <a:solidFill>
              <a:srgbClr val="FFC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FFC000"/>
                </a:solidFill>
                <a:latin typeface="Comic Sans MS"/>
              </a:rPr>
              <a:t>More Challenging: </a:t>
            </a:r>
            <a:r>
              <a:rPr lang="en-US" dirty="0">
                <a:latin typeface="Comic Sans MS"/>
              </a:rPr>
              <a:t>N</a:t>
            </a:r>
            <a:r>
              <a:rPr lang="en-US" dirty="0">
                <a:latin typeface="Calibri"/>
                <a:cs typeface="Calibri"/>
              </a:rPr>
              <a:t>a</a:t>
            </a:r>
            <a:r>
              <a:rPr lang="en-US" dirty="0">
                <a:solidFill>
                  <a:srgbClr val="000000"/>
                </a:solidFill>
                <a:latin typeface="Calibri"/>
                <a:cs typeface="Calibri"/>
              </a:rPr>
              <a:t>me</a:t>
            </a:r>
            <a:r>
              <a:rPr lang="en-US" dirty="0"/>
              <a:t> some of the different things that are being lied about in the first video. Are there any themes?  At the end of the first video, what has happened to the couple’s relationship  - how much is social media to blame? Explain what dopamine is and how it is affected by social media (see second video). What are the dangers of this?</a:t>
            </a:r>
            <a:endParaRPr lang="en-US" dirty="0">
              <a:cs typeface="Calibri" panose="020F0502020204030204"/>
            </a:endParaRPr>
          </a:p>
        </p:txBody>
      </p:sp>
      <p:sp>
        <p:nvSpPr>
          <p:cNvPr id="8" name="TextBox 7">
            <a:extLst>
              <a:ext uri="{FF2B5EF4-FFF2-40B4-BE49-F238E27FC236}">
                <a16:creationId xmlns:a16="http://schemas.microsoft.com/office/drawing/2014/main" id="{0921CBAF-8238-4C33-9267-151AC7222E55}"/>
              </a:ext>
            </a:extLst>
          </p:cNvPr>
          <p:cNvSpPr txBox="1"/>
          <p:nvPr/>
        </p:nvSpPr>
        <p:spPr>
          <a:xfrm>
            <a:off x="247290" y="1648049"/>
            <a:ext cx="7875916" cy="923330"/>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FF0000"/>
                </a:solidFill>
                <a:latin typeface="Comic Sans MS"/>
              </a:rPr>
              <a:t>Challenge:</a:t>
            </a:r>
            <a:r>
              <a:rPr lang="en-US" dirty="0">
                <a:solidFill>
                  <a:srgbClr val="FF0000"/>
                </a:solidFill>
                <a:latin typeface="Comic Sans MS"/>
              </a:rPr>
              <a:t> </a:t>
            </a:r>
            <a:r>
              <a:rPr lang="en-US" dirty="0"/>
              <a:t>Give TWO examples from the first video of people lying about their lives. What message is the video putting across without using words?</a:t>
            </a:r>
            <a:endParaRPr lang="en-US" dirty="0">
              <a:ea typeface="+mn-lt"/>
              <a:cs typeface="+mn-lt"/>
            </a:endParaRPr>
          </a:p>
          <a:p>
            <a:r>
              <a:rPr lang="en-US" dirty="0"/>
              <a:t>Explain ONE way in which social media changes the brain (in the second video).</a:t>
            </a:r>
          </a:p>
        </p:txBody>
      </p:sp>
      <p:sp>
        <p:nvSpPr>
          <p:cNvPr id="9" name="TextBox 8">
            <a:extLst>
              <a:ext uri="{FF2B5EF4-FFF2-40B4-BE49-F238E27FC236}">
                <a16:creationId xmlns:a16="http://schemas.microsoft.com/office/drawing/2014/main" id="{EA2B30D1-98FB-4AC2-A2A8-A4A05DD4131C}"/>
              </a:ext>
            </a:extLst>
          </p:cNvPr>
          <p:cNvSpPr txBox="1"/>
          <p:nvPr/>
        </p:nvSpPr>
        <p:spPr>
          <a:xfrm>
            <a:off x="240101" y="4583786"/>
            <a:ext cx="7890294" cy="1477328"/>
          </a:xfrm>
          <a:prstGeom prst="rect">
            <a:avLst/>
          </a:prstGeom>
          <a:noFill/>
          <a:ln>
            <a:solidFill>
              <a:srgbClr val="00B05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00B050"/>
                </a:solidFill>
                <a:latin typeface="Comic Sans MS"/>
              </a:rPr>
              <a:t>Mega Challenge:</a:t>
            </a:r>
            <a:r>
              <a:rPr lang="en-US" dirty="0">
                <a:latin typeface="Comic Sans MS"/>
              </a:rPr>
              <a:t> </a:t>
            </a:r>
            <a:r>
              <a:rPr lang="en-US" dirty="0"/>
              <a:t>To what degree do you think that the examples in the first video are exaggerated?  What is the ending of the first video trying to imply about the long-term impacts of social media on people’s real lives?  What do you think are the implications of social media on the future of society, given that our brains are being rewired like never before? </a:t>
            </a:r>
          </a:p>
        </p:txBody>
      </p:sp>
      <p:sp>
        <p:nvSpPr>
          <p:cNvPr id="10" name="TextBox 9">
            <a:extLst>
              <a:ext uri="{FF2B5EF4-FFF2-40B4-BE49-F238E27FC236}">
                <a16:creationId xmlns:a16="http://schemas.microsoft.com/office/drawing/2014/main" id="{D794ECAC-9F41-410A-812F-6AF59A0A2278}"/>
              </a:ext>
            </a:extLst>
          </p:cNvPr>
          <p:cNvSpPr txBox="1"/>
          <p:nvPr/>
        </p:nvSpPr>
        <p:spPr>
          <a:xfrm>
            <a:off x="8502316" y="506441"/>
            <a:ext cx="343125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7030A0"/>
                </a:solidFill>
                <a:cs typeface="Calibri"/>
              </a:rPr>
              <a:t>Class Challenge: </a:t>
            </a:r>
          </a:p>
          <a:p>
            <a:endParaRPr lang="en-US" b="1" dirty="0">
              <a:solidFill>
                <a:srgbClr val="7030A0"/>
              </a:solidFill>
              <a:cs typeface="Calibri"/>
            </a:endParaRPr>
          </a:p>
          <a:p>
            <a:r>
              <a:rPr lang="en-US" dirty="0">
                <a:cs typeface="Calibri"/>
              </a:rPr>
              <a:t>As a class or in groups; consider what you would do If Keira was your friend, how would you help her to boost her low self esteem, and help her overcome her apparent addiction to social media? </a:t>
            </a:r>
          </a:p>
        </p:txBody>
      </p:sp>
      <p:pic>
        <p:nvPicPr>
          <p:cNvPr id="11" name="Picture 18" descr="A close up of a logo&#10;&#10;Description automatically generated">
            <a:extLst>
              <a:ext uri="{FF2B5EF4-FFF2-40B4-BE49-F238E27FC236}">
                <a16:creationId xmlns:a16="http://schemas.microsoft.com/office/drawing/2014/main" id="{078E15EE-419C-4775-8714-72A6B0349C0A}"/>
              </a:ext>
            </a:extLst>
          </p:cNvPr>
          <p:cNvPicPr>
            <a:picLocks noChangeAspect="1"/>
          </p:cNvPicPr>
          <p:nvPr/>
        </p:nvPicPr>
        <p:blipFill>
          <a:blip r:embed="rId2"/>
          <a:stretch>
            <a:fillRect/>
          </a:stretch>
        </p:blipFill>
        <p:spPr>
          <a:xfrm>
            <a:off x="8846341" y="3091764"/>
            <a:ext cx="2743200" cy="2962656"/>
          </a:xfrm>
          <a:prstGeom prst="rect">
            <a:avLst/>
          </a:prstGeom>
        </p:spPr>
      </p:pic>
      <p:sp>
        <p:nvSpPr>
          <p:cNvPr id="12" name="TextBox 11"/>
          <p:cNvSpPr txBox="1"/>
          <p:nvPr/>
        </p:nvSpPr>
        <p:spPr>
          <a:xfrm>
            <a:off x="284673" y="6197816"/>
            <a:ext cx="11697419" cy="400110"/>
          </a:xfrm>
          <a:prstGeom prst="rect">
            <a:avLst/>
          </a:prstGeom>
          <a:noFill/>
        </p:spPr>
        <p:txBody>
          <a:bodyPr wrap="square" rtlCol="0">
            <a:spAutoFit/>
          </a:bodyPr>
          <a:lstStyle/>
          <a:p>
            <a:r>
              <a:rPr lang="en-GB" sz="2000" dirty="0">
                <a:solidFill>
                  <a:srgbClr val="252B39"/>
                </a:solidFill>
                <a:latin typeface="Poppins" panose="00000500000000000000" pitchFamily="50" charset="0"/>
                <a:cs typeface="Poppins" panose="00000500000000000000" pitchFamily="50" charset="0"/>
              </a:rPr>
              <a:t>London’s environmental college						          capel.ac.uk</a:t>
            </a:r>
          </a:p>
        </p:txBody>
      </p:sp>
    </p:spTree>
    <p:extLst>
      <p:ext uri="{BB962C8B-B14F-4D97-AF65-F5344CB8AC3E}">
        <p14:creationId xmlns:p14="http://schemas.microsoft.com/office/powerpoint/2010/main" val="3191753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42008"/>
            <a:ext cx="12192000" cy="715992"/>
          </a:xfrm>
          <a:prstGeom prst="rect">
            <a:avLst/>
          </a:prstGeom>
          <a:solidFill>
            <a:srgbClr val="03C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84673" y="6197816"/>
            <a:ext cx="11697419" cy="400110"/>
          </a:xfrm>
          <a:prstGeom prst="rect">
            <a:avLst/>
          </a:prstGeom>
          <a:noFill/>
        </p:spPr>
        <p:txBody>
          <a:bodyPr wrap="square" rtlCol="0">
            <a:spAutoFit/>
          </a:bodyPr>
          <a:lstStyle/>
          <a:p>
            <a:r>
              <a:rPr lang="en-GB" sz="2000" dirty="0">
                <a:solidFill>
                  <a:srgbClr val="252B39"/>
                </a:solidFill>
                <a:latin typeface="Poppins" panose="00000500000000000000" pitchFamily="50" charset="0"/>
                <a:cs typeface="Poppins" panose="00000500000000000000" pitchFamily="50" charset="0"/>
              </a:rPr>
              <a:t>London’s environmental college						          capel.ac.uk</a:t>
            </a:r>
          </a:p>
        </p:txBody>
      </p:sp>
      <p:sp>
        <p:nvSpPr>
          <p:cNvPr id="6" name="Title 1">
            <a:extLst>
              <a:ext uri="{FF2B5EF4-FFF2-40B4-BE49-F238E27FC236}">
                <a16:creationId xmlns:a16="http://schemas.microsoft.com/office/drawing/2014/main" id="{D83A2699-90AB-4727-A31E-71CF0D8131BC}"/>
              </a:ext>
            </a:extLst>
          </p:cNvPr>
          <p:cNvSpPr>
            <a:spLocks noGrp="1"/>
          </p:cNvSpPr>
          <p:nvPr>
            <p:ph type="title"/>
          </p:nvPr>
        </p:nvSpPr>
        <p:spPr>
          <a:xfrm>
            <a:off x="284673" y="176463"/>
            <a:ext cx="1624338" cy="737937"/>
          </a:xfrm>
        </p:spPr>
        <p:txBody>
          <a:bodyPr anchor="ctr">
            <a:normAutofit/>
          </a:bodyPr>
          <a:lstStyle/>
          <a:p>
            <a:r>
              <a:rPr lang="en-US" sz="3200" dirty="0">
                <a:latin typeface="+mn-lt"/>
                <a:ea typeface="+mj-lt"/>
                <a:cs typeface="+mj-lt"/>
              </a:rPr>
              <a:t>Sexting </a:t>
            </a:r>
            <a:endParaRPr lang="en-US" sz="3200" dirty="0">
              <a:latin typeface="+mn-lt"/>
            </a:endParaRPr>
          </a:p>
        </p:txBody>
      </p:sp>
      <p:sp>
        <p:nvSpPr>
          <p:cNvPr id="8" name="Rectangle 7"/>
          <p:cNvSpPr/>
          <p:nvPr/>
        </p:nvSpPr>
        <p:spPr>
          <a:xfrm>
            <a:off x="284673" y="752159"/>
            <a:ext cx="11357598" cy="5324535"/>
          </a:xfrm>
          <a:prstGeom prst="rect">
            <a:avLst/>
          </a:prstGeom>
        </p:spPr>
        <p:txBody>
          <a:bodyPr wrap="square">
            <a:spAutoFit/>
          </a:bodyPr>
          <a:lstStyle/>
          <a:p>
            <a:pPr marL="285750" indent="-285750">
              <a:buFont typeface="Arial" panose="020B0604020202020204" pitchFamily="34" charset="0"/>
              <a:buChar char="•"/>
            </a:pPr>
            <a:r>
              <a:rPr lang="en-US" sz="2400" dirty="0">
                <a:ea typeface="+mn-lt"/>
                <a:cs typeface="+mn-lt"/>
              </a:rPr>
              <a:t>Sexting is the taking and sending of indecent images. Sexting is when a person takes an indecent image of themselves and sends it to a friend, spouse, boyfriend or girlfriend via their mobile phone.</a:t>
            </a:r>
          </a:p>
          <a:p>
            <a:endParaRPr lang="en-US" sz="800" dirty="0">
              <a:ea typeface="+mn-lt"/>
              <a:cs typeface="+mn-lt"/>
            </a:endParaRPr>
          </a:p>
          <a:p>
            <a:pPr marL="285750" indent="-285750">
              <a:buFont typeface="Arial" panose="020B0604020202020204" pitchFamily="34" charset="0"/>
              <a:buChar char="•"/>
            </a:pPr>
            <a:r>
              <a:rPr lang="en-US" sz="2400" dirty="0">
                <a:cs typeface="Calibri"/>
              </a:rPr>
              <a:t>Once an image has been taken and sent, the sender has no control over what happens to that image and it could be sent to anyone, for example their employer, friends, family or even a paedophile.</a:t>
            </a:r>
          </a:p>
          <a:p>
            <a:endParaRPr lang="en-US" sz="800" dirty="0">
              <a:ea typeface="+mn-lt"/>
              <a:cs typeface="+mn-lt"/>
            </a:endParaRPr>
          </a:p>
          <a:p>
            <a:pPr marL="285750" indent="-285750">
              <a:buFont typeface="Arial" panose="020B0604020202020204" pitchFamily="34" charset="0"/>
              <a:buChar char="•"/>
            </a:pPr>
            <a:r>
              <a:rPr lang="en-US" sz="2400" dirty="0">
                <a:cs typeface="Calibri"/>
              </a:rPr>
              <a:t>Anyone who has or sends indecent images of someone under the age of 18 is breaking the law. Both having and distributing images of this nature is </a:t>
            </a:r>
            <a:r>
              <a:rPr lang="en-US" sz="2400" dirty="0">
                <a:cs typeface="Calibri"/>
                <a:hlinkClick r:id="rId2"/>
              </a:rPr>
              <a:t>an offence under the Sexual Offences Act 2003</a:t>
            </a:r>
            <a:r>
              <a:rPr lang="en-US" sz="2400" dirty="0">
                <a:cs typeface="Calibri"/>
              </a:rPr>
              <a:t>. Encouraging someone to take or send 'sexts' is also illegal.</a:t>
            </a:r>
          </a:p>
          <a:p>
            <a:endParaRPr lang="en-US" sz="700" dirty="0">
              <a:ea typeface="+mn-lt"/>
              <a:cs typeface="+mn-lt"/>
            </a:endParaRPr>
          </a:p>
          <a:p>
            <a:pPr marL="285750" indent="-285750">
              <a:buFont typeface="Arial" panose="020B0604020202020204" pitchFamily="34" charset="0"/>
              <a:buChar char="•"/>
            </a:pPr>
            <a:r>
              <a:rPr lang="en-US" sz="2400" dirty="0">
                <a:cs typeface="Calibri"/>
              </a:rPr>
              <a:t>As well as the legal consequences, there are other issues to 'sexting' including the emotional and reputational damage this can cause. Think before you take a picture; would you be happy for your parents, colleagues, teacher, friends, family or local police officer to see it?</a:t>
            </a:r>
          </a:p>
        </p:txBody>
      </p:sp>
    </p:spTree>
    <p:extLst>
      <p:ext uri="{BB962C8B-B14F-4D97-AF65-F5344CB8AC3E}">
        <p14:creationId xmlns:p14="http://schemas.microsoft.com/office/powerpoint/2010/main" val="2690452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1460" y="276545"/>
            <a:ext cx="5003934" cy="584775"/>
          </a:xfrm>
          <a:prstGeom prst="rect">
            <a:avLst/>
          </a:prstGeom>
        </p:spPr>
        <p:txBody>
          <a:bodyPr wrap="none">
            <a:spAutoFit/>
          </a:bodyPr>
          <a:lstStyle/>
          <a:p>
            <a:r>
              <a:rPr lang="en-US" sz="3200" dirty="0">
                <a:cs typeface="Calibri Light"/>
              </a:rPr>
              <a:t>Your Goals Are in Your Hands</a:t>
            </a:r>
            <a:endParaRPr lang="en-GB" sz="3200" dirty="0"/>
          </a:p>
        </p:txBody>
      </p:sp>
      <p:sp>
        <p:nvSpPr>
          <p:cNvPr id="5" name="Rectangle 4"/>
          <p:cNvSpPr/>
          <p:nvPr/>
        </p:nvSpPr>
        <p:spPr>
          <a:xfrm>
            <a:off x="351460" y="1426347"/>
            <a:ext cx="5792666" cy="3801041"/>
          </a:xfrm>
          <a:prstGeom prst="rect">
            <a:avLst/>
          </a:prstGeom>
        </p:spPr>
        <p:txBody>
          <a:bodyPr wrap="square">
            <a:spAutoFit/>
          </a:bodyPr>
          <a:lstStyle/>
          <a:p>
            <a:pPr>
              <a:spcBef>
                <a:spcPct val="0"/>
              </a:spcBef>
              <a:spcAft>
                <a:spcPts val="600"/>
              </a:spcAft>
            </a:pPr>
            <a:r>
              <a:rPr lang="en-US" b="1" dirty="0">
                <a:solidFill>
                  <a:srgbClr val="FF0000"/>
                </a:solidFill>
                <a:latin typeface="Comic Sans MS"/>
                <a:cs typeface="Calibri"/>
              </a:rPr>
              <a:t>Challenge:</a:t>
            </a:r>
            <a:r>
              <a:rPr lang="en-US" dirty="0">
                <a:solidFill>
                  <a:srgbClr val="FF0000"/>
                </a:solidFill>
                <a:latin typeface="Comic Sans MS"/>
                <a:cs typeface="Calibri"/>
              </a:rPr>
              <a:t> </a:t>
            </a:r>
            <a:r>
              <a:rPr lang="en-US" dirty="0">
                <a:latin typeface="Comic Sans MS"/>
                <a:ea typeface="+mn-lt"/>
                <a:cs typeface="+mn-lt"/>
              </a:rPr>
              <a:t>How can you  and your class become college ambassadors to promote positive habits on line? </a:t>
            </a:r>
          </a:p>
          <a:p>
            <a:pPr>
              <a:spcBef>
                <a:spcPct val="0"/>
              </a:spcBef>
              <a:spcAft>
                <a:spcPts val="600"/>
              </a:spcAft>
            </a:pPr>
            <a:endParaRPr lang="en-US" dirty="0">
              <a:latin typeface="Comic Sans MS"/>
              <a:cs typeface="Calibri"/>
            </a:endParaRPr>
          </a:p>
          <a:p>
            <a:pPr>
              <a:spcBef>
                <a:spcPct val="0"/>
              </a:spcBef>
              <a:spcAft>
                <a:spcPts val="600"/>
              </a:spcAft>
            </a:pPr>
            <a:r>
              <a:rPr lang="en-US" b="1" dirty="0">
                <a:solidFill>
                  <a:srgbClr val="FFC000"/>
                </a:solidFill>
                <a:latin typeface="Comic Sans MS"/>
                <a:cs typeface="Calibri"/>
              </a:rPr>
              <a:t>More Challenging: </a:t>
            </a:r>
            <a:r>
              <a:rPr lang="en-US" dirty="0">
                <a:latin typeface="Comic Sans MS"/>
                <a:cs typeface="Calibri"/>
              </a:rPr>
              <a:t>In what ways can you use your on line platform to create a positive outlook that could impact your future and your career?</a:t>
            </a:r>
            <a:endParaRPr lang="en-US" dirty="0">
              <a:latin typeface="Comic Sans MS"/>
              <a:ea typeface="+mn-lt"/>
              <a:cs typeface="+mn-lt"/>
            </a:endParaRPr>
          </a:p>
          <a:p>
            <a:pPr>
              <a:spcBef>
                <a:spcPct val="0"/>
              </a:spcBef>
              <a:spcAft>
                <a:spcPts val="600"/>
              </a:spcAft>
            </a:pPr>
            <a:r>
              <a:rPr lang="en-US" dirty="0">
                <a:latin typeface="Comic Sans MS"/>
                <a:ea typeface="+mn-lt"/>
                <a:cs typeface="+mn-lt"/>
              </a:rPr>
              <a:t>Think of some slogans to promote this message to your peers. </a:t>
            </a:r>
          </a:p>
          <a:p>
            <a:pPr>
              <a:spcBef>
                <a:spcPct val="0"/>
              </a:spcBef>
              <a:spcAft>
                <a:spcPts val="600"/>
              </a:spcAft>
            </a:pPr>
            <a:endParaRPr lang="en-US" dirty="0">
              <a:latin typeface="Comic Sans MS"/>
              <a:ea typeface="+mn-lt"/>
              <a:cs typeface="+mn-lt"/>
            </a:endParaRPr>
          </a:p>
          <a:p>
            <a:pPr>
              <a:spcBef>
                <a:spcPct val="0"/>
              </a:spcBef>
              <a:spcAft>
                <a:spcPts val="600"/>
              </a:spcAft>
            </a:pPr>
            <a:r>
              <a:rPr lang="en-US" b="1" dirty="0">
                <a:solidFill>
                  <a:srgbClr val="00B050"/>
                </a:solidFill>
                <a:latin typeface="Comic Sans MS"/>
                <a:cs typeface="Calibri"/>
              </a:rPr>
              <a:t>Mega Challenge:</a:t>
            </a:r>
            <a:r>
              <a:rPr lang="en-US" dirty="0">
                <a:solidFill>
                  <a:schemeClr val="bg1"/>
                </a:solidFill>
                <a:latin typeface="Comic Sans MS"/>
                <a:cs typeface="Calibri"/>
              </a:rPr>
              <a:t> </a:t>
            </a:r>
            <a:r>
              <a:rPr lang="en-US" dirty="0">
                <a:latin typeface="Comic Sans MS"/>
                <a:cs typeface="Calibri"/>
              </a:rPr>
              <a:t>design a poster or write a blog to help your peers to make positive choices on line. </a:t>
            </a:r>
            <a:endParaRPr lang="en-US" dirty="0">
              <a:latin typeface="Comic Sans MS"/>
              <a:ea typeface="+mn-lt"/>
              <a:cs typeface="+mn-lt"/>
            </a:endParaRPr>
          </a:p>
        </p:txBody>
      </p:sp>
      <p:pic>
        <p:nvPicPr>
          <p:cNvPr id="6" name="Picture 7" descr="A close up of text on a black background&#10;&#10;Description automatically generated">
            <a:extLst>
              <a:ext uri="{FF2B5EF4-FFF2-40B4-BE49-F238E27FC236}">
                <a16:creationId xmlns:a16="http://schemas.microsoft.com/office/drawing/2014/main" id="{A4DE6086-ED12-4E53-8862-00CD82CA0313}"/>
              </a:ext>
            </a:extLst>
          </p:cNvPr>
          <p:cNvPicPr>
            <a:picLocks noChangeAspect="1"/>
          </p:cNvPicPr>
          <p:nvPr/>
        </p:nvPicPr>
        <p:blipFill rotWithShape="1">
          <a:blip r:embed="rId2"/>
          <a:srcRect l="9296" r="8077"/>
          <a:stretch/>
        </p:blipFill>
        <p:spPr>
          <a:xfrm>
            <a:off x="6525453" y="10"/>
            <a:ext cx="5666547" cy="6857990"/>
          </a:xfrm>
          <a:prstGeom prst="rect">
            <a:avLst/>
          </a:prstGeom>
        </p:spPr>
      </p:pic>
      <p:sp>
        <p:nvSpPr>
          <p:cNvPr id="7" name="Rectangle 6"/>
          <p:cNvSpPr/>
          <p:nvPr/>
        </p:nvSpPr>
        <p:spPr>
          <a:xfrm>
            <a:off x="0" y="6142008"/>
            <a:ext cx="12192000" cy="715992"/>
          </a:xfrm>
          <a:prstGeom prst="rect">
            <a:avLst/>
          </a:prstGeom>
          <a:solidFill>
            <a:srgbClr val="03C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84673" y="6197816"/>
            <a:ext cx="11697419" cy="400110"/>
          </a:xfrm>
          <a:prstGeom prst="rect">
            <a:avLst/>
          </a:prstGeom>
          <a:noFill/>
        </p:spPr>
        <p:txBody>
          <a:bodyPr wrap="square" rtlCol="0">
            <a:spAutoFit/>
          </a:bodyPr>
          <a:lstStyle/>
          <a:p>
            <a:r>
              <a:rPr lang="en-GB" sz="2000" dirty="0">
                <a:solidFill>
                  <a:srgbClr val="252B39"/>
                </a:solidFill>
                <a:latin typeface="Poppins" panose="00000500000000000000" pitchFamily="50" charset="0"/>
                <a:cs typeface="Poppins" panose="00000500000000000000" pitchFamily="50" charset="0"/>
              </a:rPr>
              <a:t>London’s environmental college						          capel.ac.uk</a:t>
            </a:r>
          </a:p>
        </p:txBody>
      </p:sp>
    </p:spTree>
    <p:extLst>
      <p:ext uri="{BB962C8B-B14F-4D97-AF65-F5344CB8AC3E}">
        <p14:creationId xmlns:p14="http://schemas.microsoft.com/office/powerpoint/2010/main" val="438811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42008"/>
            <a:ext cx="12192000" cy="715992"/>
          </a:xfrm>
          <a:prstGeom prst="rect">
            <a:avLst/>
          </a:prstGeom>
          <a:solidFill>
            <a:srgbClr val="03C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47290" y="6142008"/>
            <a:ext cx="11697419" cy="400110"/>
          </a:xfrm>
          <a:prstGeom prst="rect">
            <a:avLst/>
          </a:prstGeom>
          <a:noFill/>
        </p:spPr>
        <p:txBody>
          <a:bodyPr wrap="square" rtlCol="0">
            <a:spAutoFit/>
          </a:bodyPr>
          <a:lstStyle/>
          <a:p>
            <a:r>
              <a:rPr lang="en-GB" sz="2000" dirty="0">
                <a:solidFill>
                  <a:srgbClr val="252B39"/>
                </a:solidFill>
                <a:latin typeface="Poppins" panose="00000500000000000000" pitchFamily="50" charset="0"/>
                <a:cs typeface="Poppins" panose="00000500000000000000" pitchFamily="50" charset="0"/>
              </a:rPr>
              <a:t>London’s environmental college						          capel.ac.uk</a:t>
            </a:r>
          </a:p>
        </p:txBody>
      </p:sp>
      <p:sp>
        <p:nvSpPr>
          <p:cNvPr id="2" name="Rectangle 1"/>
          <p:cNvSpPr/>
          <p:nvPr/>
        </p:nvSpPr>
        <p:spPr>
          <a:xfrm>
            <a:off x="247290" y="194728"/>
            <a:ext cx="4075603" cy="584775"/>
          </a:xfrm>
          <a:prstGeom prst="rect">
            <a:avLst/>
          </a:prstGeom>
        </p:spPr>
        <p:txBody>
          <a:bodyPr wrap="none">
            <a:spAutoFit/>
          </a:bodyPr>
          <a:lstStyle/>
          <a:p>
            <a:r>
              <a:rPr lang="en-GB" sz="3200" dirty="0"/>
              <a:t>Benefits of the Internet</a:t>
            </a:r>
          </a:p>
        </p:txBody>
      </p:sp>
      <p:sp>
        <p:nvSpPr>
          <p:cNvPr id="3" name="Rectangle 2"/>
          <p:cNvSpPr/>
          <p:nvPr/>
        </p:nvSpPr>
        <p:spPr>
          <a:xfrm>
            <a:off x="247290" y="1111698"/>
            <a:ext cx="5207026" cy="2031325"/>
          </a:xfrm>
          <a:prstGeom prst="rect">
            <a:avLst/>
          </a:prstGeom>
        </p:spPr>
        <p:txBody>
          <a:bodyPr wrap="square">
            <a:spAutoFit/>
          </a:bodyPr>
          <a:lstStyle/>
          <a:p>
            <a:r>
              <a:rPr lang="en-US" dirty="0"/>
              <a:t>Information on almost every subject imaginable. </a:t>
            </a:r>
          </a:p>
          <a:p>
            <a:endParaRPr lang="en-US" dirty="0"/>
          </a:p>
          <a:p>
            <a:r>
              <a:rPr lang="en-US" dirty="0"/>
              <a:t>Ability to do research from your home</a:t>
            </a:r>
          </a:p>
          <a:p>
            <a:endParaRPr lang="en-US" dirty="0"/>
          </a:p>
          <a:p>
            <a:r>
              <a:rPr lang="en-US" dirty="0"/>
              <a:t>Platform for products like Zoom, which allow for holding a video conference with anyone in the world </a:t>
            </a:r>
          </a:p>
          <a:p>
            <a:endParaRPr lang="en-GB" dirty="0"/>
          </a:p>
        </p:txBody>
      </p:sp>
      <p:sp>
        <p:nvSpPr>
          <p:cNvPr id="8" name="Rectangle 7"/>
          <p:cNvSpPr/>
          <p:nvPr/>
        </p:nvSpPr>
        <p:spPr>
          <a:xfrm>
            <a:off x="247290" y="3137957"/>
            <a:ext cx="5415573" cy="2585323"/>
          </a:xfrm>
          <a:prstGeom prst="rect">
            <a:avLst/>
          </a:prstGeom>
        </p:spPr>
        <p:txBody>
          <a:bodyPr wrap="square">
            <a:spAutoFit/>
          </a:bodyPr>
          <a:lstStyle/>
          <a:p>
            <a:r>
              <a:rPr lang="en-US" dirty="0"/>
              <a:t>Opportunity to make contact with new people and existing friends through social media </a:t>
            </a:r>
          </a:p>
          <a:p>
            <a:endParaRPr lang="en-US" dirty="0"/>
          </a:p>
          <a:p>
            <a:r>
              <a:rPr lang="en-US" dirty="0"/>
              <a:t>Sites where students can have readily available help for homework. </a:t>
            </a:r>
          </a:p>
          <a:p>
            <a:endParaRPr lang="en-US" dirty="0"/>
          </a:p>
          <a:p>
            <a:r>
              <a:rPr lang="en-US" dirty="0"/>
              <a:t>News, of all kinds is available almost instantaneously. Commentary, on that news, from every conceivable viewpoint is also available. </a:t>
            </a:r>
          </a:p>
        </p:txBody>
      </p:sp>
      <p:sp>
        <p:nvSpPr>
          <p:cNvPr id="9" name="Rectangle 8"/>
          <p:cNvSpPr/>
          <p:nvPr/>
        </p:nvSpPr>
        <p:spPr>
          <a:xfrm>
            <a:off x="6481011" y="182786"/>
            <a:ext cx="4072012" cy="584775"/>
          </a:xfrm>
          <a:prstGeom prst="rect">
            <a:avLst/>
          </a:prstGeom>
        </p:spPr>
        <p:txBody>
          <a:bodyPr wrap="none">
            <a:spAutoFit/>
          </a:bodyPr>
          <a:lstStyle/>
          <a:p>
            <a:r>
              <a:rPr lang="en-GB" sz="3200" dirty="0"/>
              <a:t>Dangers of the Internet</a:t>
            </a:r>
          </a:p>
        </p:txBody>
      </p:sp>
      <p:sp>
        <p:nvSpPr>
          <p:cNvPr id="10" name="Rectangle 9"/>
          <p:cNvSpPr/>
          <p:nvPr/>
        </p:nvSpPr>
        <p:spPr>
          <a:xfrm>
            <a:off x="6481011" y="1111698"/>
            <a:ext cx="5710988" cy="2862322"/>
          </a:xfrm>
          <a:prstGeom prst="rect">
            <a:avLst/>
          </a:prstGeom>
        </p:spPr>
        <p:txBody>
          <a:bodyPr wrap="square">
            <a:spAutoFit/>
          </a:bodyPr>
          <a:lstStyle/>
          <a:p>
            <a:r>
              <a:rPr lang="en-US" dirty="0"/>
              <a:t>There is a lot of wrong information on the internet. Anyone can post anything, and much of it is incorrect. </a:t>
            </a:r>
          </a:p>
          <a:p>
            <a:endParaRPr lang="en-US" dirty="0"/>
          </a:p>
          <a:p>
            <a:r>
              <a:rPr lang="en-US" dirty="0"/>
              <a:t>There are predators that hang out on the internet waiting to get unsuspecting people in dangerous situations. </a:t>
            </a:r>
          </a:p>
          <a:p>
            <a:endParaRPr lang="en-US" dirty="0"/>
          </a:p>
          <a:p>
            <a:r>
              <a:rPr lang="en-US" dirty="0"/>
              <a:t>Pornography that can get in the hands of people too easily and sexting makes personal photos easily accessible.</a:t>
            </a:r>
          </a:p>
          <a:p>
            <a:endParaRPr lang="en-US" dirty="0"/>
          </a:p>
          <a:p>
            <a:r>
              <a:rPr lang="en-US" dirty="0"/>
              <a:t>Easy to waste a lot of time on the internet.</a:t>
            </a:r>
          </a:p>
        </p:txBody>
      </p:sp>
      <p:sp>
        <p:nvSpPr>
          <p:cNvPr id="11" name="Rectangle 10"/>
          <p:cNvSpPr/>
          <p:nvPr/>
        </p:nvSpPr>
        <p:spPr>
          <a:xfrm>
            <a:off x="6481011" y="3920568"/>
            <a:ext cx="6096000" cy="2031325"/>
          </a:xfrm>
          <a:prstGeom prst="rect">
            <a:avLst/>
          </a:prstGeom>
        </p:spPr>
        <p:txBody>
          <a:bodyPr>
            <a:spAutoFit/>
          </a:bodyPr>
          <a:lstStyle/>
          <a:p>
            <a:endParaRPr lang="en-US" dirty="0"/>
          </a:p>
          <a:p>
            <a:r>
              <a:rPr lang="en-US" dirty="0"/>
              <a:t>Hackers can create viruses that can get into your personal computer and ruin valuable data. </a:t>
            </a:r>
          </a:p>
          <a:p>
            <a:endParaRPr lang="en-US" dirty="0"/>
          </a:p>
          <a:p>
            <a:r>
              <a:rPr lang="en-US" dirty="0"/>
              <a:t>Hackers can use the internet for identity theft. </a:t>
            </a:r>
          </a:p>
          <a:p>
            <a:endParaRPr lang="en-US" dirty="0"/>
          </a:p>
          <a:p>
            <a:r>
              <a:rPr lang="en-US" dirty="0"/>
              <a:t>The internet can be used for cyber bullying or grooming</a:t>
            </a:r>
            <a:endParaRPr lang="en-GB" dirty="0"/>
          </a:p>
        </p:txBody>
      </p:sp>
    </p:spTree>
    <p:extLst>
      <p:ext uri="{BB962C8B-B14F-4D97-AF65-F5344CB8AC3E}">
        <p14:creationId xmlns:p14="http://schemas.microsoft.com/office/powerpoint/2010/main" val="911805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1EBAADD8EB8241B72EDA8B6D88159C" ma:contentTypeVersion="14" ma:contentTypeDescription="Create a new document." ma:contentTypeScope="" ma:versionID="b339d323639a7ab000565834618077d6">
  <xsd:schema xmlns:xsd="http://www.w3.org/2001/XMLSchema" xmlns:xs="http://www.w3.org/2001/XMLSchema" xmlns:p="http://schemas.microsoft.com/office/2006/metadata/properties" xmlns:ns2="7e8693f6-5d79-4604-bddd-456e21101c9d" xmlns:ns3="3fd155e4-6a04-42f1-a34a-dfc70400231e" targetNamespace="http://schemas.microsoft.com/office/2006/metadata/properties" ma:root="true" ma:fieldsID="ea904db3a7e994a4c5f25e2cb6ce3c1c" ns2:_="" ns3:_="">
    <xsd:import namespace="7e8693f6-5d79-4604-bddd-456e21101c9d"/>
    <xsd:import namespace="3fd155e4-6a04-42f1-a34a-dfc70400231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8693f6-5d79-4604-bddd-456e21101c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a6c9892-aff3-4ae5-bb17-7a24d2e1fdc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d155e4-6a04-42f1-a34a-dfc70400231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d50e9f58-65f9-41c3-bbaa-ea38d7c7763f}" ma:internalName="TaxCatchAll" ma:showField="CatchAllData" ma:web="3fd155e4-6a04-42f1-a34a-dfc7040023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e8693f6-5d79-4604-bddd-456e21101c9d">
      <Terms xmlns="http://schemas.microsoft.com/office/infopath/2007/PartnerControls"/>
    </lcf76f155ced4ddcb4097134ff3c332f>
    <TaxCatchAll xmlns="3fd155e4-6a04-42f1-a34a-dfc70400231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BAFA54-26FF-4FB6-8552-E6B1114876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8693f6-5d79-4604-bddd-456e21101c9d"/>
    <ds:schemaRef ds:uri="3fd155e4-6a04-42f1-a34a-dfc7040023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4190C8-091A-4617-89DE-E9B4577811EE}">
  <ds:schemaRefs>
    <ds:schemaRef ds:uri="http://purl.org/dc/elements/1.1/"/>
    <ds:schemaRef ds:uri="http://www.w3.org/XML/1998/namespace"/>
    <ds:schemaRef ds:uri="7e8693f6-5d79-4604-bddd-456e21101c9d"/>
    <ds:schemaRef ds:uri="3fd155e4-6a04-42f1-a34a-dfc70400231e"/>
    <ds:schemaRef ds:uri="http://purl.org/dc/dcmitype/"/>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F2DC8D45-07DD-4121-B8E7-73ECC4DBE0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1380</TotalTime>
  <Words>641</Words>
  <Application>Microsoft Office PowerPoint</Application>
  <PresentationFormat>Widescreen</PresentationFormat>
  <Paragraphs>146</Paragraphs>
  <Slides>12</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Comic Sans MS</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Sexting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Junaina Pirbhai</dc:creator>
  <cp:lastModifiedBy>Amanda Evans</cp:lastModifiedBy>
  <cp:revision>27</cp:revision>
  <dcterms:created xsi:type="dcterms:W3CDTF">2020-09-02T14:35:24Z</dcterms:created>
  <dcterms:modified xsi:type="dcterms:W3CDTF">2024-08-27T11:26:06Z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0x0101001D1EBAADD8EB8241B72EDA8B6D88159C</vt:lpwstr>
  </property>
</Properties>
</file>