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80072" autoAdjust="0"/>
  </p:normalViewPr>
  <p:slideViewPr>
    <p:cSldViewPr snapToGrid="0">
      <p:cViewPr varScale="1">
        <p:scale>
          <a:sx n="73" d="100"/>
          <a:sy n="73" d="100"/>
        </p:scale>
        <p:origin x="12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99BBA-2F81-4DA6-9727-588CF16A73E8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980B9-14B1-452C-9FA0-E6579BD7C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2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1. In small groups students to</a:t>
            </a:r>
            <a:r>
              <a:rPr lang="en-GB" baseline="0" dirty="0" smtClean="0"/>
              <a:t> discuss what risks they might face whilst at College and feedback to the class. Teacher to list feedback on the board.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r>
              <a:rPr lang="en-GB" dirty="0" smtClean="0"/>
              <a:t>2. Students to brainstorm the regulations and control measure that can be put in place to reduce risks. Teacher to record these on the board.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3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what physical safety is and give examples.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Explain</a:t>
            </a:r>
            <a:r>
              <a:rPr lang="en-GB" baseline="0" dirty="0" smtClean="0"/>
              <a:t> what emotional safety is and give examples. Remind students of the support available through Student Services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80B9-14B1-452C-9FA0-E6579BD7C1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7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why physical and emotional safety at college is important.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80B9-14B1-452C-9FA0-E6579BD7C18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4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small groups students to</a:t>
            </a:r>
            <a:r>
              <a:rPr lang="en-GB" baseline="0" dirty="0" smtClean="0"/>
              <a:t> discuss what the College does to safeguard their physical and emotional safety and feedback to the class. Teacher to list feedback on the board.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80B9-14B1-452C-9FA0-E6579BD7C18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96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Explain</a:t>
            </a:r>
            <a:r>
              <a:rPr lang="en-GB" b="0" baseline="0" dirty="0" smtClean="0"/>
              <a:t> how the college safeguards physical and emotional safety.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80B9-14B1-452C-9FA0-E6579BD7C18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7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small groups students to</a:t>
            </a:r>
            <a:r>
              <a:rPr lang="en-GB" baseline="0" dirty="0" smtClean="0"/>
              <a:t> discuss examples of personal boundaries and feedback to the class. Teacher to list feedback on the board.</a:t>
            </a: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Give</a:t>
            </a:r>
            <a:r>
              <a:rPr lang="en-GB" b="0" baseline="0" dirty="0" smtClean="0"/>
              <a:t> students examples of personal boundaries.</a:t>
            </a:r>
            <a:endParaRPr lang="en-GB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Explain why it is important to express to others your personal boundaries so that you avoid being coerced into activities</a:t>
            </a:r>
            <a:r>
              <a:rPr lang="en-GB" b="0" baseline="0" dirty="0" smtClean="0"/>
              <a:t> you are uncomfortable with.</a:t>
            </a:r>
            <a:endParaRPr lang="en-GB" b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80B9-14B1-452C-9FA0-E6579BD7C18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7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74C-FEB2-4F48-BE05-10A9DB9D522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C8FE-0BE9-4B2C-8DD8-38C0D45D7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3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74C-FEB2-4F48-BE05-10A9DB9D522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C8FE-0BE9-4B2C-8DD8-38C0D45D7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6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74C-FEB2-4F48-BE05-10A9DB9D522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C8FE-0BE9-4B2C-8DD8-38C0D45D7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5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74C-FEB2-4F48-BE05-10A9DB9D522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C8FE-0BE9-4B2C-8DD8-38C0D45D7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76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74C-FEB2-4F48-BE05-10A9DB9D522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C8FE-0BE9-4B2C-8DD8-38C0D45D7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3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74C-FEB2-4F48-BE05-10A9DB9D522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C8FE-0BE9-4B2C-8DD8-38C0D45D7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54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74C-FEB2-4F48-BE05-10A9DB9D522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C8FE-0BE9-4B2C-8DD8-38C0D45D7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0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74C-FEB2-4F48-BE05-10A9DB9D522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C8FE-0BE9-4B2C-8DD8-38C0D45D7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74C-FEB2-4F48-BE05-10A9DB9D522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C8FE-0BE9-4B2C-8DD8-38C0D45D7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49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74C-FEB2-4F48-BE05-10A9DB9D522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C8FE-0BE9-4B2C-8DD8-38C0D45D7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93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74C-FEB2-4F48-BE05-10A9DB9D522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C8FE-0BE9-4B2C-8DD8-38C0D45D7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72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1B74C-FEB2-4F48-BE05-10A9DB9D522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C8FE-0BE9-4B2C-8DD8-38C0D45D7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8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23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0" y="5538350"/>
            <a:ext cx="4406530" cy="10398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5158" y="2551837"/>
            <a:ext cx="27510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</a:t>
            </a:r>
          </a:p>
          <a:p>
            <a:pPr algn="ctr"/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Safety 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2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7290" y="6142008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290" y="307170"/>
            <a:ext cx="3912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Health &amp; Safety - Risks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290" y="1554271"/>
            <a:ext cx="51282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Activity 1</a:t>
            </a:r>
            <a:endParaRPr lang="en-GB" sz="2000" b="1" dirty="0"/>
          </a:p>
          <a:p>
            <a:r>
              <a:rPr lang="en-GB" dirty="0"/>
              <a:t>In your small groups discuss what risks you might face whilst studying at Capel Manor College.</a:t>
            </a:r>
          </a:p>
          <a:p>
            <a:endParaRPr lang="en-GB" dirty="0"/>
          </a:p>
          <a:p>
            <a:r>
              <a:rPr lang="en-GB" dirty="0"/>
              <a:t>When you have finished discussing feedback your answers to the rest of the class.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7922" y="284282"/>
            <a:ext cx="4571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Health &amp; Safety – Regulations </a:t>
            </a:r>
            <a:endParaRPr lang="en-GB" sz="2800" dirty="0" smtClean="0"/>
          </a:p>
          <a:p>
            <a:r>
              <a:rPr lang="en-GB" sz="2800" dirty="0" smtClean="0"/>
              <a:t>&amp; </a:t>
            </a:r>
            <a:r>
              <a:rPr lang="en-GB" sz="2800" dirty="0"/>
              <a:t>Controls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7922" y="1554271"/>
            <a:ext cx="54377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Activity 2</a:t>
            </a:r>
            <a:endParaRPr lang="en-GB" sz="2000" b="1" dirty="0"/>
          </a:p>
          <a:p>
            <a:r>
              <a:rPr lang="en-GB" dirty="0"/>
              <a:t>You have identified the potential risks that exist at College. </a:t>
            </a:r>
          </a:p>
          <a:p>
            <a:endParaRPr lang="en-GB" dirty="0"/>
          </a:p>
          <a:p>
            <a:r>
              <a:rPr lang="en-GB" dirty="0"/>
              <a:t>Now as a whole group identify the regulations and control measures that can be put in place to minimise the risks you face.</a:t>
            </a:r>
          </a:p>
          <a:p>
            <a:endParaRPr lang="en-GB" dirty="0"/>
          </a:p>
          <a:p>
            <a:r>
              <a:rPr lang="en-GB" dirty="0"/>
              <a:t>Complete questions </a:t>
            </a:r>
            <a:r>
              <a:rPr lang="en-GB" dirty="0" smtClean="0"/>
              <a:t>4.1 &amp; </a:t>
            </a:r>
            <a:r>
              <a:rPr lang="en-GB" dirty="0"/>
              <a:t>4.2 on page </a:t>
            </a:r>
            <a:r>
              <a:rPr lang="en-GB" dirty="0" smtClean="0"/>
              <a:t>6 </a:t>
            </a:r>
            <a:r>
              <a:rPr lang="en-GB" dirty="0"/>
              <a:t>on your safeguarding assessment booklet.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290" y="3733586"/>
            <a:ext cx="5235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Health &amp; Safety – Be Safe Quiz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311922" y="444737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smtClean="0"/>
              <a:t>Activity 3</a:t>
            </a:r>
          </a:p>
          <a:p>
            <a:r>
              <a:rPr lang="en-GB" dirty="0" smtClean="0"/>
              <a:t>Complete the Be Safe quiz in your safeguarding assessment booklet (Page 7 and 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8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0935" y="6142008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935" y="272534"/>
            <a:ext cx="2620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Physical Safety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370935" y="1214654"/>
            <a:ext cx="54093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Physical safety</a:t>
            </a:r>
            <a:r>
              <a:rPr lang="en-US" dirty="0" smtClean="0"/>
              <a:t> is the absence of harm or injury that can be experienced by a person from a </a:t>
            </a:r>
            <a:r>
              <a:rPr lang="en-US" b="1" dirty="0" smtClean="0"/>
              <a:t>physical</a:t>
            </a:r>
            <a:r>
              <a:rPr lang="en-US" dirty="0" smtClean="0"/>
              <a:t> object or practices that include a </a:t>
            </a:r>
            <a:r>
              <a:rPr lang="en-US" b="1" dirty="0" smtClean="0"/>
              <a:t>physical</a:t>
            </a:r>
            <a:r>
              <a:rPr lang="en-US" dirty="0" smtClean="0"/>
              <a:t> object.</a:t>
            </a:r>
          </a:p>
          <a:p>
            <a:endParaRPr lang="en-US" dirty="0" smtClean="0"/>
          </a:p>
          <a:p>
            <a:r>
              <a:rPr lang="en-US" dirty="0" smtClean="0"/>
              <a:t>Examples of physical safety include: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use of personal protective equipment such as boots, high viability jackets, ear muffs, gloves.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use of risk assessments to identify potential risks and put in place control measure to minimise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following of health &amp; safety regulations and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maintenance of equipment and buildings to ensure a safe learning environment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364" y="245504"/>
            <a:ext cx="300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Emotional Safety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6493328" y="1183870"/>
            <a:ext cx="50673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Emotional</a:t>
            </a:r>
            <a:r>
              <a:rPr lang="en-US" dirty="0" smtClean="0"/>
              <a:t> safety exists when an individual feels safe to express emotions, views and be themselves without fear of harm. </a:t>
            </a:r>
          </a:p>
          <a:p>
            <a:endParaRPr lang="en-US" dirty="0"/>
          </a:p>
          <a:p>
            <a:r>
              <a:rPr lang="en-US" dirty="0" smtClean="0"/>
              <a:t>Examples of emotional safety include: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Being able to express views freely without fear of ridicule or violence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Being able to express sexuality freely without fear of ridicule or violence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Feeling respected and safe at College for who you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Having someone to talk to in confidence if you feel vulnerable or unsafe and knowing where to go</a:t>
            </a:r>
          </a:p>
        </p:txBody>
      </p:sp>
    </p:spTree>
    <p:extLst>
      <p:ext uri="{BB962C8B-B14F-4D97-AF65-F5344CB8AC3E}">
        <p14:creationId xmlns:p14="http://schemas.microsoft.com/office/powerpoint/2010/main" val="17028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7290" y="6142008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290" y="435820"/>
            <a:ext cx="8310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The Importance of Physical and Emotional Safety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386443" y="136889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Feeling physically and emotionally safe at College allows you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Stay safe from harm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Engage in a range of physical activities that promote understanding of your vocational subject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Get involved in group discussions, debates and extra curricula activities that enhance your learning experience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Develop friendships and relationships with students and staff based upon mutual respect, which support confidence, self value and a positive college experience.</a:t>
            </a:r>
          </a:p>
        </p:txBody>
      </p:sp>
    </p:spTree>
    <p:extLst>
      <p:ext uri="{BB962C8B-B14F-4D97-AF65-F5344CB8AC3E}">
        <p14:creationId xmlns:p14="http://schemas.microsoft.com/office/powerpoint/2010/main" val="7665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7290" y="6142008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r="19165"/>
          <a:stretch/>
        </p:blipFill>
        <p:spPr>
          <a:xfrm>
            <a:off x="7013749" y="0"/>
            <a:ext cx="5178251" cy="61420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7290" y="31364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smtClean="0"/>
              <a:t>Safeguarding Physical and Emotional Safety at Capel Manor College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247290" y="2454805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smtClean="0"/>
              <a:t>Activity</a:t>
            </a:r>
          </a:p>
          <a:p>
            <a:endParaRPr lang="en-GB" sz="2000" b="1" dirty="0" smtClean="0"/>
          </a:p>
          <a:p>
            <a:r>
              <a:rPr lang="en-GB" dirty="0" smtClean="0"/>
              <a:t>In your small group discuss what Capel Manor College does to safeguard your physical and emotional safety.</a:t>
            </a:r>
          </a:p>
          <a:p>
            <a:endParaRPr lang="en-GB" dirty="0" smtClean="0"/>
          </a:p>
          <a:p>
            <a:r>
              <a:rPr lang="en-GB" dirty="0" smtClean="0"/>
              <a:t>When you have finished discussing feedback your answers to the rest of the class.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7290" y="6142008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289" y="346306"/>
            <a:ext cx="8161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Safeguarding Physical and Emotional Safety at Capel Manor College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473529" y="1720840"/>
            <a:ext cx="86704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Capel Manor does the following things to safeguard your physical and emotional safety: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Ensures compliance with the College Health &amp; Safety policy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Qualified and trained teachers, practical instructors and first aiders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Risk assessments in place for all activities that involve a risk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Maintains the safety of all equipment and estate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Ensures compliance with Student Code of Conduct, Safeguarding, Bullying &amp; Discrimination and Equal Opportunities policies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Qualified and trained safeguarding team, counsellors, learning and welfare support</a:t>
            </a:r>
          </a:p>
        </p:txBody>
      </p:sp>
    </p:spTree>
    <p:extLst>
      <p:ext uri="{BB962C8B-B14F-4D97-AF65-F5344CB8AC3E}">
        <p14:creationId xmlns:p14="http://schemas.microsoft.com/office/powerpoint/2010/main" val="2928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7290" y="6142008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290" y="280519"/>
            <a:ext cx="6453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Establishing Safe Personal Boundaries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247290" y="962669"/>
            <a:ext cx="52880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Activity</a:t>
            </a:r>
          </a:p>
          <a:p>
            <a:r>
              <a:rPr lang="en-GB" dirty="0" smtClean="0"/>
              <a:t>In your small groups identify 3 examples of personal boundaries.</a:t>
            </a:r>
          </a:p>
          <a:p>
            <a:r>
              <a:rPr lang="en-GB" dirty="0" smtClean="0"/>
              <a:t>When you have finished discussing feedback your answers to the rest of the class.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25243" y="962669"/>
            <a:ext cx="60651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Examples of safe personal boundaries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Being careful with your personal information, including contact details and not sharing these with strangers on-line or in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Not going to places you do not know to meet people you do not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Not travelling in cars with people you do not know or people who do not have a full driving licence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Always tell somebody where you are going if you go out alone or to meet friends, ensuring that you have a means of contact, e.g. mobile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Avoiding contact with people who are involved in risky behaviour such as gangs, crime or drugs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7290" y="2538309"/>
            <a:ext cx="52439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 establishing safe personal boundaries you need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 very clear about what your personal boundaries are and express these to those around you so that there is no confusion. For 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Your attitude to: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Your personal space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Drinking alcohol or taking drugs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Staying out late at night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Meeting new people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Any health conditions or medication you may have</a:t>
            </a:r>
          </a:p>
        </p:txBody>
      </p:sp>
    </p:spTree>
    <p:extLst>
      <p:ext uri="{BB962C8B-B14F-4D97-AF65-F5344CB8AC3E}">
        <p14:creationId xmlns:p14="http://schemas.microsoft.com/office/powerpoint/2010/main" val="35751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52" y="2095902"/>
            <a:ext cx="9302627" cy="21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767</Words>
  <Application>Microsoft Office PowerPoint</Application>
  <PresentationFormat>Widescreen</PresentationFormat>
  <Paragraphs>115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Junaina Pirbhai</dc:creator>
  <cp:lastModifiedBy>Amanda Evans</cp:lastModifiedBy>
  <cp:revision>13</cp:revision>
  <dcterms:created xsi:type="dcterms:W3CDTF">2020-09-02T12:31:20Z</dcterms:created>
  <dcterms:modified xsi:type="dcterms:W3CDTF">2024-08-27T11:23:34Z</dcterms:modified>
</cp:coreProperties>
</file>