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9"/>
    <a:srgbClr val="03C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0072" autoAdjust="0"/>
  </p:normalViewPr>
  <p:slideViewPr>
    <p:cSldViewPr snapToGrid="0">
      <p:cViewPr varScale="1">
        <p:scale>
          <a:sx n="73" d="100"/>
          <a:sy n="73" d="100"/>
        </p:scale>
        <p:origin x="12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0F4F-DB1A-4D8A-88C4-82DD883F3E35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F56A-1FBA-4658-9C11-CA7C1074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small groups students to</a:t>
            </a:r>
            <a:r>
              <a:rPr lang="en-GB" baseline="0" dirty="0" smtClean="0"/>
              <a:t> discuss examples of abuse and feedback to the class. Teacher to list feedback on the board.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6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Explain to students the types of abuse.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0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Explain to students the effects of abuse.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4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Explain to students how</a:t>
            </a:r>
            <a:r>
              <a:rPr lang="en-GB" b="0" baseline="0" dirty="0" smtClean="0"/>
              <a:t> they should respond if abuse is disclosed to them.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Explain to the students where they can go for help if</a:t>
            </a:r>
            <a:r>
              <a:rPr lang="en-GB" baseline="0" dirty="0" smtClean="0"/>
              <a:t> they are concerned about their safety or the safety of another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5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each of the duties of the equality act and explain what they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9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Get students to either brainstorm as a class or discuss in groups what they think the 9 protected characteristics are and feedback to the class. Once they’ve done this,</a:t>
            </a:r>
            <a:r>
              <a:rPr lang="en-GB" baseline="0" dirty="0" smtClean="0"/>
              <a:t> display the characteristics and discuss why they are protected.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7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bullet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84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Get students to brainstorm what</a:t>
            </a:r>
            <a:r>
              <a:rPr lang="en-GB" baseline="0" dirty="0" smtClean="0"/>
              <a:t> they can do to support an inclusive learning environment and then display the answers on the slide. </a:t>
            </a:r>
            <a:endParaRPr lang="en-US" dirty="0" smtClean="0"/>
          </a:p>
          <a:p>
            <a:r>
              <a:rPr lang="en-GB" dirty="0" smtClean="0"/>
              <a:t>Go through bullet points with students.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2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0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1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4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8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5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self-har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@capel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0" y="5538350"/>
            <a:ext cx="4406530" cy="1039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" y="1011260"/>
            <a:ext cx="55720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Safeguarding – </a:t>
            </a:r>
          </a:p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Recognising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Abuse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5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Equality and </a:t>
            </a:r>
          </a:p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Diversity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</a:t>
            </a:r>
            <a:r>
              <a:rPr lang="en-GB" dirty="0" smtClean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college</a:t>
            </a:r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		          capel.ac.uk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443" y="395292"/>
            <a:ext cx="6030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What can you do to support an</a:t>
            </a:r>
          </a:p>
          <a:p>
            <a:r>
              <a:rPr lang="en-GB" sz="3200" dirty="0"/>
              <a:t> inclusive learning environment?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86443" y="1982097"/>
            <a:ext cx="87575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Respect all staff and students</a:t>
            </a:r>
          </a:p>
          <a:p>
            <a:endParaRPr lang="en-US" dirty="0"/>
          </a:p>
          <a:p>
            <a:r>
              <a:rPr lang="en-GB" dirty="0"/>
              <a:t>Do not discriminate against anyone </a:t>
            </a:r>
          </a:p>
          <a:p>
            <a:endParaRPr lang="en-US" dirty="0"/>
          </a:p>
          <a:p>
            <a:r>
              <a:rPr lang="en-GB" dirty="0"/>
              <a:t>Help students who may need some extra support</a:t>
            </a:r>
          </a:p>
          <a:p>
            <a:endParaRPr lang="en-US" dirty="0"/>
          </a:p>
          <a:p>
            <a:r>
              <a:rPr lang="en-GB" dirty="0"/>
              <a:t>Report to a member of staff if you see anyone being bullied or discriminated</a:t>
            </a:r>
          </a:p>
          <a:p>
            <a:endParaRPr lang="en-US" dirty="0"/>
          </a:p>
          <a:p>
            <a:r>
              <a:rPr lang="en-GB" dirty="0"/>
              <a:t>Follow the student code of conduct</a:t>
            </a:r>
          </a:p>
          <a:p>
            <a:endParaRPr lang="en-GB" dirty="0"/>
          </a:p>
          <a:p>
            <a:r>
              <a:rPr lang="en-GB" dirty="0"/>
              <a:t>Follow </a:t>
            </a:r>
            <a:r>
              <a:rPr lang="en-GB" dirty="0" smtClean="0"/>
              <a:t>British values and our </a:t>
            </a:r>
            <a:r>
              <a:rPr lang="en-GB" dirty="0"/>
              <a:t>college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2" y="2095902"/>
            <a:ext cx="9302627" cy="21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78864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475" y="721065"/>
            <a:ext cx="6142007" cy="1785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 smtClean="0">
                <a:solidFill>
                  <a:srgbClr val="252B39"/>
                </a:solidFill>
                <a:cs typeface="Poppins" panose="00000500000000000000" pitchFamily="50" charset="0"/>
              </a:rPr>
              <a:t>What is Abuse? </a:t>
            </a:r>
          </a:p>
          <a:p>
            <a:endParaRPr lang="en-GB" dirty="0" smtClean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290" y="1778343"/>
            <a:ext cx="4726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 abuse is any action by another person – adult or child – that causes significant harm to a child. It can be physical, sexual or emotional, but can just as often be about a lack of love, care and attention. </a:t>
            </a:r>
          </a:p>
          <a:p>
            <a:endParaRPr lang="en-US" dirty="0"/>
          </a:p>
          <a:p>
            <a:r>
              <a:rPr lang="en-US" dirty="0"/>
              <a:t>Abuse happens when a person who is unable to protect themselves is ill treated or neglected. It may be a one-off incident, or may happen repeatedly over time. Anyone can harm an adult who is not able to protect themselves.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9" y="1777330"/>
            <a:ext cx="55279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Activity</a:t>
            </a:r>
          </a:p>
          <a:p>
            <a:r>
              <a:rPr lang="en-GB" dirty="0"/>
              <a:t>In your small group discuss and identify examples of abuse.</a:t>
            </a:r>
          </a:p>
          <a:p>
            <a:endParaRPr lang="en-GB" dirty="0"/>
          </a:p>
          <a:p>
            <a:r>
              <a:rPr lang="en-GB" dirty="0"/>
              <a:t>When you have identified some examples of abuse feedback your answers to the whole class</a:t>
            </a:r>
          </a:p>
        </p:txBody>
      </p:sp>
    </p:spTree>
    <p:extLst>
      <p:ext uri="{BB962C8B-B14F-4D97-AF65-F5344CB8AC3E}">
        <p14:creationId xmlns:p14="http://schemas.microsoft.com/office/powerpoint/2010/main" val="29310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517585"/>
            <a:ext cx="6142007" cy="576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Types of Abuse</a:t>
            </a:r>
            <a:endParaRPr lang="en-GB" sz="3200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endParaRPr lang="en-GB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5" y="1746800"/>
            <a:ext cx="51184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Physical abuse</a:t>
            </a:r>
            <a:r>
              <a:rPr lang="en-GB" dirty="0"/>
              <a:t>: Hitting, slapping, pushing, kicking, rough handling, twisting of limbs, misuse of medication.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Sexual abuse</a:t>
            </a:r>
            <a:r>
              <a:rPr lang="en-GB" dirty="0"/>
              <a:t>: Rape and sexual assault or sexual acts to which the person has not agreed to, could not agree to or was pressured into agreeing too. Also includes non-contact abuse such as sexual stalking or circulating inappropriate images.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848709" y="174680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Psychological / Emotional abuse</a:t>
            </a:r>
            <a:r>
              <a:rPr lang="en-GB" dirty="0"/>
              <a:t>. Repeated verbal assault or intimidation, threats of harm, humiliation or blaming that causes emotional suffering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Financial abuse</a:t>
            </a:r>
            <a:r>
              <a:rPr lang="en-GB" dirty="0"/>
              <a:t>: theft, fraud, exploitation.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Neglect: Generally in relation to a parent or carer </a:t>
            </a:r>
            <a:r>
              <a:rPr lang="en-GB" dirty="0"/>
              <a:t>this means not giving essentials to live to such as medication, food and clothing. It can also mean ignoring a child’s medical needs</a:t>
            </a:r>
          </a:p>
        </p:txBody>
      </p:sp>
    </p:spTree>
    <p:extLst>
      <p:ext uri="{BB962C8B-B14F-4D97-AF65-F5344CB8AC3E}">
        <p14:creationId xmlns:p14="http://schemas.microsoft.com/office/powerpoint/2010/main" val="3945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935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517585"/>
            <a:ext cx="6142007" cy="674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Effects of Abuse</a:t>
            </a:r>
            <a:endParaRPr lang="en-GB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endParaRPr lang="en-GB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5" y="1661039"/>
            <a:ext cx="52557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 difficulties such as anger, anxiety, sadness or low </a:t>
            </a:r>
            <a:r>
              <a:rPr lang="en-US" dirty="0" smtClean="0"/>
              <a:t>self-esteem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mental health problems such as depression, eating disorders, post-traumatic stress disorder (PTSD), </a:t>
            </a:r>
            <a:r>
              <a:rPr lang="en-US" dirty="0">
                <a:hlinkClick r:id="rId3" tooltip="Self-harm"/>
              </a:rPr>
              <a:t>self harm</a:t>
            </a:r>
            <a:r>
              <a:rPr lang="en-US" dirty="0"/>
              <a:t>, suicidal </a:t>
            </a:r>
            <a:r>
              <a:rPr lang="en-US" dirty="0" smtClean="0"/>
              <a:t>thoughts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problems with drugs or </a:t>
            </a:r>
            <a:r>
              <a:rPr lang="en-US" dirty="0" smtClean="0"/>
              <a:t>alcohol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disturbing thoughts, emotions and memories that cause distress or </a:t>
            </a:r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16610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physical health such as obesity, aches and </a:t>
            </a:r>
            <a:r>
              <a:rPr lang="en-US" dirty="0" smtClean="0"/>
              <a:t>pains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struggling with parenting or </a:t>
            </a:r>
            <a:r>
              <a:rPr lang="en-US" dirty="0" smtClean="0"/>
              <a:t>relationships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worrying that their abuser is still a threat to themselves or </a:t>
            </a:r>
            <a:r>
              <a:rPr lang="en-US" dirty="0" smtClean="0"/>
              <a:t>others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difficulties, lower educational attainment, difficulties in </a:t>
            </a:r>
            <a:r>
              <a:rPr lang="en-US" dirty="0" smtClean="0"/>
              <a:t>communicating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behavioural</a:t>
            </a:r>
            <a:r>
              <a:rPr lang="en-US" dirty="0"/>
              <a:t> problems including anti-social </a:t>
            </a:r>
            <a:r>
              <a:rPr lang="en-US" dirty="0" err="1"/>
              <a:t>behaviour</a:t>
            </a:r>
            <a:r>
              <a:rPr lang="en-US" dirty="0"/>
              <a:t>, criminal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1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935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517585"/>
            <a:ext cx="6142007" cy="772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Responding to </a:t>
            </a:r>
            <a:r>
              <a:rPr lang="en-GB" sz="3200" dirty="0" smtClean="0"/>
              <a:t>Abuse</a:t>
            </a:r>
            <a:endParaRPr lang="en-GB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6" y="1289957"/>
            <a:ext cx="5360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someone you know tells you they have been abused you should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US" b="1" dirty="0"/>
              <a:t>Listen carefully to them - </a:t>
            </a:r>
            <a:r>
              <a:rPr lang="en-US" dirty="0"/>
              <a:t> Avoid commenting on the matter or showing reactions like shock or disbelief which could cause them to retract or stop talking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Let them know they’ve done the right thing.</a:t>
            </a:r>
            <a:r>
              <a:rPr lang="en-US" dirty="0"/>
              <a:t> Reassurance can make a big impact on a person who may have been keeping the abuse secret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Tell them it’s not their fault.</a:t>
            </a:r>
            <a:r>
              <a:rPr lang="en-US" dirty="0"/>
              <a:t> Abuse is never the victim’s fault and they need to know this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0" y="2116484"/>
            <a:ext cx="5905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Don’t talk to the alleged abuser.</a:t>
            </a:r>
            <a:r>
              <a:rPr lang="en-US" dirty="0"/>
              <a:t> Confronting the alleged abuser about what you have been told could make the situation a lot worse for the individual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Don’t delay reporting the abuse.</a:t>
            </a:r>
            <a:r>
              <a:rPr lang="en-US" dirty="0"/>
              <a:t> The sooner the abuse is reported after it is disclosed the better. Report as soon as possible so details are fresh in the mind and action can be taken quickly.</a:t>
            </a:r>
          </a:p>
        </p:txBody>
      </p:sp>
    </p:spTree>
    <p:extLst>
      <p:ext uri="{BB962C8B-B14F-4D97-AF65-F5344CB8AC3E}">
        <p14:creationId xmlns:p14="http://schemas.microsoft.com/office/powerpoint/2010/main" val="18538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2271" y="6176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</a:t>
            </a:r>
            <a:r>
              <a:rPr lang="en-GB" dirty="0" smtClean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college</a:t>
            </a:r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		          capel.ac.uk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512" y="533791"/>
            <a:ext cx="294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Reporting Abuse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512" y="154968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</a:rPr>
              <a:t>Concerns can be reported to: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dirty="0">
                <a:solidFill>
                  <a:srgbClr val="000000"/>
                </a:solidFill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 Tutor or Teaching Staff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endParaRPr lang="en-GB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 member of the Safeguarding Team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endParaRPr lang="en-GB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Any member of staff</a:t>
            </a:r>
            <a:r>
              <a:rPr lang="en-US" dirty="0" smtClean="0">
                <a:solidFill>
                  <a:srgbClr val="000000"/>
                </a:solidFill>
              </a:rPr>
              <a:t>​</a:t>
            </a:r>
          </a:p>
          <a:p>
            <a:pPr fontAlgn="base"/>
            <a:endParaRPr lang="en-US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Email </a:t>
            </a:r>
            <a:r>
              <a:rPr lang="en-GB" dirty="0">
                <a:solidFill>
                  <a:srgbClr val="000000"/>
                </a:solidFill>
              </a:rPr>
              <a:t>the safeguarding team on </a:t>
            </a:r>
            <a:r>
              <a:rPr lang="en-GB" u="sng" dirty="0">
                <a:solidFill>
                  <a:srgbClr val="0563C1"/>
                </a:solidFill>
                <a:hlinkClick r:id="rId3"/>
              </a:rPr>
              <a:t>safeguarding@capel.ac.uk</a:t>
            </a:r>
            <a:r>
              <a:rPr lang="en-GB" dirty="0">
                <a:solidFill>
                  <a:srgbClr val="000000"/>
                </a:solidFill>
              </a:rPr>
              <a:t>​</a:t>
            </a:r>
          </a:p>
          <a:p>
            <a:pPr fontAlgn="base"/>
            <a:endParaRPr lang="en-GB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Ring 429 from a college phone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endParaRPr lang="en-GB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Ring 01992 707 027</a:t>
            </a:r>
            <a:r>
              <a:rPr lang="en-US" dirty="0">
                <a:solidFill>
                  <a:srgbClr val="000000"/>
                </a:solidFill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03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</a:t>
            </a:r>
            <a:r>
              <a:rPr lang="en-GB" dirty="0" smtClean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college</a:t>
            </a:r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		          capel.ac.uk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549" y="370506"/>
            <a:ext cx="3531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Equality &amp; Diversity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549" y="1256525"/>
            <a:ext cx="54933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000000"/>
                </a:solidFill>
              </a:rPr>
              <a:t>Equality</a:t>
            </a:r>
            <a:r>
              <a:rPr lang="en-GB" dirty="0">
                <a:solidFill>
                  <a:srgbClr val="000000"/>
                </a:solidFill>
              </a:rPr>
              <a:t> means that we ensure everybody has an equal opportunity, and is not treated differently or discriminated against because of their characteristics.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b="1" dirty="0">
                <a:solidFill>
                  <a:srgbClr val="000000"/>
                </a:solidFill>
              </a:rPr>
              <a:t>Diversity</a:t>
            </a:r>
            <a:r>
              <a:rPr lang="en-GB" dirty="0">
                <a:solidFill>
                  <a:srgbClr val="000000"/>
                </a:solidFill>
              </a:rPr>
              <a:t> is about taking account of the differences between people and groups of people, and placing a positive value on those differences.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dirty="0">
                <a:solidFill>
                  <a:srgbClr val="000000"/>
                </a:solidFill>
              </a:rPr>
              <a:t>Placing respect and kindness in the centre of your outlook, recognising that we all have different experiences and situations that have made us who we are today.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GB" b="1" i="1" dirty="0">
                <a:solidFill>
                  <a:srgbClr val="000000"/>
                </a:solidFill>
              </a:rPr>
              <a:t>When we start to appreciate each other, we really being to learn and grow</a:t>
            </a:r>
            <a:r>
              <a:rPr lang="en-GB" dirty="0">
                <a:solidFill>
                  <a:srgbClr val="000000"/>
                </a:solidFill>
              </a:rPr>
              <a:t>​</a:t>
            </a:r>
            <a:endParaRPr lang="en-GB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9929" y="125652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Equality Act 2010 places upon all organisations </a:t>
            </a:r>
            <a:r>
              <a:rPr lang="en-GB" dirty="0" smtClean="0"/>
              <a:t>three</a:t>
            </a:r>
          </a:p>
          <a:p>
            <a:r>
              <a:rPr lang="en-GB" dirty="0" smtClean="0"/>
              <a:t>duties </a:t>
            </a:r>
            <a:r>
              <a:rPr lang="en-GB" dirty="0"/>
              <a:t>these are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lvl="1"/>
            <a:r>
              <a:rPr lang="en-GB" dirty="0"/>
              <a:t>To eliminate unlawful discrimination, harassment and victimisation.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 advance equality of opportunity.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 foster good relations.</a:t>
            </a:r>
          </a:p>
          <a:p>
            <a:pPr lvl="1"/>
            <a:endParaRPr lang="en-GB" dirty="0"/>
          </a:p>
          <a:p>
            <a:r>
              <a:rPr lang="en-GB" dirty="0"/>
              <a:t>Capel Manor College is committed to meeting its duties under the Equality Act and this is enshrined in our Equality and Diversity policy.</a:t>
            </a:r>
          </a:p>
        </p:txBody>
      </p:sp>
    </p:spTree>
    <p:extLst>
      <p:ext uri="{BB962C8B-B14F-4D97-AF65-F5344CB8AC3E}">
        <p14:creationId xmlns:p14="http://schemas.microsoft.com/office/powerpoint/2010/main" val="25070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</a:t>
            </a:r>
            <a:r>
              <a:rPr lang="en-GB" dirty="0" smtClean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college</a:t>
            </a:r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		          capel.ac.uk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98" y="354176"/>
            <a:ext cx="4338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Protected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98" y="1458410"/>
            <a:ext cx="4684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Equality Act lists 9 protected characteristics which it is illegal to discriminate on the basis of:</a:t>
            </a:r>
          </a:p>
          <a:p>
            <a:endParaRPr lang="en-GB" dirty="0"/>
          </a:p>
          <a:p>
            <a:r>
              <a:rPr lang="en-US" dirty="0"/>
              <a:t>A characteristic is a feature belonging to a person that identifies them.</a:t>
            </a:r>
            <a:endParaRPr lang="en-GB" dirty="0"/>
          </a:p>
          <a:p>
            <a:endParaRPr lang="en-GB" dirty="0"/>
          </a:p>
          <a:p>
            <a:r>
              <a:rPr lang="en-GB" dirty="0"/>
              <a:t>Discuss what you think the 9 protected characteristics are.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01643" y="767672"/>
            <a:ext cx="3238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Gender</a:t>
            </a:r>
          </a:p>
          <a:p>
            <a:endParaRPr lang="en-GB" dirty="0"/>
          </a:p>
          <a:p>
            <a:r>
              <a:rPr lang="en-GB" dirty="0"/>
              <a:t>Age</a:t>
            </a:r>
          </a:p>
          <a:p>
            <a:endParaRPr lang="en-GB" dirty="0"/>
          </a:p>
          <a:p>
            <a:r>
              <a:rPr lang="en-GB" dirty="0"/>
              <a:t>Disability</a:t>
            </a:r>
          </a:p>
          <a:p>
            <a:endParaRPr lang="en-GB" dirty="0"/>
          </a:p>
          <a:p>
            <a:r>
              <a:rPr lang="en-GB" dirty="0"/>
              <a:t>Gender Reassignment</a:t>
            </a:r>
          </a:p>
          <a:p>
            <a:endParaRPr lang="en-GB" dirty="0"/>
          </a:p>
          <a:p>
            <a:r>
              <a:rPr lang="en-GB" dirty="0"/>
              <a:t>Marriage and civil </a:t>
            </a:r>
            <a:r>
              <a:rPr lang="en-GB" dirty="0" smtClean="0"/>
              <a:t>partnership</a:t>
            </a:r>
          </a:p>
          <a:p>
            <a:endParaRPr lang="en-GB" dirty="0"/>
          </a:p>
          <a:p>
            <a:r>
              <a:rPr lang="en-GB" dirty="0"/>
              <a:t>Pregnancy and maternity</a:t>
            </a:r>
          </a:p>
          <a:p>
            <a:endParaRPr lang="en-GB" dirty="0"/>
          </a:p>
          <a:p>
            <a:r>
              <a:rPr lang="en-GB" dirty="0"/>
              <a:t>Race</a:t>
            </a:r>
          </a:p>
          <a:p>
            <a:endParaRPr lang="en-GB" dirty="0"/>
          </a:p>
          <a:p>
            <a:r>
              <a:rPr lang="en-GB" dirty="0"/>
              <a:t>Religion and belief</a:t>
            </a:r>
          </a:p>
          <a:p>
            <a:endParaRPr lang="en-GB" dirty="0"/>
          </a:p>
          <a:p>
            <a:r>
              <a:rPr lang="en-GB" dirty="0"/>
              <a:t>Sexual Orientation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1498" y="46312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Remember: It </a:t>
            </a:r>
            <a:r>
              <a:rPr lang="en-GB" b="1" dirty="0"/>
              <a:t>is illegal to discriminate against an individual because of their protected characteristic.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67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</a:t>
            </a:r>
            <a:r>
              <a:rPr lang="en-GB" dirty="0" smtClean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college</a:t>
            </a:r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		          capel.ac.uk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786" y="2973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Why are Equality and Diversity Important at Capel Manor College?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979714" y="2302635"/>
            <a:ext cx="8147957" cy="315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To ensure that all students feel welcome and safe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US" sz="2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To ensure that no students are discriminated against</a:t>
            </a:r>
            <a:r>
              <a:rPr lang="en-GB" sz="2400" dirty="0" smtClean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To create an inclusive and diverse environment where all students are valued and respected.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881</Words>
  <Application>Microsoft Office PowerPoint</Application>
  <PresentationFormat>Widescreen</PresentationFormat>
  <Paragraphs>148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</dc:creator>
  <cp:lastModifiedBy>Amanda Evans</cp:lastModifiedBy>
  <cp:revision>46</cp:revision>
  <dcterms:created xsi:type="dcterms:W3CDTF">2020-05-25T08:14:04Z</dcterms:created>
  <dcterms:modified xsi:type="dcterms:W3CDTF">2024-08-27T11:21:08Z</dcterms:modified>
</cp:coreProperties>
</file>