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39"/>
    <a:srgbClr val="03C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0072" autoAdjust="0"/>
  </p:normalViewPr>
  <p:slideViewPr>
    <p:cSldViewPr snapToGrid="0">
      <p:cViewPr varScale="1">
        <p:scale>
          <a:sx n="73" d="100"/>
          <a:sy n="73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C0F4F-DB1A-4D8A-88C4-82DD883F3E35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F56A-1FBA-4658-9C11-CA7C1074B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4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to students how our policies support them to stay safe at College and ask them to read all the student policies on Moodle in their independent study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6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Inform students of the reasons why safeguarding so important at college.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0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to students what</a:t>
            </a:r>
            <a:r>
              <a:rPr lang="en-GB" baseline="0" dirty="0"/>
              <a:t> the College does to ensure their safety at College.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4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to students what they need to do to ensure their own safety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45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Students should be given 5 – 10 </a:t>
            </a:r>
            <a:r>
              <a:rPr lang="en-GB" dirty="0" err="1"/>
              <a:t>mins</a:t>
            </a:r>
            <a:r>
              <a:rPr lang="en-GB" dirty="0"/>
              <a:t> to discuss</a:t>
            </a:r>
            <a:r>
              <a:rPr lang="en-GB" baseline="0" dirty="0"/>
              <a:t> in small groups what safeguarding issues they think exist for students. Following discussion students should feedback to the rest of the group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95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Following</a:t>
            </a:r>
            <a:r>
              <a:rPr lang="en-GB" baseline="0" dirty="0"/>
              <a:t> activity 1 feedback e</a:t>
            </a:r>
            <a:r>
              <a:rPr lang="en-GB" dirty="0"/>
              <a:t>xplain to students the range of issues that can affect students</a:t>
            </a:r>
            <a:r>
              <a:rPr lang="en-GB" baseline="0" dirty="0"/>
              <a:t> in relation to safeguarding and child protection.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0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to the students where they can go for help if</a:t>
            </a:r>
            <a:r>
              <a:rPr lang="en-GB" baseline="0" dirty="0"/>
              <a:t> they are concerned about their safety or the safety of another student.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91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Explain to the students who the members of the safeguarding team are for their centre and where they can go for help if</a:t>
            </a:r>
            <a:r>
              <a:rPr lang="en-GB" baseline="0" dirty="0"/>
              <a:t> they are concerned about their safety or the safety of another student.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F56A-1FBA-4658-9C11-CA7C1074BD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7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4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2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0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7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1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4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8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8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5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AC15-FD9B-4A36-A6CB-7E881E7AEE9C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A71E-1A8A-4E6E-B84C-AA7D7E82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feguarding@capel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0" y="5538350"/>
            <a:ext cx="4406530" cy="10398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068" y="1011260"/>
            <a:ext cx="45926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 to </a:t>
            </a:r>
          </a:p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Safeguarding </a:t>
            </a:r>
          </a:p>
        </p:txBody>
      </p:sp>
    </p:spTree>
    <p:extLst>
      <p:ext uri="{BB962C8B-B14F-4D97-AF65-F5344CB8AC3E}">
        <p14:creationId xmlns:p14="http://schemas.microsoft.com/office/powerpoint/2010/main" val="293910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52" y="2095902"/>
            <a:ext cx="9302627" cy="21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290" y="6178864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475" y="721065"/>
            <a:ext cx="6142007" cy="1785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dirty="0"/>
              <a:t>Staying Safe – Our Commitment</a:t>
            </a:r>
            <a:endParaRPr lang="en-GB" sz="3200" dirty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49186"/>
            <a:ext cx="12284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Capel Manor College is committed to the protection and safety of all its students and staff.</a:t>
            </a:r>
          </a:p>
          <a:p>
            <a:endParaRPr lang="en-GB" sz="2400" dirty="0"/>
          </a:p>
          <a:p>
            <a:r>
              <a:rPr lang="en-GB" sz="2400" dirty="0"/>
              <a:t>The following policies support this commitment: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Safeguarding and Child Protection Policy and Procedures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Bullying and Harassment Policy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Student Code of Conduct and Disciplinary Policy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Health &amp; Safety Policy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Equality and Diversity policy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r>
              <a:rPr lang="en-GB" sz="2400" dirty="0"/>
              <a:t>You can view and read these policies on Moodle in the Student Information section.</a:t>
            </a:r>
          </a:p>
        </p:txBody>
      </p:sp>
    </p:spTree>
    <p:extLst>
      <p:ext uri="{BB962C8B-B14F-4D97-AF65-F5344CB8AC3E}">
        <p14:creationId xmlns:p14="http://schemas.microsoft.com/office/powerpoint/2010/main" val="293107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7290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35" y="517585"/>
            <a:ext cx="6142007" cy="576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dirty="0"/>
              <a:t>The Importance of Safeguarding</a:t>
            </a:r>
            <a:endParaRPr lang="en-GB" sz="3200" dirty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935" y="1746800"/>
            <a:ext cx="511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26027" y="1301811"/>
            <a:ext cx="87194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Safeguarding is important because:</a:t>
            </a:r>
          </a:p>
          <a:p>
            <a:r>
              <a:rPr lang="en-GB" sz="2400" dirty="0"/>
              <a:t>The college has a legal obligation to ensure that students are safe and to report any concerns</a:t>
            </a:r>
          </a:p>
          <a:p>
            <a:endParaRPr lang="en-GB" sz="2400" dirty="0"/>
          </a:p>
          <a:p>
            <a:r>
              <a:rPr lang="en-GB" sz="2400" dirty="0"/>
              <a:t>The college has a responsibility to help students develop their personal skills including how to stay safe both in college and outside college</a:t>
            </a:r>
          </a:p>
          <a:p>
            <a:endParaRPr lang="en-US" sz="2400" dirty="0"/>
          </a:p>
          <a:p>
            <a:r>
              <a:rPr lang="en-GB" sz="2400" dirty="0"/>
              <a:t>To learn properly students need to feel safe at home and at college</a:t>
            </a:r>
          </a:p>
          <a:p>
            <a:endParaRPr lang="en-GB" sz="2400" dirty="0"/>
          </a:p>
          <a:p>
            <a:r>
              <a:rPr lang="en-GB" sz="2400" dirty="0"/>
              <a:t>All students have a right to enjoy their time and experience at college without fear and feeling safe and happy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587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935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35" y="342724"/>
            <a:ext cx="6142007" cy="674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dirty="0"/>
              <a:t>Staying Safe – Our Responsibility</a:t>
            </a:r>
            <a:endParaRPr lang="en-GB" sz="3200" dirty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289" y="1159328"/>
            <a:ext cx="6610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We will provide a safe and secure environment for learners to study by: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289" y="1968939"/>
            <a:ext cx="5353411" cy="425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Training staff to safeguard you by</a:t>
            </a:r>
          </a:p>
          <a:p>
            <a:r>
              <a:rPr lang="en-GB" sz="2400" dirty="0"/>
              <a:t>implementing policies 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Safe recruitment of staff including Disclosure and Barring Service (DBS) checks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Anti bullying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Health &amp; safety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Child protection &amp; safeguarding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Equality and Diversity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Preventing radicalisation and extremism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0700" y="2071951"/>
            <a:ext cx="6302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Organising events &amp; workshops  to support you to stay safe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Ensure you have access to welfare support when you need 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Providing ID cards for all staff and students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A dedicated safeguarding team who respond to safeguarding concerns and take action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Ensuring you are able to report a safeguarding concern via phone or email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Providing on-line security</a:t>
            </a:r>
          </a:p>
        </p:txBody>
      </p:sp>
    </p:spTree>
    <p:extLst>
      <p:ext uri="{BB962C8B-B14F-4D97-AF65-F5344CB8AC3E}">
        <p14:creationId xmlns:p14="http://schemas.microsoft.com/office/powerpoint/2010/main" val="86017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935" y="6142008"/>
            <a:ext cx="116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				          capel.ac.uk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35" y="517585"/>
            <a:ext cx="6142007" cy="7723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dirty="0"/>
              <a:t>Staying Safe – Your Responsibility</a:t>
            </a:r>
            <a:endParaRPr lang="en-GB" sz="3200" dirty="0">
              <a:solidFill>
                <a:srgbClr val="252B39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935" y="140765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You should take responsibility for your personal safety and your learning environment by:</a:t>
            </a:r>
          </a:p>
          <a:p>
            <a:endParaRPr lang="en-GB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Always wearing your College ID card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Reporting bullying to staff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Reporting to staff if you or other students do not feel safe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Reporting to staff concerns about radicalisation or extremism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0581" y="2445459"/>
            <a:ext cx="56014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Protecting your personal information          on-line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Looking after your personal possessions whilst in college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Leaving valuables at home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Asking for help when you need 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Abiding by the College Code of Conduct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Following health &amp; safety guidelines</a:t>
            </a:r>
          </a:p>
        </p:txBody>
      </p:sp>
    </p:spTree>
    <p:extLst>
      <p:ext uri="{BB962C8B-B14F-4D97-AF65-F5344CB8AC3E}">
        <p14:creationId xmlns:p14="http://schemas.microsoft.com/office/powerpoint/2010/main" val="185385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2271" y="6176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          capel.ac.uk</a:t>
            </a:r>
          </a:p>
        </p:txBody>
      </p:sp>
      <p:sp>
        <p:nvSpPr>
          <p:cNvPr id="2" name="Rectangle 1"/>
          <p:cNvSpPr/>
          <p:nvPr/>
        </p:nvSpPr>
        <p:spPr>
          <a:xfrm>
            <a:off x="615592" y="435820"/>
            <a:ext cx="7270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Activity 1 – Identifying Safeguarding Issues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6286" y="1600200"/>
            <a:ext cx="8572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small groups discuss and identify possible safeguarding issues that may affect students both within and outside College. </a:t>
            </a:r>
          </a:p>
          <a:p>
            <a:endParaRPr lang="en-GB" sz="2800" dirty="0"/>
          </a:p>
          <a:p>
            <a:r>
              <a:rPr lang="en-GB" sz="2800" dirty="0"/>
              <a:t>Feedback to the rest of the group after your discussions.</a:t>
            </a:r>
          </a:p>
        </p:txBody>
      </p:sp>
    </p:spTree>
    <p:extLst>
      <p:ext uri="{BB962C8B-B14F-4D97-AF65-F5344CB8AC3E}">
        <p14:creationId xmlns:p14="http://schemas.microsoft.com/office/powerpoint/2010/main" val="326036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6957" y="6181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          capel.ac.uk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0555" y="134253"/>
            <a:ext cx="8911687" cy="84286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Safeguarding and Child Protection Issues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555" y="1088571"/>
            <a:ext cx="4562702" cy="4659086"/>
          </a:xfrm>
        </p:spPr>
        <p:txBody>
          <a:bodyPr>
            <a:normAutofit fontScale="25000" lnSpcReduction="20000"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Child Abuse:</a:t>
            </a:r>
          </a:p>
          <a:p>
            <a:pPr lv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	neglect</a:t>
            </a:r>
          </a:p>
          <a:p>
            <a:pPr lv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	physical abuse </a:t>
            </a:r>
          </a:p>
          <a:p>
            <a:pPr lv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	emotional abuse </a:t>
            </a:r>
          </a:p>
          <a:p>
            <a:pPr lv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	sexual abuse</a:t>
            </a:r>
          </a:p>
          <a:p>
            <a:pPr lv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Child Sexual Exploitation(CSE)</a:t>
            </a:r>
          </a:p>
          <a:p>
            <a:pPr lv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Child Criminal Exploitation (CCE)</a:t>
            </a:r>
            <a:endParaRPr lang="en-GB" sz="8000" kern="0" dirty="0">
              <a:solidFill>
                <a:srgbClr val="000000"/>
              </a:solidFill>
              <a:ea typeface="ＭＳ Ｐゴシック" charset="0"/>
              <a:cs typeface="Arial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Sexting </a:t>
            </a:r>
          </a:p>
          <a:p>
            <a:pPr lv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Faith abuse</a:t>
            </a:r>
          </a:p>
          <a:p>
            <a:pPr lv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Forced marriage</a:t>
            </a:r>
          </a:p>
          <a:p>
            <a:pPr lv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Trafficking </a:t>
            </a:r>
          </a:p>
          <a:p>
            <a:pPr lv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Use of drugs &amp; alcohol</a:t>
            </a:r>
          </a:p>
          <a:p>
            <a:pPr lv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8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Fabricated or induced illness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70073" y="1155372"/>
            <a:ext cx="57476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Inappropriate supervision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Bullying &amp; cyberbullying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Gangs/youth violence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Relationship abuse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Domestic violence (DV)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Gender-based violence/ violence against women and girls (VAWG)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Female genital mutilation (FGM)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Preventing radicalisation and extremism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‘Dare’ games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E-Safety/grooming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Homelessness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2000" kern="0" dirty="0">
                <a:solidFill>
                  <a:srgbClr val="000000"/>
                </a:solidFill>
                <a:ea typeface="ＭＳ Ｐゴシック" charset="0"/>
                <a:cs typeface="Arial"/>
              </a:rPr>
              <a:t>Committing crime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018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6957" y="6181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          capel.ac.uk</a:t>
            </a:r>
          </a:p>
        </p:txBody>
      </p:sp>
      <p:sp>
        <p:nvSpPr>
          <p:cNvPr id="2" name="Rectangle 1"/>
          <p:cNvSpPr/>
          <p:nvPr/>
        </p:nvSpPr>
        <p:spPr>
          <a:xfrm>
            <a:off x="549030" y="419491"/>
            <a:ext cx="6161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Staying Safe - Where To Go For Help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0586" y="1355271"/>
            <a:ext cx="8409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If you have any concerns with regard to your safeguarding or the safeguarding of another student you can report it to the following staff:</a:t>
            </a:r>
          </a:p>
          <a:p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A member of the safeguarding team wearing a purple lanyard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A member of staff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Teaching staff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Personal Tutor</a:t>
            </a:r>
          </a:p>
          <a:p>
            <a:pPr lvl="1"/>
            <a:endParaRPr lang="en-GB" sz="2400" dirty="0"/>
          </a:p>
          <a:p>
            <a:r>
              <a:rPr lang="en-GB" sz="2400" dirty="0"/>
              <a:t>You can also email the safeguarding team on </a:t>
            </a:r>
            <a:r>
              <a:rPr lang="en-GB" sz="2400" dirty="0">
                <a:hlinkClick r:id="rId3"/>
              </a:rPr>
              <a:t>safeguarding@capel.ac.uk</a:t>
            </a:r>
            <a:r>
              <a:rPr lang="en-GB" sz="2400" dirty="0"/>
              <a:t> or call429 from a college phone</a:t>
            </a:r>
          </a:p>
        </p:txBody>
      </p:sp>
    </p:spTree>
    <p:extLst>
      <p:ext uri="{BB962C8B-B14F-4D97-AF65-F5344CB8AC3E}">
        <p14:creationId xmlns:p14="http://schemas.microsoft.com/office/powerpoint/2010/main" val="250706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rgbClr val="03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6957" y="6181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52B39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London’s environmental college		          capel.ac.uk</a:t>
            </a:r>
          </a:p>
        </p:txBody>
      </p:sp>
      <p:sp>
        <p:nvSpPr>
          <p:cNvPr id="2" name="Rectangle 1"/>
          <p:cNvSpPr/>
          <p:nvPr/>
        </p:nvSpPr>
        <p:spPr>
          <a:xfrm>
            <a:off x="713015" y="47693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/>
              <a:t>The Safeguarding Team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49187" y="666142"/>
            <a:ext cx="29228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Enfield: </a:t>
            </a:r>
          </a:p>
          <a:p>
            <a:r>
              <a:rPr lang="en-GB" sz="2400" dirty="0"/>
              <a:t>Amanda Evans</a:t>
            </a:r>
          </a:p>
          <a:p>
            <a:r>
              <a:rPr lang="en-GB" sz="2400" dirty="0"/>
              <a:t>Cynthia Amos</a:t>
            </a:r>
          </a:p>
          <a:p>
            <a:r>
              <a:rPr lang="en-GB" sz="2400" dirty="0"/>
              <a:t>Caroline Howard</a:t>
            </a:r>
          </a:p>
          <a:p>
            <a:r>
              <a:rPr lang="en-GB" sz="2400" dirty="0"/>
              <a:t>Jaimie Squillino</a:t>
            </a:r>
          </a:p>
          <a:p>
            <a:r>
              <a:rPr lang="en-GB" sz="2400" dirty="0"/>
              <a:t>Luiza Negura</a:t>
            </a:r>
          </a:p>
          <a:p>
            <a:r>
              <a:rPr lang="en-GB" sz="2400" dirty="0"/>
              <a:t>Nichola Williams </a:t>
            </a:r>
          </a:p>
          <a:p>
            <a:r>
              <a:rPr lang="en-US" sz="2400" dirty="0"/>
              <a:t>Tracey Gordon</a:t>
            </a:r>
            <a:endParaRPr lang="en-GB" sz="2400" dirty="0"/>
          </a:p>
          <a:p>
            <a:r>
              <a:rPr lang="en-GB" sz="2400" dirty="0"/>
              <a:t>Jo Lam</a:t>
            </a:r>
          </a:p>
          <a:p>
            <a:endParaRPr lang="en-GB" sz="2400" dirty="0"/>
          </a:p>
          <a:p>
            <a:r>
              <a:rPr lang="en-US" sz="2400" b="1" dirty="0"/>
              <a:t>Regents Park</a:t>
            </a:r>
          </a:p>
          <a:p>
            <a:r>
              <a:rPr lang="en-US" sz="2400" dirty="0"/>
              <a:t>Andrew Jackson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6705602" y="86769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400" b="1" dirty="0"/>
          </a:p>
          <a:p>
            <a:r>
              <a:rPr lang="en-GB" sz="2400" b="1" dirty="0"/>
              <a:t>Gunnersbury Park:</a:t>
            </a:r>
          </a:p>
          <a:p>
            <a:r>
              <a:rPr lang="en-GB" sz="2400" dirty="0" smtClean="0"/>
              <a:t>Andrew Jackson</a:t>
            </a:r>
          </a:p>
          <a:p>
            <a:r>
              <a:rPr lang="en-US" sz="2400" dirty="0" smtClean="0"/>
              <a:t>Rochelle </a:t>
            </a:r>
            <a:r>
              <a:rPr lang="en-US" sz="2400" dirty="0" err="1" smtClean="0"/>
              <a:t>Arathoon</a:t>
            </a:r>
            <a:endParaRPr lang="en-GB" sz="2400" dirty="0"/>
          </a:p>
          <a:p>
            <a:endParaRPr lang="en-GB" sz="2400" b="1" dirty="0"/>
          </a:p>
          <a:p>
            <a:r>
              <a:rPr lang="en-GB" sz="2400" b="1" dirty="0" err="1"/>
              <a:t>Mottingham</a:t>
            </a:r>
            <a:r>
              <a:rPr lang="en-GB" sz="2400" b="1" dirty="0"/>
              <a:t>:</a:t>
            </a:r>
          </a:p>
          <a:p>
            <a:r>
              <a:rPr lang="en-GB" sz="2400" dirty="0" smtClean="0"/>
              <a:t>Amy Shirley</a:t>
            </a:r>
          </a:p>
          <a:p>
            <a:r>
              <a:rPr lang="en-US" sz="2400" dirty="0" smtClean="0"/>
              <a:t>Jeremy Wilson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Crystal Palace:</a:t>
            </a:r>
          </a:p>
          <a:p>
            <a:r>
              <a:rPr lang="en-GB" sz="2400" dirty="0" smtClean="0"/>
              <a:t>Amber </a:t>
            </a:r>
            <a:r>
              <a:rPr lang="en-GB" sz="2400" dirty="0" err="1" smtClean="0"/>
              <a:t>Kamkar-lush</a:t>
            </a:r>
            <a:endParaRPr lang="en-GB" sz="2400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9671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8693f6-5d79-4604-bddd-456e21101c9d">
      <Terms xmlns="http://schemas.microsoft.com/office/infopath/2007/PartnerControls"/>
    </lcf76f155ced4ddcb4097134ff3c332f>
    <TaxCatchAll xmlns="3fd155e4-6a04-42f1-a34a-dfc7040023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EBAADD8EB8241B72EDA8B6D88159C" ma:contentTypeVersion="14" ma:contentTypeDescription="Create a new document." ma:contentTypeScope="" ma:versionID="b339d323639a7ab000565834618077d6">
  <xsd:schema xmlns:xsd="http://www.w3.org/2001/XMLSchema" xmlns:xs="http://www.w3.org/2001/XMLSchema" xmlns:p="http://schemas.microsoft.com/office/2006/metadata/properties" xmlns:ns2="7e8693f6-5d79-4604-bddd-456e21101c9d" xmlns:ns3="3fd155e4-6a04-42f1-a34a-dfc70400231e" targetNamespace="http://schemas.microsoft.com/office/2006/metadata/properties" ma:root="true" ma:fieldsID="ea904db3a7e994a4c5f25e2cb6ce3c1c" ns2:_="" ns3:_="">
    <xsd:import namespace="7e8693f6-5d79-4604-bddd-456e21101c9d"/>
    <xsd:import namespace="3fd155e4-6a04-42f1-a34a-dfc7040023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693f6-5d79-4604-bddd-456e21101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a6c9892-aff3-4ae5-bb17-7a24d2e1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55e4-6a04-42f1-a34a-dfc7040023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50e9f58-65f9-41c3-bbaa-ea38d7c7763f}" ma:internalName="TaxCatchAll" ma:showField="CatchAllData" ma:web="3fd155e4-6a04-42f1-a34a-dfc7040023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30F8CC-31DE-48D5-AA97-BB82ACE66C9F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3fd155e4-6a04-42f1-a34a-dfc70400231e"/>
    <ds:schemaRef ds:uri="7e8693f6-5d79-4604-bddd-456e21101c9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E6AD3DB-9B53-4298-B601-2511048069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693f6-5d79-4604-bddd-456e21101c9d"/>
    <ds:schemaRef ds:uri="3fd155e4-6a04-42f1-a34a-dfc704002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F0C603-AEC9-4CD5-BBE4-ADB156ED82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768</Words>
  <Application>Microsoft Office PowerPoint</Application>
  <PresentationFormat>Widescreen</PresentationFormat>
  <Paragraphs>142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Safeguarding and Child Protection Issues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</dc:creator>
  <cp:lastModifiedBy>Amanda Evans</cp:lastModifiedBy>
  <cp:revision>57</cp:revision>
  <dcterms:created xsi:type="dcterms:W3CDTF">2020-05-25T08:14:04Z</dcterms:created>
  <dcterms:modified xsi:type="dcterms:W3CDTF">2024-08-27T11:17:30Z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0x0101001D1EBAADD8EB8241B72EDA8B6D88159C</vt:lpwstr>
  </property>
</Properties>
</file>