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72" r:id="rId5"/>
    <p:sldId id="280" r:id="rId6"/>
    <p:sldId id="277" r:id="rId7"/>
    <p:sldId id="276" r:id="rId8"/>
    <p:sldId id="283" r:id="rId9"/>
    <p:sldId id="278"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B456F-73B5-4F1A-AE89-C074494154E1}" v="31" dt="2023-07-26T12:23:58.023"/>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p:cViewPr varScale="1">
        <p:scale>
          <a:sx n="88" d="100"/>
          <a:sy n="88" d="100"/>
        </p:scale>
        <p:origin x="494" y="5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1/30/2024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1/30/2024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xmlns=""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dirty="0"/>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dirty="0"/>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f-hdLgo4b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z-Vvu1vPO5k" TargetMode="External"/><Relationship Id="rId4" Type="http://schemas.openxmlformats.org/officeDocument/2006/relationships/hyperlink" Target="https://www.hearinglikeme.com/how-to-learn-sign-langu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441372" y="2823856"/>
            <a:ext cx="9144000" cy="1206072"/>
          </a:xfrm>
        </p:spPr>
        <p:txBody>
          <a:bodyPr/>
          <a:lstStyle/>
          <a:p>
            <a:r>
              <a:rPr lang="en-US" dirty="0"/>
              <a:t>Deaf Awareness Week </a:t>
            </a:r>
          </a:p>
        </p:txBody>
      </p:sp>
    </p:spTree>
    <p:extLst>
      <p:ext uri="{BB962C8B-B14F-4D97-AF65-F5344CB8AC3E}">
        <p14:creationId xmlns:p14="http://schemas.microsoft.com/office/powerpoint/2010/main" val="4175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30" y="1661684"/>
            <a:ext cx="6229530" cy="1325563"/>
          </a:xfrm>
        </p:spPr>
        <p:txBody>
          <a:bodyPr/>
          <a:lstStyle/>
          <a:p>
            <a:r>
              <a:rPr lang="en-US" sz="4400" dirty="0"/>
              <a:t>What is Deaf Awareness Day? </a:t>
            </a:r>
            <a:endParaRPr lang="en-GB" sz="4400" dirty="0"/>
          </a:p>
        </p:txBody>
      </p:sp>
      <p:sp>
        <p:nvSpPr>
          <p:cNvPr id="5" name="Content Placeholder 4"/>
          <p:cNvSpPr>
            <a:spLocks noGrp="1"/>
          </p:cNvSpPr>
          <p:nvPr>
            <p:ph idx="1"/>
          </p:nvPr>
        </p:nvSpPr>
        <p:spPr>
          <a:xfrm>
            <a:off x="7328869" y="561408"/>
            <a:ext cx="4429021" cy="5682374"/>
          </a:xfrm>
        </p:spPr>
        <p:txBody>
          <a:bodyPr>
            <a:noAutofit/>
          </a:bodyPr>
          <a:lstStyle/>
          <a:p>
            <a:pPr algn="l" fontAlgn="base">
              <a:lnSpc>
                <a:spcPct val="150000"/>
              </a:lnSpc>
              <a:spcAft>
                <a:spcPts val="0"/>
              </a:spcAft>
            </a:pPr>
            <a:r>
              <a:rPr lang="en-US" sz="1400" u="sng" cap="none" dirty="0">
                <a:solidFill>
                  <a:schemeClr val="accent1">
                    <a:lumMod val="25000"/>
                  </a:schemeClr>
                </a:solidFill>
                <a:latin typeface="Arial" panose="020B0604020202020204" pitchFamily="34" charset="0"/>
                <a:ea typeface="Calibri" panose="020F0502020204030204" pitchFamily="34" charset="0"/>
              </a:rPr>
              <a:t>Deaf Awareness Week </a:t>
            </a:r>
            <a:r>
              <a:rPr lang="en-US" sz="1400" cap="none" dirty="0">
                <a:solidFill>
                  <a:srgbClr val="333333"/>
                </a:solidFill>
                <a:latin typeface="Arial" panose="020B0604020202020204" pitchFamily="34" charset="0"/>
                <a:ea typeface="Calibri" panose="020F0502020204030204" pitchFamily="34" charset="0"/>
              </a:rPr>
              <a:t>takes place in the first full week of May. This year, it takes place from May 6 to 12. The purpose of this holiday is to increase public awareness about the issues affecting deaf people and deaf culture as a whole. Events and activities throughout Deaf Awareness Week encourage individuals to unite as a community for both educational and celebratory purposes.</a:t>
            </a:r>
          </a:p>
          <a:p>
            <a:pPr algn="l" fontAlgn="base">
              <a:lnSpc>
                <a:spcPct val="150000"/>
              </a:lnSpc>
              <a:spcAft>
                <a:spcPts val="0"/>
              </a:spcAft>
            </a:pPr>
            <a:r>
              <a:rPr lang="en-US" sz="1400" cap="none" dirty="0">
                <a:solidFill>
                  <a:srgbClr val="333333"/>
                </a:solidFill>
                <a:latin typeface="Arial" panose="020B0604020202020204" pitchFamily="34" charset="0"/>
                <a:ea typeface="Calibri" panose="020F0502020204030204" pitchFamily="34" charset="0"/>
              </a:rPr>
              <a:t>It’s an important week for the recognition of deaf people, communities, and organizations. The week reminds the public that deaf people have their own communities, cultures, languages, and sign languages, which unite them. Deaf Awareness Week also aims to bring attention to the isolation that deaf people can occasionally experience, and heightens the importance of inclusion in the deaf community.</a:t>
            </a:r>
          </a:p>
          <a:p>
            <a:pPr algn="l" fontAlgn="base">
              <a:lnSpc>
                <a:spcPct val="150000"/>
              </a:lnSpc>
              <a:spcAft>
                <a:spcPts val="0"/>
              </a:spcAft>
            </a:pPr>
            <a:endParaRPr lang="en-US" sz="1400" cap="none" dirty="0">
              <a:solidFill>
                <a:srgbClr val="333333"/>
              </a:solidFill>
              <a:latin typeface="Arial" panose="020B0604020202020204" pitchFamily="34" charset="0"/>
              <a:ea typeface="Calibri" panose="020F0502020204030204" pitchFamily="34" charset="0"/>
            </a:endParaRPr>
          </a:p>
          <a:p>
            <a:pPr algn="l" fontAlgn="base">
              <a:lnSpc>
                <a:spcPct val="150000"/>
              </a:lnSpc>
              <a:spcAft>
                <a:spcPts val="0"/>
              </a:spcAft>
            </a:pPr>
            <a:endParaRPr lang="en-GB" sz="1800" cap="none"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5524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18" y="1082659"/>
            <a:ext cx="4441194" cy="1325563"/>
          </a:xfrm>
        </p:spPr>
        <p:txBody>
          <a:bodyPr/>
          <a:lstStyle/>
          <a:p>
            <a:r>
              <a:rPr lang="en-US" sz="2800" dirty="0"/>
              <a:t>How Deaf People Communicate: The Different Methods Used</a:t>
            </a:r>
            <a:endParaRPr lang="en-GB" sz="2800" dirty="0"/>
          </a:p>
        </p:txBody>
      </p:sp>
      <p:sp>
        <p:nvSpPr>
          <p:cNvPr id="3" name="Content Placeholder 2"/>
          <p:cNvSpPr>
            <a:spLocks noGrp="1"/>
          </p:cNvSpPr>
          <p:nvPr>
            <p:ph idx="1"/>
          </p:nvPr>
        </p:nvSpPr>
        <p:spPr>
          <a:xfrm>
            <a:off x="6633556" y="305908"/>
            <a:ext cx="5340096" cy="5388310"/>
          </a:xfrm>
        </p:spPr>
        <p:txBody>
          <a:bodyPr>
            <a:noAutofit/>
          </a:bodyPr>
          <a:lstStyle/>
          <a:p>
            <a:pPr marL="171450" indent="-171450" algn="l">
              <a:lnSpc>
                <a:spcPct val="170000"/>
              </a:lnSpc>
              <a:buFont typeface="Courier New" panose="02070309020205020404" pitchFamily="49" charset="0"/>
              <a:buChar char="o"/>
            </a:pPr>
            <a:r>
              <a:rPr lang="en-US" sz="1200" b="1" cap="none" dirty="0">
                <a:latin typeface="+mj-lt"/>
              </a:rPr>
              <a:t>Sign language </a:t>
            </a:r>
            <a:r>
              <a:rPr lang="en-US" sz="1100" cap="none" dirty="0">
                <a:latin typeface="+mj-lt"/>
              </a:rPr>
              <a:t>is the most common form of communication among Deaf people. It’s a type of communication in which meaning is conveyed by arm movements, nonverbal cues, and facial emotions.</a:t>
            </a:r>
          </a:p>
          <a:p>
            <a:pPr marL="171450" indent="-171450" algn="l">
              <a:lnSpc>
                <a:spcPct val="170000"/>
              </a:lnSpc>
              <a:buFont typeface="Courier New" panose="02070309020205020404" pitchFamily="49" charset="0"/>
              <a:buChar char="o"/>
            </a:pPr>
            <a:r>
              <a:rPr lang="en-US" sz="1200" b="1" cap="none" dirty="0">
                <a:latin typeface="+mj-lt"/>
              </a:rPr>
              <a:t>Lip reading </a:t>
            </a:r>
            <a:r>
              <a:rPr lang="en-US" sz="1100" cap="none" dirty="0">
                <a:latin typeface="+mj-lt"/>
              </a:rPr>
              <a:t>is another popular form of communication among Deaf people. It involves watching the lips of a person speaking and trying to interpret what they are saying. Lip reading can be difficult because there are many words that look alike when spoken. Additionally, lip-reading requires practice and concentration in order to be effective.</a:t>
            </a:r>
          </a:p>
          <a:p>
            <a:pPr marL="171450" indent="-171450" algn="l">
              <a:lnSpc>
                <a:spcPct val="170000"/>
              </a:lnSpc>
              <a:buFont typeface="Courier New" panose="02070309020205020404" pitchFamily="49" charset="0"/>
              <a:buChar char="o"/>
            </a:pPr>
            <a:r>
              <a:rPr lang="en-US" sz="1400" b="1" cap="none" dirty="0">
                <a:latin typeface="+mj-lt"/>
              </a:rPr>
              <a:t>Cued speech </a:t>
            </a:r>
            <a:r>
              <a:rPr lang="en-US" sz="1100" cap="none" dirty="0">
                <a:latin typeface="+mj-lt"/>
              </a:rPr>
              <a:t>is a system that uses hand shapes and mouth movements to help clarify spoken words. Impaired persons can use it along with sign language or as a standalone system.</a:t>
            </a:r>
          </a:p>
          <a:p>
            <a:pPr marL="171450" indent="-171450" algn="l">
              <a:lnSpc>
                <a:spcPct val="170000"/>
              </a:lnSpc>
              <a:buFont typeface="Courier New" panose="02070309020205020404" pitchFamily="49" charset="0"/>
              <a:buChar char="o"/>
            </a:pPr>
            <a:r>
              <a:rPr lang="en-US" sz="1400" b="1" cap="none" dirty="0">
                <a:latin typeface="+mj-lt"/>
              </a:rPr>
              <a:t>Speech reading </a:t>
            </a:r>
            <a:r>
              <a:rPr lang="en-US" sz="1100" cap="none" dirty="0">
                <a:latin typeface="+mj-lt"/>
              </a:rPr>
              <a:t>is a skill that involves lip-reading and using visual cues to understand what someone is saying. It is not an exact science, and it can be difficult to understand everything that is being said, but it is a useful skill for Deaf people to have.</a:t>
            </a:r>
          </a:p>
          <a:p>
            <a:pPr marL="171450" indent="-171450" algn="l">
              <a:lnSpc>
                <a:spcPct val="170000"/>
              </a:lnSpc>
              <a:buFont typeface="Courier New" panose="02070309020205020404" pitchFamily="49" charset="0"/>
              <a:buChar char="o"/>
            </a:pPr>
            <a:r>
              <a:rPr lang="en-US" sz="1400" b="1" cap="none" dirty="0">
                <a:latin typeface="+mj-lt"/>
              </a:rPr>
              <a:t>Technological Aids </a:t>
            </a:r>
            <a:r>
              <a:rPr lang="en-US" sz="1100" cap="none" dirty="0">
                <a:latin typeface="+mj-lt"/>
              </a:rPr>
              <a:t>- There are also a variety of assistive devices that can be used to help Deaf people communicate. These include things like text telephones (TTYs), captioning, and vibrating alarms.</a:t>
            </a:r>
          </a:p>
          <a:p>
            <a:pPr marL="171450" indent="-171450" algn="l">
              <a:lnSpc>
                <a:spcPct val="170000"/>
              </a:lnSpc>
              <a:buFont typeface="Courier New" panose="02070309020205020404" pitchFamily="49" charset="0"/>
              <a:buChar char="o"/>
            </a:pPr>
            <a:endParaRPr lang="en-US" sz="1200" cap="none" dirty="0">
              <a:latin typeface="+mj-lt"/>
            </a:endParaRPr>
          </a:p>
        </p:txBody>
      </p:sp>
      <p:sp>
        <p:nvSpPr>
          <p:cNvPr id="4" name="Rectangle 3"/>
          <p:cNvSpPr/>
          <p:nvPr/>
        </p:nvSpPr>
        <p:spPr>
          <a:xfrm>
            <a:off x="398100" y="3503554"/>
            <a:ext cx="4273586" cy="923330"/>
          </a:xfrm>
          <a:prstGeom prst="rect">
            <a:avLst/>
          </a:prstGeom>
        </p:spPr>
        <p:txBody>
          <a:bodyPr wrap="square">
            <a:spAutoFit/>
          </a:bodyPr>
          <a:lstStyle/>
          <a:p>
            <a:pPr algn="ctr"/>
            <a:r>
              <a:rPr lang="en-US" dirty="0"/>
              <a:t>Choosing the right method of communication depends on the situation and the needs of the people involved</a:t>
            </a:r>
          </a:p>
        </p:txBody>
      </p:sp>
      <p:pic>
        <p:nvPicPr>
          <p:cNvPr id="5" name="Picture 4"/>
          <p:cNvPicPr>
            <a:picLocks noChangeAspect="1"/>
          </p:cNvPicPr>
          <p:nvPr/>
        </p:nvPicPr>
        <p:blipFill>
          <a:blip r:embed="rId2"/>
          <a:stretch>
            <a:fillRect/>
          </a:stretch>
        </p:blipFill>
        <p:spPr>
          <a:xfrm>
            <a:off x="4588548" y="407323"/>
            <a:ext cx="2089772" cy="905568"/>
          </a:xfrm>
          <a:prstGeom prst="rect">
            <a:avLst/>
          </a:prstGeom>
        </p:spPr>
      </p:pic>
      <p:pic>
        <p:nvPicPr>
          <p:cNvPr id="6" name="Picture 5"/>
          <p:cNvPicPr>
            <a:picLocks noChangeAspect="1"/>
          </p:cNvPicPr>
          <p:nvPr/>
        </p:nvPicPr>
        <p:blipFill>
          <a:blip r:embed="rId3"/>
          <a:stretch>
            <a:fillRect/>
          </a:stretch>
        </p:blipFill>
        <p:spPr>
          <a:xfrm>
            <a:off x="4671686" y="1560741"/>
            <a:ext cx="1923496" cy="1109230"/>
          </a:xfrm>
          <a:prstGeom prst="rect">
            <a:avLst/>
          </a:prstGeom>
        </p:spPr>
      </p:pic>
      <p:pic>
        <p:nvPicPr>
          <p:cNvPr id="7" name="Picture 6"/>
          <p:cNvPicPr>
            <a:picLocks noChangeAspect="1"/>
          </p:cNvPicPr>
          <p:nvPr/>
        </p:nvPicPr>
        <p:blipFill>
          <a:blip r:embed="rId4"/>
          <a:stretch>
            <a:fillRect/>
          </a:stretch>
        </p:blipFill>
        <p:spPr>
          <a:xfrm>
            <a:off x="4833334" y="3098742"/>
            <a:ext cx="1600200" cy="809625"/>
          </a:xfrm>
          <a:prstGeom prst="rect">
            <a:avLst/>
          </a:prstGeom>
        </p:spPr>
      </p:pic>
      <p:pic>
        <p:nvPicPr>
          <p:cNvPr id="8" name="Picture 7"/>
          <p:cNvPicPr>
            <a:picLocks noChangeAspect="1"/>
          </p:cNvPicPr>
          <p:nvPr/>
        </p:nvPicPr>
        <p:blipFill>
          <a:blip r:embed="rId5"/>
          <a:stretch>
            <a:fillRect/>
          </a:stretch>
        </p:blipFill>
        <p:spPr>
          <a:xfrm>
            <a:off x="4554061" y="5087149"/>
            <a:ext cx="2155421" cy="1642910"/>
          </a:xfrm>
          <a:prstGeom prst="rect">
            <a:avLst/>
          </a:prstGeom>
        </p:spPr>
      </p:pic>
    </p:spTree>
    <p:extLst>
      <p:ext uri="{BB962C8B-B14F-4D97-AF65-F5344CB8AC3E}">
        <p14:creationId xmlns:p14="http://schemas.microsoft.com/office/powerpoint/2010/main" val="23243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17" y="444269"/>
            <a:ext cx="6235645" cy="2110718"/>
          </a:xfrm>
        </p:spPr>
        <p:txBody>
          <a:bodyPr/>
          <a:lstStyle/>
          <a:p>
            <a:r>
              <a:rPr lang="en-US" sz="4400" dirty="0"/>
              <a:t>How to communicate better with Deaf people?</a:t>
            </a:r>
            <a:endParaRPr lang="en-GB" sz="4400" dirty="0"/>
          </a:p>
        </p:txBody>
      </p:sp>
      <p:pic>
        <p:nvPicPr>
          <p:cNvPr id="5" name="Af-hdLgo4bU"/>
          <p:cNvPicPr>
            <a:picLocks noGrp="1" noRot="1" noChangeAspect="1"/>
          </p:cNvPicPr>
          <p:nvPr>
            <p:ph idx="1"/>
            <a:videoFile r:link="rId1"/>
          </p:nvPr>
        </p:nvPicPr>
        <p:blipFill>
          <a:blip r:embed="rId3"/>
          <a:stretch>
            <a:fillRect/>
          </a:stretch>
        </p:blipFill>
        <p:spPr>
          <a:xfrm>
            <a:off x="5689600" y="2554987"/>
            <a:ext cx="5233988" cy="3980872"/>
          </a:xfrm>
          <a:prstGeom prst="rect">
            <a:avLst/>
          </a:prstGeom>
        </p:spPr>
      </p:pic>
    </p:spTree>
    <p:extLst>
      <p:ext uri="{BB962C8B-B14F-4D97-AF65-F5344CB8AC3E}">
        <p14:creationId xmlns:p14="http://schemas.microsoft.com/office/powerpoint/2010/main" val="164387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5 INTERESTING FACTS ABOUT DEAFNESS</a:t>
            </a:r>
            <a:endParaRPr lang="en-GB" sz="3600" dirty="0"/>
          </a:p>
        </p:txBody>
      </p:sp>
      <p:sp>
        <p:nvSpPr>
          <p:cNvPr id="3" name="Content Placeholder 2"/>
          <p:cNvSpPr>
            <a:spLocks noGrp="1"/>
          </p:cNvSpPr>
          <p:nvPr>
            <p:ph idx="1"/>
          </p:nvPr>
        </p:nvSpPr>
        <p:spPr>
          <a:xfrm>
            <a:off x="6999317" y="415636"/>
            <a:ext cx="4924460" cy="5411586"/>
          </a:xfrm>
        </p:spPr>
        <p:txBody>
          <a:bodyPr>
            <a:normAutofit/>
          </a:bodyPr>
          <a:lstStyle/>
          <a:p>
            <a:pPr marL="457200" indent="-457200" algn="l">
              <a:buFont typeface="Courier New" panose="02070309020205020404" pitchFamily="49" charset="0"/>
              <a:buChar char="o"/>
            </a:pPr>
            <a:r>
              <a:rPr lang="en-US" sz="1800" b="1" cap="none" dirty="0"/>
              <a:t>Second most common disability in the U.K. </a:t>
            </a:r>
          </a:p>
          <a:p>
            <a:pPr algn="l"/>
            <a:r>
              <a:rPr lang="en-US" sz="1400" cap="none" dirty="0"/>
              <a:t>Approximately 11 million people in the U.K. Live with hearing loss.</a:t>
            </a:r>
          </a:p>
          <a:p>
            <a:pPr marL="457200" indent="-457200" algn="l">
              <a:buFont typeface="Courier New" panose="02070309020205020404" pitchFamily="49" charset="0"/>
              <a:buChar char="o"/>
            </a:pPr>
            <a:r>
              <a:rPr lang="en-US" sz="1800" b="1" cap="none" dirty="0"/>
              <a:t>International versions of sign language</a:t>
            </a:r>
            <a:r>
              <a:rPr lang="en-US" sz="1800" cap="none" dirty="0"/>
              <a:t>.</a:t>
            </a:r>
          </a:p>
          <a:p>
            <a:pPr algn="l"/>
            <a:r>
              <a:rPr lang="en-US" sz="1400" cap="none" dirty="0"/>
              <a:t>There are international sign languages such as American sign language, British sign language, and French sign language.</a:t>
            </a:r>
            <a:endParaRPr lang="en-US" sz="1800" cap="none" dirty="0"/>
          </a:p>
          <a:p>
            <a:pPr marL="457200" indent="-457200" algn="l">
              <a:buFont typeface="Courier New" panose="02070309020205020404" pitchFamily="49" charset="0"/>
              <a:buChar char="o"/>
            </a:pPr>
            <a:r>
              <a:rPr lang="en-US" sz="1800" b="1" cap="none" dirty="0"/>
              <a:t>Sign language varies by region.</a:t>
            </a:r>
          </a:p>
          <a:p>
            <a:pPr algn="l"/>
            <a:r>
              <a:rPr lang="en-US" sz="1600" cap="none" dirty="0"/>
              <a:t>Within the UK, for instance, there are regional variations of BSL just as with spoken language.</a:t>
            </a:r>
          </a:p>
          <a:p>
            <a:pPr marL="457200" indent="-457200" algn="l">
              <a:buFont typeface="Courier New" panose="02070309020205020404" pitchFamily="49" charset="0"/>
              <a:buChar char="o"/>
            </a:pPr>
            <a:r>
              <a:rPr lang="en-US" sz="1800" b="1" cap="none" dirty="0"/>
              <a:t>Lip-reading is challenging</a:t>
            </a:r>
          </a:p>
          <a:p>
            <a:pPr algn="l"/>
            <a:r>
              <a:rPr lang="en-US" sz="1600" cap="none" dirty="0"/>
              <a:t>Even the most skilled lip-readers usually miss up to 40% of what has been said.</a:t>
            </a:r>
          </a:p>
          <a:p>
            <a:pPr marL="457200" indent="-457200" algn="l">
              <a:buFont typeface="Courier New" panose="02070309020205020404" pitchFamily="49" charset="0"/>
              <a:buChar char="o"/>
            </a:pPr>
            <a:r>
              <a:rPr lang="en-US" sz="1800" b="1" cap="none" dirty="0"/>
              <a:t>There are four levels of hearing loss</a:t>
            </a:r>
          </a:p>
          <a:p>
            <a:pPr algn="l"/>
            <a:r>
              <a:rPr lang="en-US" sz="1600" cap="none" dirty="0"/>
              <a:t>These are mild, moderate, severe, and profound.</a:t>
            </a:r>
          </a:p>
          <a:p>
            <a:pPr algn="l"/>
            <a:endParaRPr lang="en-US" sz="2000" dirty="0"/>
          </a:p>
          <a:p>
            <a:pPr algn="l"/>
            <a:endParaRPr lang="en-GB" sz="2000" dirty="0"/>
          </a:p>
        </p:txBody>
      </p:sp>
    </p:spTree>
    <p:extLst>
      <p:ext uri="{BB962C8B-B14F-4D97-AF65-F5344CB8AC3E}">
        <p14:creationId xmlns:p14="http://schemas.microsoft.com/office/powerpoint/2010/main" val="280762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11" y="717184"/>
            <a:ext cx="6229530" cy="5748271"/>
          </a:xfrm>
        </p:spPr>
        <p:txBody>
          <a:bodyPr/>
          <a:lstStyle/>
          <a:p>
            <a:pPr algn="l"/>
            <a:r>
              <a:rPr lang="en-US" sz="1600" b="1" dirty="0">
                <a:latin typeface="+mn-lt"/>
              </a:rPr>
              <a:t>1. </a:t>
            </a:r>
            <a:r>
              <a:rPr lang="en-US" sz="1600" dirty="0">
                <a:latin typeface="+mn-lt"/>
              </a:rPr>
              <a:t>What is Deafness?</a:t>
            </a:r>
            <a:br>
              <a:rPr lang="en-US" sz="1600" dirty="0">
                <a:latin typeface="+mn-lt"/>
              </a:rPr>
            </a:br>
            <a:r>
              <a:rPr lang="en-US" sz="1600" dirty="0">
                <a:latin typeface="+mn-lt"/>
              </a:rPr>
              <a:t>	A. When people can't hear</a:t>
            </a:r>
            <a:br>
              <a:rPr lang="en-US" sz="1600" dirty="0">
                <a:latin typeface="+mn-lt"/>
              </a:rPr>
            </a:br>
            <a:r>
              <a:rPr lang="en-US" sz="1600" dirty="0">
                <a:latin typeface="+mn-lt"/>
              </a:rPr>
              <a:t>	B. When people can't see</a:t>
            </a:r>
            <a:br>
              <a:rPr lang="en-US" sz="1600" dirty="0">
                <a:latin typeface="+mn-lt"/>
              </a:rPr>
            </a:br>
            <a:r>
              <a:rPr lang="en-US" sz="1600" dirty="0">
                <a:latin typeface="+mn-lt"/>
              </a:rPr>
              <a:t>	C. When people are easily distracted</a:t>
            </a:r>
            <a:br>
              <a:rPr lang="en-US" sz="1600" dirty="0">
                <a:latin typeface="+mn-lt"/>
              </a:rPr>
            </a:br>
            <a:r>
              <a:rPr lang="en-US" sz="1600" b="1" dirty="0">
                <a:latin typeface="+mn-lt"/>
              </a:rPr>
              <a:t>2. </a:t>
            </a:r>
            <a:r>
              <a:rPr lang="en-US" sz="1600" dirty="0">
                <a:latin typeface="+mn-lt"/>
              </a:rPr>
              <a:t>Can Deaf people drive?</a:t>
            </a:r>
            <a:br>
              <a:rPr lang="en-US" sz="1600" dirty="0">
                <a:latin typeface="+mn-lt"/>
              </a:rPr>
            </a:br>
            <a:r>
              <a:rPr lang="en-US" sz="1600" dirty="0">
                <a:latin typeface="+mn-lt"/>
              </a:rPr>
              <a:t>	A. Yes</a:t>
            </a:r>
            <a:br>
              <a:rPr lang="en-US" sz="1600" dirty="0">
                <a:latin typeface="+mn-lt"/>
              </a:rPr>
            </a:br>
            <a:r>
              <a:rPr lang="en-US" sz="1600" dirty="0">
                <a:latin typeface="+mn-lt"/>
              </a:rPr>
              <a:t>	B. No of course not</a:t>
            </a:r>
            <a:br>
              <a:rPr lang="en-US" sz="1600" dirty="0">
                <a:latin typeface="+mn-lt"/>
              </a:rPr>
            </a:br>
            <a:r>
              <a:rPr lang="en-US" sz="1600" dirty="0">
                <a:latin typeface="+mn-lt"/>
              </a:rPr>
              <a:t>	C. Maybe</a:t>
            </a:r>
            <a:br>
              <a:rPr lang="en-US" sz="1600" dirty="0">
                <a:latin typeface="+mn-lt"/>
              </a:rPr>
            </a:br>
            <a:r>
              <a:rPr lang="en-US" sz="1600" b="1" dirty="0">
                <a:latin typeface="+mn-lt"/>
              </a:rPr>
              <a:t>3. </a:t>
            </a:r>
            <a:r>
              <a:rPr lang="en-US" sz="1600" dirty="0">
                <a:latin typeface="+mn-lt"/>
              </a:rPr>
              <a:t>Can Deaf people use the phone?</a:t>
            </a:r>
            <a:br>
              <a:rPr lang="en-US" sz="1600" dirty="0">
                <a:latin typeface="+mn-lt"/>
              </a:rPr>
            </a:br>
            <a:r>
              <a:rPr lang="en-US" sz="1600" dirty="0">
                <a:latin typeface="+mn-lt"/>
              </a:rPr>
              <a:t>	A. Yes</a:t>
            </a:r>
            <a:br>
              <a:rPr lang="en-US" sz="1600" dirty="0">
                <a:latin typeface="+mn-lt"/>
              </a:rPr>
            </a:br>
            <a:r>
              <a:rPr lang="en-US" sz="1600" dirty="0">
                <a:latin typeface="+mn-lt"/>
              </a:rPr>
              <a:t>	B. No of course not</a:t>
            </a:r>
            <a:br>
              <a:rPr lang="en-US" sz="1600" dirty="0">
                <a:latin typeface="+mn-lt"/>
              </a:rPr>
            </a:br>
            <a:r>
              <a:rPr lang="en-US" sz="1600" b="1" dirty="0">
                <a:latin typeface="+mn-lt"/>
              </a:rPr>
              <a:t>4. </a:t>
            </a:r>
            <a:r>
              <a:rPr lang="en-US" sz="1600" dirty="0">
                <a:latin typeface="+mn-lt"/>
              </a:rPr>
              <a:t>Do you think Deaf kids can go to school?</a:t>
            </a:r>
            <a:br>
              <a:rPr lang="en-US" sz="1600" dirty="0">
                <a:latin typeface="+mn-lt"/>
              </a:rPr>
            </a:br>
            <a:r>
              <a:rPr lang="en-US" sz="1600" dirty="0">
                <a:latin typeface="+mn-lt"/>
              </a:rPr>
              <a:t>	A. Yes</a:t>
            </a:r>
            <a:br>
              <a:rPr lang="en-US" sz="1600" dirty="0">
                <a:latin typeface="+mn-lt"/>
              </a:rPr>
            </a:br>
            <a:r>
              <a:rPr lang="en-US" sz="1600" dirty="0">
                <a:latin typeface="+mn-lt"/>
              </a:rPr>
              <a:t>	B. No</a:t>
            </a:r>
            <a:br>
              <a:rPr lang="en-US" sz="1600" dirty="0">
                <a:latin typeface="+mn-lt"/>
              </a:rPr>
            </a:br>
            <a:r>
              <a:rPr lang="en-US" sz="1600" b="1" dirty="0">
                <a:latin typeface="+mn-lt"/>
              </a:rPr>
              <a:t>5. </a:t>
            </a:r>
            <a:r>
              <a:rPr lang="en-US" sz="1600" dirty="0">
                <a:latin typeface="+mn-lt"/>
              </a:rPr>
              <a:t>How do Deaf people talk to others?</a:t>
            </a:r>
            <a:br>
              <a:rPr lang="en-US" sz="1600" dirty="0">
                <a:latin typeface="+mn-lt"/>
              </a:rPr>
            </a:br>
            <a:r>
              <a:rPr lang="en-US" sz="1600" dirty="0">
                <a:latin typeface="+mn-lt"/>
              </a:rPr>
              <a:t>	A. They don't talk to others</a:t>
            </a:r>
            <a:br>
              <a:rPr lang="en-US" sz="1600" dirty="0">
                <a:latin typeface="+mn-lt"/>
              </a:rPr>
            </a:br>
            <a:r>
              <a:rPr lang="en-US" sz="1600" dirty="0">
                <a:latin typeface="+mn-lt"/>
              </a:rPr>
              <a:t>	B. Sign language</a:t>
            </a:r>
            <a:br>
              <a:rPr lang="en-US" sz="1600" dirty="0">
                <a:latin typeface="+mn-lt"/>
              </a:rPr>
            </a:br>
            <a:r>
              <a:rPr lang="en-US" sz="1600" dirty="0">
                <a:latin typeface="+mn-lt"/>
              </a:rPr>
              <a:t>	C. Using paper</a:t>
            </a:r>
            <a:br>
              <a:rPr lang="en-US" sz="1600" dirty="0">
                <a:latin typeface="+mn-lt"/>
              </a:rPr>
            </a:br>
            <a:r>
              <a:rPr lang="en-US" sz="1600" dirty="0">
                <a:latin typeface="+mn-lt"/>
              </a:rPr>
              <a:t>	D. Using there mouths</a:t>
            </a:r>
            <a:br>
              <a:rPr lang="en-US" sz="1600" dirty="0">
                <a:latin typeface="+mn-lt"/>
              </a:rPr>
            </a:br>
            <a:r>
              <a:rPr lang="en-US" sz="1600" b="1" dirty="0">
                <a:latin typeface="+mn-lt"/>
              </a:rPr>
              <a:t>6. </a:t>
            </a:r>
            <a:r>
              <a:rPr lang="en-US" sz="1600" dirty="0">
                <a:latin typeface="+mn-lt"/>
              </a:rPr>
              <a:t>Can you be born with Deafness?</a:t>
            </a:r>
            <a:br>
              <a:rPr lang="en-US" sz="1600" dirty="0">
                <a:latin typeface="+mn-lt"/>
              </a:rPr>
            </a:br>
            <a:r>
              <a:rPr lang="en-US" sz="1600" dirty="0">
                <a:latin typeface="+mn-lt"/>
              </a:rPr>
              <a:t>	A. No</a:t>
            </a:r>
            <a:br>
              <a:rPr lang="en-US" sz="1600" dirty="0">
                <a:latin typeface="+mn-lt"/>
              </a:rPr>
            </a:br>
            <a:r>
              <a:rPr lang="en-US" sz="1600" dirty="0">
                <a:latin typeface="+mn-lt"/>
              </a:rPr>
              <a:t>	B. Yes</a:t>
            </a:r>
            <a:br>
              <a:rPr lang="en-US" sz="1600" dirty="0">
                <a:latin typeface="+mn-lt"/>
              </a:rPr>
            </a:br>
            <a:endParaRPr lang="en-GB" sz="1600" dirty="0">
              <a:latin typeface="+mn-lt"/>
            </a:endParaRPr>
          </a:p>
        </p:txBody>
      </p:sp>
      <p:sp>
        <p:nvSpPr>
          <p:cNvPr id="6" name="TextBox 5"/>
          <p:cNvSpPr txBox="1"/>
          <p:nvPr/>
        </p:nvSpPr>
        <p:spPr>
          <a:xfrm>
            <a:off x="7019636" y="717184"/>
            <a:ext cx="4765964" cy="5509200"/>
          </a:xfrm>
          <a:prstGeom prst="rect">
            <a:avLst/>
          </a:prstGeom>
          <a:noFill/>
        </p:spPr>
        <p:txBody>
          <a:bodyPr wrap="square" rtlCol="0">
            <a:spAutoFit/>
          </a:bodyPr>
          <a:lstStyle/>
          <a:p>
            <a:r>
              <a:rPr lang="en-US" sz="1600" dirty="0"/>
              <a:t> </a:t>
            </a:r>
            <a:r>
              <a:rPr lang="en-US" sz="1600" b="1" dirty="0"/>
              <a:t>7. </a:t>
            </a:r>
            <a:r>
              <a:rPr lang="en-US" sz="1600" dirty="0"/>
              <a:t>Are there other ways to become Deaf besides being born with it?</a:t>
            </a:r>
          </a:p>
          <a:p>
            <a:r>
              <a:rPr lang="en-US" sz="1600" dirty="0"/>
              <a:t>	A. By old age</a:t>
            </a:r>
          </a:p>
          <a:p>
            <a:pPr lvl="1"/>
            <a:r>
              <a:rPr lang="en-US" sz="1600" dirty="0"/>
              <a:t>	B. By medicines</a:t>
            </a:r>
          </a:p>
          <a:p>
            <a:pPr lvl="1"/>
            <a:r>
              <a:rPr lang="en-US" sz="1600" dirty="0"/>
              <a:t>	C. By accidents</a:t>
            </a:r>
          </a:p>
          <a:p>
            <a:pPr lvl="1"/>
            <a:r>
              <a:rPr lang="en-US" sz="1600" dirty="0"/>
              <a:t>	D. By exposure to loud sounds.</a:t>
            </a:r>
          </a:p>
          <a:p>
            <a:pPr lvl="1"/>
            <a:r>
              <a:rPr lang="en-US" sz="1600" dirty="0"/>
              <a:t>	E. No you can only be born with it</a:t>
            </a:r>
          </a:p>
          <a:p>
            <a:r>
              <a:rPr lang="en-US" sz="1600" dirty="0"/>
              <a:t> </a:t>
            </a:r>
            <a:r>
              <a:rPr lang="en-US" sz="1600" b="1" dirty="0"/>
              <a:t>8. </a:t>
            </a:r>
            <a:r>
              <a:rPr lang="en-US" sz="1600" dirty="0"/>
              <a:t>If you have Deafness does this consider you behind with learning from others without deafness?</a:t>
            </a:r>
          </a:p>
          <a:p>
            <a:pPr lvl="1"/>
            <a:r>
              <a:rPr lang="en-US" sz="1600" dirty="0"/>
              <a:t>	A. Yes</a:t>
            </a:r>
          </a:p>
          <a:p>
            <a:pPr lvl="1"/>
            <a:r>
              <a:rPr lang="en-US" sz="1600" dirty="0"/>
              <a:t>	B. No</a:t>
            </a:r>
          </a:p>
          <a:p>
            <a:pPr lvl="1"/>
            <a:r>
              <a:rPr lang="en-US" sz="1600" dirty="0"/>
              <a:t>	C. Sometimes</a:t>
            </a:r>
          </a:p>
          <a:p>
            <a:r>
              <a:rPr lang="en-US" sz="1600" dirty="0"/>
              <a:t> </a:t>
            </a:r>
            <a:r>
              <a:rPr lang="en-US" sz="1600" b="1" dirty="0"/>
              <a:t>9. </a:t>
            </a:r>
            <a:r>
              <a:rPr lang="en-US" sz="1600" dirty="0"/>
              <a:t>Can Deaf people answer the door or even hear a fire alarm?</a:t>
            </a:r>
          </a:p>
          <a:p>
            <a:pPr lvl="1"/>
            <a:r>
              <a:rPr lang="en-US" sz="1600" dirty="0"/>
              <a:t>	A. No</a:t>
            </a:r>
          </a:p>
          <a:p>
            <a:pPr lvl="1"/>
            <a:r>
              <a:rPr lang="en-US" sz="1600" dirty="0"/>
              <a:t>	B. Yes</a:t>
            </a:r>
          </a:p>
          <a:p>
            <a:r>
              <a:rPr lang="en-US" sz="1600" dirty="0"/>
              <a:t> </a:t>
            </a:r>
            <a:r>
              <a:rPr lang="en-US" sz="1600" b="1" dirty="0"/>
              <a:t>10. </a:t>
            </a:r>
            <a:r>
              <a:rPr lang="en-US" sz="1600" dirty="0"/>
              <a:t>Is there any famous people that have Deafness?</a:t>
            </a:r>
          </a:p>
          <a:p>
            <a:pPr lvl="1"/>
            <a:r>
              <a:rPr lang="en-US" sz="1600" dirty="0"/>
              <a:t>	A. No</a:t>
            </a:r>
          </a:p>
          <a:p>
            <a:pPr lvl="1"/>
            <a:r>
              <a:rPr lang="en-US" sz="1600" dirty="0"/>
              <a:t>	B. Yes</a:t>
            </a:r>
          </a:p>
          <a:p>
            <a:pPr lvl="1"/>
            <a:r>
              <a:rPr lang="en-US" sz="1600" dirty="0"/>
              <a:t>	C. Maybe unsure</a:t>
            </a:r>
          </a:p>
        </p:txBody>
      </p:sp>
      <p:sp>
        <p:nvSpPr>
          <p:cNvPr id="7" name="TextBox 6"/>
          <p:cNvSpPr txBox="1"/>
          <p:nvPr/>
        </p:nvSpPr>
        <p:spPr>
          <a:xfrm>
            <a:off x="4054764" y="193964"/>
            <a:ext cx="3297381" cy="584775"/>
          </a:xfrm>
          <a:prstGeom prst="rect">
            <a:avLst/>
          </a:prstGeom>
          <a:noFill/>
        </p:spPr>
        <p:txBody>
          <a:bodyPr wrap="square" rtlCol="0">
            <a:spAutoFit/>
          </a:bodyPr>
          <a:lstStyle/>
          <a:p>
            <a:pPr algn="ctr"/>
            <a:r>
              <a:rPr lang="en-GB" sz="3200" dirty="0"/>
              <a:t>Quiz</a:t>
            </a:r>
          </a:p>
        </p:txBody>
      </p:sp>
    </p:spTree>
    <p:extLst>
      <p:ext uri="{BB962C8B-B14F-4D97-AF65-F5344CB8AC3E}">
        <p14:creationId xmlns:p14="http://schemas.microsoft.com/office/powerpoint/2010/main" val="3217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16" y="82268"/>
            <a:ext cx="6229530" cy="499624"/>
          </a:xfrm>
        </p:spPr>
        <p:txBody>
          <a:bodyPr/>
          <a:lstStyle/>
          <a:p>
            <a:r>
              <a:rPr lang="en-US" sz="2000" dirty="0"/>
              <a:t>Famous Deaf People Who Changed the World</a:t>
            </a:r>
            <a:endParaRPr lang="en-GB" sz="2000" dirty="0"/>
          </a:p>
        </p:txBody>
      </p:sp>
      <p:pic>
        <p:nvPicPr>
          <p:cNvPr id="4" name="Picture 3"/>
          <p:cNvPicPr>
            <a:picLocks noChangeAspect="1"/>
          </p:cNvPicPr>
          <p:nvPr/>
        </p:nvPicPr>
        <p:blipFill>
          <a:blip r:embed="rId2"/>
          <a:stretch>
            <a:fillRect/>
          </a:stretch>
        </p:blipFill>
        <p:spPr>
          <a:xfrm>
            <a:off x="6382327" y="581892"/>
            <a:ext cx="1958109" cy="1468582"/>
          </a:xfrm>
          <a:prstGeom prst="rect">
            <a:avLst/>
          </a:prstGeom>
        </p:spPr>
      </p:pic>
      <p:sp>
        <p:nvSpPr>
          <p:cNvPr id="5" name="Rectangle 4"/>
          <p:cNvSpPr/>
          <p:nvPr/>
        </p:nvSpPr>
        <p:spPr>
          <a:xfrm>
            <a:off x="6382327" y="2233840"/>
            <a:ext cx="2748588" cy="1477328"/>
          </a:xfrm>
          <a:prstGeom prst="rect">
            <a:avLst/>
          </a:prstGeom>
        </p:spPr>
        <p:txBody>
          <a:bodyPr wrap="square">
            <a:spAutoFit/>
          </a:bodyPr>
          <a:lstStyle/>
          <a:p>
            <a:pPr fontAlgn="base"/>
            <a:r>
              <a:rPr lang="en-GB" dirty="0"/>
              <a:t>Beethoven - </a:t>
            </a:r>
            <a:r>
              <a:rPr lang="en-US" sz="900" dirty="0"/>
              <a:t>Ludwig van Beethoven is one of the most famous composers that ever lived. He was profoundly Deaf, but that didn’t stop him from composing his world-renowned music.</a:t>
            </a:r>
          </a:p>
          <a:p>
            <a:pPr fontAlgn="base"/>
            <a:r>
              <a:rPr lang="en-US" sz="900" dirty="0"/>
              <a:t>After experiencing buzzing noises when he was 26, Beethoven had lost 60% of his hearing by the age of 31 and became completely Deaf at 46.</a:t>
            </a:r>
          </a:p>
          <a:p>
            <a:endParaRPr lang="en-GB" dirty="0"/>
          </a:p>
        </p:txBody>
      </p:sp>
      <p:pic>
        <p:nvPicPr>
          <p:cNvPr id="6" name="Picture 5"/>
          <p:cNvPicPr>
            <a:picLocks noChangeAspect="1"/>
          </p:cNvPicPr>
          <p:nvPr/>
        </p:nvPicPr>
        <p:blipFill>
          <a:blip r:embed="rId3"/>
          <a:stretch>
            <a:fillRect/>
          </a:stretch>
        </p:blipFill>
        <p:spPr>
          <a:xfrm>
            <a:off x="463550" y="581892"/>
            <a:ext cx="1956377" cy="1467283"/>
          </a:xfrm>
          <a:prstGeom prst="rect">
            <a:avLst/>
          </a:prstGeom>
        </p:spPr>
      </p:pic>
      <p:sp>
        <p:nvSpPr>
          <p:cNvPr id="7" name="Rectangle 6"/>
          <p:cNvSpPr/>
          <p:nvPr/>
        </p:nvSpPr>
        <p:spPr>
          <a:xfrm>
            <a:off x="353666" y="2049175"/>
            <a:ext cx="2318327" cy="1661993"/>
          </a:xfrm>
          <a:prstGeom prst="rect">
            <a:avLst/>
          </a:prstGeom>
        </p:spPr>
        <p:txBody>
          <a:bodyPr wrap="square">
            <a:spAutoFit/>
          </a:bodyPr>
          <a:lstStyle/>
          <a:p>
            <a:r>
              <a:rPr lang="en-US" dirty="0"/>
              <a:t>Thomas Edison </a:t>
            </a:r>
            <a:r>
              <a:rPr lang="en-US" sz="1050" dirty="0"/>
              <a:t>was quite possibly the greatest inventor of all time. Many of his inventions have improved the quality of our modern day lives. During his career Edison’s inventions included the incandescent light bulb, the phonograph, and the motion picture camera.</a:t>
            </a:r>
            <a:endParaRPr lang="en-GB" sz="1050" dirty="0"/>
          </a:p>
        </p:txBody>
      </p:sp>
      <p:pic>
        <p:nvPicPr>
          <p:cNvPr id="8" name="Picture 7"/>
          <p:cNvPicPr>
            <a:picLocks noChangeAspect="1"/>
          </p:cNvPicPr>
          <p:nvPr/>
        </p:nvPicPr>
        <p:blipFill>
          <a:blip r:embed="rId4"/>
          <a:stretch>
            <a:fillRect/>
          </a:stretch>
        </p:blipFill>
        <p:spPr>
          <a:xfrm>
            <a:off x="3759200" y="581893"/>
            <a:ext cx="1956375" cy="1467282"/>
          </a:xfrm>
          <a:prstGeom prst="rect">
            <a:avLst/>
          </a:prstGeom>
        </p:spPr>
      </p:pic>
      <p:sp>
        <p:nvSpPr>
          <p:cNvPr id="9" name="Rectangle 8"/>
          <p:cNvSpPr/>
          <p:nvPr/>
        </p:nvSpPr>
        <p:spPr>
          <a:xfrm>
            <a:off x="3597562" y="2233840"/>
            <a:ext cx="2279650" cy="1046440"/>
          </a:xfrm>
          <a:prstGeom prst="rect">
            <a:avLst/>
          </a:prstGeom>
        </p:spPr>
        <p:txBody>
          <a:bodyPr wrap="square">
            <a:spAutoFit/>
          </a:bodyPr>
          <a:lstStyle/>
          <a:p>
            <a:r>
              <a:rPr lang="en-US" dirty="0"/>
              <a:t>Marlee Matlin </a:t>
            </a:r>
            <a:r>
              <a:rPr lang="en-US" sz="1100" dirty="0"/>
              <a:t>- Actress, author and activist Marlee Matlin is the only deaf person to have ever won an Academy Award for Best Actress.</a:t>
            </a:r>
            <a:endParaRPr lang="en-GB" sz="1100" dirty="0"/>
          </a:p>
        </p:txBody>
      </p:sp>
      <p:pic>
        <p:nvPicPr>
          <p:cNvPr id="10" name="Picture 9"/>
          <p:cNvPicPr>
            <a:picLocks noChangeAspect="1"/>
          </p:cNvPicPr>
          <p:nvPr/>
        </p:nvPicPr>
        <p:blipFill>
          <a:blip r:embed="rId5"/>
          <a:stretch>
            <a:fillRect/>
          </a:stretch>
        </p:blipFill>
        <p:spPr>
          <a:xfrm>
            <a:off x="9677975" y="581892"/>
            <a:ext cx="2066261" cy="1549696"/>
          </a:xfrm>
          <a:prstGeom prst="rect">
            <a:avLst/>
          </a:prstGeom>
        </p:spPr>
      </p:pic>
      <p:sp>
        <p:nvSpPr>
          <p:cNvPr id="11" name="Rectangle 10"/>
          <p:cNvSpPr/>
          <p:nvPr/>
        </p:nvSpPr>
        <p:spPr>
          <a:xfrm>
            <a:off x="9510377" y="2233840"/>
            <a:ext cx="2401455" cy="1477328"/>
          </a:xfrm>
          <a:prstGeom prst="rect">
            <a:avLst/>
          </a:prstGeom>
        </p:spPr>
        <p:txBody>
          <a:bodyPr wrap="square">
            <a:spAutoFit/>
          </a:bodyPr>
          <a:lstStyle/>
          <a:p>
            <a:r>
              <a:rPr lang="en-US" dirty="0" err="1"/>
              <a:t>Nyle</a:t>
            </a:r>
            <a:r>
              <a:rPr lang="en-US" dirty="0"/>
              <a:t> </a:t>
            </a:r>
            <a:r>
              <a:rPr lang="en-US" dirty="0" err="1"/>
              <a:t>DiMarco</a:t>
            </a:r>
            <a:r>
              <a:rPr lang="en-US" dirty="0"/>
              <a:t> </a:t>
            </a:r>
            <a:r>
              <a:rPr lang="en-US" sz="900" dirty="0"/>
              <a:t>is a model, actor and Deaf activist.</a:t>
            </a:r>
          </a:p>
          <a:p>
            <a:r>
              <a:rPr lang="en-US" sz="900" dirty="0"/>
              <a:t>He has been a winner on popular TV shows ‘America’s Next Top Model’ and ‘Dancing with the Stars’ in the US.</a:t>
            </a:r>
          </a:p>
          <a:p>
            <a:r>
              <a:rPr lang="en-US" sz="900" dirty="0"/>
              <a:t>In 2016, he launched the ‘</a:t>
            </a:r>
            <a:r>
              <a:rPr lang="en-US" sz="900" dirty="0" err="1"/>
              <a:t>Nyle</a:t>
            </a:r>
            <a:r>
              <a:rPr lang="en-US" sz="900" dirty="0"/>
              <a:t> </a:t>
            </a:r>
            <a:r>
              <a:rPr lang="en-US" sz="900" dirty="0" err="1"/>
              <a:t>DiMarco</a:t>
            </a:r>
            <a:r>
              <a:rPr lang="en-US" sz="900" dirty="0"/>
              <a:t> Foundation’ a non-profit </a:t>
            </a:r>
            <a:r>
              <a:rPr lang="en-US" sz="900" dirty="0" err="1"/>
              <a:t>organisation</a:t>
            </a:r>
            <a:r>
              <a:rPr lang="en-US" sz="900" dirty="0"/>
              <a:t> that provides access to resources for Deaf children and their families.</a:t>
            </a:r>
            <a:endParaRPr lang="en-GB" sz="900" dirty="0"/>
          </a:p>
        </p:txBody>
      </p:sp>
      <p:sp>
        <p:nvSpPr>
          <p:cNvPr id="12" name="Rectangle 11"/>
          <p:cNvSpPr/>
          <p:nvPr/>
        </p:nvSpPr>
        <p:spPr>
          <a:xfrm>
            <a:off x="3567417" y="5396407"/>
            <a:ext cx="2422364" cy="1200329"/>
          </a:xfrm>
          <a:prstGeom prst="rect">
            <a:avLst/>
          </a:prstGeom>
        </p:spPr>
        <p:txBody>
          <a:bodyPr wrap="square">
            <a:spAutoFit/>
          </a:bodyPr>
          <a:lstStyle/>
          <a:p>
            <a:r>
              <a:rPr lang="en-US" dirty="0"/>
              <a:t>Hermon and </a:t>
            </a:r>
            <a:r>
              <a:rPr lang="en-US" dirty="0" err="1"/>
              <a:t>Heroda</a:t>
            </a:r>
            <a:r>
              <a:rPr lang="en-US" dirty="0"/>
              <a:t> </a:t>
            </a:r>
            <a:r>
              <a:rPr lang="en-US" dirty="0" err="1"/>
              <a:t>Berhane</a:t>
            </a:r>
            <a:r>
              <a:rPr lang="en-US" dirty="0"/>
              <a:t> (Being Her) </a:t>
            </a:r>
            <a:r>
              <a:rPr lang="en-US" sz="900" dirty="0"/>
              <a:t>Deaf twins and lifestyle bloggers Hermon and </a:t>
            </a:r>
            <a:r>
              <a:rPr lang="en-US" sz="900" dirty="0" err="1"/>
              <a:t>Heroda</a:t>
            </a:r>
            <a:r>
              <a:rPr lang="en-US" sz="900" dirty="0"/>
              <a:t> </a:t>
            </a:r>
            <a:r>
              <a:rPr lang="en-US" sz="900" dirty="0" err="1"/>
              <a:t>Berhane</a:t>
            </a:r>
            <a:r>
              <a:rPr lang="en-US" sz="900" dirty="0"/>
              <a:t> document their love of travel, fashion and beauty on their blog ‘Being Her’.</a:t>
            </a:r>
            <a:endParaRPr lang="en-GB" sz="900" dirty="0"/>
          </a:p>
        </p:txBody>
      </p:sp>
      <p:pic>
        <p:nvPicPr>
          <p:cNvPr id="13" name="Picture 12"/>
          <p:cNvPicPr>
            <a:picLocks noChangeAspect="1"/>
          </p:cNvPicPr>
          <p:nvPr/>
        </p:nvPicPr>
        <p:blipFill>
          <a:blip r:embed="rId6"/>
          <a:stretch>
            <a:fillRect/>
          </a:stretch>
        </p:blipFill>
        <p:spPr>
          <a:xfrm>
            <a:off x="3714750" y="3711168"/>
            <a:ext cx="2005025" cy="1503769"/>
          </a:xfrm>
          <a:prstGeom prst="rect">
            <a:avLst/>
          </a:prstGeom>
        </p:spPr>
      </p:pic>
      <p:pic>
        <p:nvPicPr>
          <p:cNvPr id="14" name="Picture 13"/>
          <p:cNvPicPr>
            <a:picLocks noChangeAspect="1"/>
          </p:cNvPicPr>
          <p:nvPr/>
        </p:nvPicPr>
        <p:blipFill>
          <a:blip r:embed="rId7"/>
          <a:stretch>
            <a:fillRect/>
          </a:stretch>
        </p:blipFill>
        <p:spPr>
          <a:xfrm>
            <a:off x="6499743" y="4156999"/>
            <a:ext cx="2005025" cy="1503769"/>
          </a:xfrm>
          <a:prstGeom prst="rect">
            <a:avLst/>
          </a:prstGeom>
        </p:spPr>
      </p:pic>
      <p:sp>
        <p:nvSpPr>
          <p:cNvPr id="15" name="Rectangle 14"/>
          <p:cNvSpPr/>
          <p:nvPr/>
        </p:nvSpPr>
        <p:spPr>
          <a:xfrm>
            <a:off x="8478983" y="4645106"/>
            <a:ext cx="2948133" cy="2031325"/>
          </a:xfrm>
          <a:prstGeom prst="rect">
            <a:avLst/>
          </a:prstGeom>
        </p:spPr>
        <p:txBody>
          <a:bodyPr wrap="square">
            <a:spAutoFit/>
          </a:bodyPr>
          <a:lstStyle/>
          <a:p>
            <a:r>
              <a:rPr lang="en-US" dirty="0" err="1"/>
              <a:t>Chella</a:t>
            </a:r>
            <a:r>
              <a:rPr lang="en-US" dirty="0"/>
              <a:t> </a:t>
            </a:r>
            <a:r>
              <a:rPr lang="en-US" sz="900" dirty="0"/>
              <a:t>Man is an actor, model, artist and LGBTQ+ activist.</a:t>
            </a:r>
          </a:p>
          <a:p>
            <a:endParaRPr lang="en-US" sz="900" dirty="0"/>
          </a:p>
          <a:p>
            <a:r>
              <a:rPr lang="en-US" sz="900" dirty="0" err="1"/>
              <a:t>Chella</a:t>
            </a:r>
            <a:r>
              <a:rPr lang="en-US" sz="900" dirty="0"/>
              <a:t> started losing his hearing at 4 years old and was profoundly Deaf by 13. In March 2017, he started a YouTube channel posting videos where he openly discusses his identity as a Deaf transgender man. He also documented and shared his transition online.</a:t>
            </a:r>
          </a:p>
          <a:p>
            <a:endParaRPr lang="en-US" sz="900" dirty="0"/>
          </a:p>
          <a:p>
            <a:r>
              <a:rPr lang="en-US" sz="900" dirty="0"/>
              <a:t>In 2018, he delivered a </a:t>
            </a:r>
            <a:r>
              <a:rPr lang="en-US" sz="900" dirty="0" err="1"/>
              <a:t>TedX</a:t>
            </a:r>
            <a:r>
              <a:rPr lang="en-US" sz="900" dirty="0"/>
              <a:t> Talk titled ‘Becoming Him’, where he expressed his goal to </a:t>
            </a:r>
            <a:r>
              <a:rPr lang="en-US" sz="900" dirty="0" err="1"/>
              <a:t>normalise</a:t>
            </a:r>
            <a:r>
              <a:rPr lang="en-US" sz="900" dirty="0"/>
              <a:t> the conversations around gender issues for disabled and LGBTQ+ youth.</a:t>
            </a:r>
            <a:endParaRPr lang="en-GB" sz="900" dirty="0"/>
          </a:p>
        </p:txBody>
      </p:sp>
    </p:spTree>
    <p:extLst>
      <p:ext uri="{BB962C8B-B14F-4D97-AF65-F5344CB8AC3E}">
        <p14:creationId xmlns:p14="http://schemas.microsoft.com/office/powerpoint/2010/main" val="300760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35" y="2356260"/>
            <a:ext cx="6229530" cy="860765"/>
          </a:xfrm>
        </p:spPr>
        <p:txBody>
          <a:bodyPr/>
          <a:lstStyle/>
          <a:p>
            <a:pPr lvl="0">
              <a:spcBef>
                <a:spcPts val="1000"/>
              </a:spcBef>
            </a:pPr>
            <a:r>
              <a:rPr lang="en-US" sz="1800" b="1" dirty="0">
                <a:solidFill>
                  <a:srgbClr val="543E34"/>
                </a:solidFill>
                <a:latin typeface="Gill Sans Nova Light"/>
                <a:ea typeface="+mn-ea"/>
                <a:cs typeface="+mn-cs"/>
              </a:rPr>
              <a:t/>
            </a:r>
            <a:br>
              <a:rPr lang="en-US" sz="1800" b="1" dirty="0">
                <a:solidFill>
                  <a:srgbClr val="543E34"/>
                </a:solidFill>
                <a:latin typeface="Gill Sans Nova Light"/>
                <a:ea typeface="+mn-ea"/>
                <a:cs typeface="+mn-cs"/>
              </a:rPr>
            </a:br>
            <a:endParaRPr lang="en-GB" sz="8000" dirty="0"/>
          </a:p>
        </p:txBody>
      </p:sp>
      <p:pic>
        <p:nvPicPr>
          <p:cNvPr id="4" name="z-Vvu1vPO5k"/>
          <p:cNvPicPr>
            <a:picLocks noGrp="1" noRot="1" noChangeAspect="1"/>
          </p:cNvPicPr>
          <p:nvPr>
            <p:ph idx="1"/>
            <a:videoFile r:link="rId1"/>
          </p:nvPr>
        </p:nvPicPr>
        <p:blipFill>
          <a:blip r:embed="rId3"/>
          <a:stretch>
            <a:fillRect/>
          </a:stretch>
        </p:blipFill>
        <p:spPr>
          <a:xfrm>
            <a:off x="3275465" y="1909660"/>
            <a:ext cx="6200788" cy="3678758"/>
          </a:xfrm>
          <a:prstGeom prst="rect">
            <a:avLst/>
          </a:prstGeom>
        </p:spPr>
      </p:pic>
      <p:sp>
        <p:nvSpPr>
          <p:cNvPr id="5" name="TextBox 4"/>
          <p:cNvSpPr txBox="1"/>
          <p:nvPr/>
        </p:nvSpPr>
        <p:spPr>
          <a:xfrm>
            <a:off x="2776449" y="656706"/>
            <a:ext cx="7049193" cy="369332"/>
          </a:xfrm>
          <a:prstGeom prst="rect">
            <a:avLst/>
          </a:prstGeom>
          <a:noFill/>
        </p:spPr>
        <p:txBody>
          <a:bodyPr wrap="square" rtlCol="0">
            <a:spAutoFit/>
          </a:bodyPr>
          <a:lstStyle/>
          <a:p>
            <a:pPr algn="ctr"/>
            <a:r>
              <a:rPr lang="en-US" b="1" dirty="0">
                <a:solidFill>
                  <a:schemeClr val="bg1">
                    <a:lumMod val="95000"/>
                  </a:schemeClr>
                </a:solidFill>
              </a:rPr>
              <a:t>How to sign Basic </a:t>
            </a:r>
            <a:r>
              <a:rPr lang="en-US" b="1" dirty="0"/>
              <a:t>Signs in BSL</a:t>
            </a:r>
          </a:p>
        </p:txBody>
      </p:sp>
      <p:sp>
        <p:nvSpPr>
          <p:cNvPr id="6" name="Rectangle 5"/>
          <p:cNvSpPr/>
          <p:nvPr/>
        </p:nvSpPr>
        <p:spPr>
          <a:xfrm>
            <a:off x="1426117" y="5676191"/>
            <a:ext cx="9344815" cy="646331"/>
          </a:xfrm>
          <a:prstGeom prst="rect">
            <a:avLst/>
          </a:prstGeom>
        </p:spPr>
        <p:txBody>
          <a:bodyPr wrap="square" lIns="91440" tIns="45720" rIns="91440" bIns="45720" anchor="t">
            <a:spAutoFit/>
          </a:bodyPr>
          <a:lstStyle/>
          <a:p>
            <a:pPr algn="ctr"/>
            <a:r>
              <a:rPr lang="en-GB" sz="1600" b="1" dirty="0">
                <a:solidFill>
                  <a:srgbClr val="626262"/>
                </a:solidFill>
                <a:ea typeface="+mn-lt"/>
                <a:cs typeface="+mn-lt"/>
              </a:rPr>
              <a:t>Tips to learn sign language:</a:t>
            </a:r>
            <a:r>
              <a:rPr lang="en-GB" sz="1600" b="1" dirty="0">
                <a:solidFill>
                  <a:srgbClr val="626262"/>
                </a:solidFill>
              </a:rPr>
              <a:t> </a:t>
            </a:r>
            <a:r>
              <a:rPr lang="en-GB" dirty="0">
                <a:hlinkClick r:id="rId4"/>
              </a:rPr>
              <a:t>https://www.hearinglikeme.com/how-to-learn-sign-language/</a:t>
            </a:r>
            <a:endParaRPr lang="en-GB"/>
          </a:p>
          <a:p>
            <a:pPr algn="ctr"/>
            <a:endParaRPr lang="en-GB" dirty="0"/>
          </a:p>
        </p:txBody>
      </p:sp>
    </p:spTree>
    <p:extLst>
      <p:ext uri="{BB962C8B-B14F-4D97-AF65-F5344CB8AC3E}">
        <p14:creationId xmlns:p14="http://schemas.microsoft.com/office/powerpoint/2010/main" val="1297926033"/>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AE19F6-9E90-4B41-BC1C-3E6B3E44E543}">
  <ds:schemaRefs>
    <ds:schemaRef ds:uri="http://www.w3.org/XML/1998/namespace"/>
    <ds:schemaRef ds:uri="7e8693f6-5d79-4604-bddd-456e21101c9d"/>
    <ds:schemaRef ds:uri="3fd155e4-6a04-42f1-a34a-dfc70400231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3ED3A99-6DC8-4E4B-8DC4-B0BC6F95A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8AB4A0-8E34-44D5-8E84-B33698E7E27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860</Words>
  <Application>Microsoft Office PowerPoint</Application>
  <PresentationFormat>Widescreen</PresentationFormat>
  <Paragraphs>59</Paragraphs>
  <Slides>8</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Courier New</vt:lpstr>
      <vt:lpstr>Gill Sans Nova</vt:lpstr>
      <vt:lpstr>Gill Sans Nova Light</vt:lpstr>
      <vt:lpstr>Sagona Book</vt:lpstr>
      <vt:lpstr>Times New Roman</vt:lpstr>
      <vt:lpstr>Office Theme</vt:lpstr>
      <vt:lpstr>Deaf Awareness Week </vt:lpstr>
      <vt:lpstr>What is Deaf Awareness Day? </vt:lpstr>
      <vt:lpstr>How Deaf People Communicate: The Different Methods Used</vt:lpstr>
      <vt:lpstr>How to communicate better with Deaf people?</vt:lpstr>
      <vt:lpstr>5 INTERESTING FACTS ABOUT DEAFNESS</vt:lpstr>
      <vt:lpstr>1. What is Deafness?  A. When people can't hear  B. When people can't see  C. When people are easily distracted 2. Can Deaf people drive?  A. Yes  B. No of course not  C. Maybe 3. Can Deaf people use the phone?  A. Yes  B. No of course not 4. Do you think Deaf kids can go to school?  A. Yes  B. No 5. How do Deaf people talk to others?  A. They don't talk to others  B. Sign language  C. Using paper  D. Using there mouths 6. Can you be born with Deafness?  A. No  B. Yes </vt:lpstr>
      <vt:lpstr>Famous Deaf People Who Changed the World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Deaf Awareness Week</dc:title>
  <dc:creator/>
  <cp:lastModifiedBy/>
  <cp:revision>13</cp:revision>
  <dcterms:created xsi:type="dcterms:W3CDTF">2022-08-12T20:16:23Z</dcterms:created>
  <dcterms:modified xsi:type="dcterms:W3CDTF">2024-01-30T14:19:31Z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y fmtid="{D5CDD505-2E9C-101B-9397-08002B2CF9AE}" pid="3" name="MediaServiceImageTags">
    <vt:lpwstr/>
  </property>
</Properties>
</file>