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23"/>
  </p:notesMasterIdLst>
  <p:sldIdLst>
    <p:sldId id="256" r:id="rId5"/>
    <p:sldId id="257" r:id="rId6"/>
    <p:sldId id="294" r:id="rId7"/>
    <p:sldId id="270" r:id="rId8"/>
    <p:sldId id="295" r:id="rId9"/>
    <p:sldId id="296" r:id="rId10"/>
    <p:sldId id="297" r:id="rId11"/>
    <p:sldId id="258" r:id="rId12"/>
    <p:sldId id="298" r:id="rId13"/>
    <p:sldId id="299" r:id="rId14"/>
    <p:sldId id="300" r:id="rId15"/>
    <p:sldId id="302" r:id="rId16"/>
    <p:sldId id="303" r:id="rId17"/>
    <p:sldId id="304" r:id="rId18"/>
    <p:sldId id="260" r:id="rId19"/>
    <p:sldId id="305" r:id="rId20"/>
    <p:sldId id="277" r:id="rId21"/>
    <p:sldId id="306" r:id="rId22"/>
  </p:sldIdLst>
  <p:sldSz cx="12192000" cy="6858000"/>
  <p:notesSz cx="6797675" cy="9926638"/>
  <p:embeddedFontLst>
    <p:embeddedFont>
      <p:font typeface="Poppins" panose="020B0604020202020204" charset="0"/>
      <p:regular r:id="rId24"/>
      <p:bold r:id="rId25"/>
      <p:italic r:id="rId26"/>
      <p:boldItalic r:id="rId27"/>
    </p:embeddedFont>
    <p:embeddedFont>
      <p:font typeface="Calibri" panose="020F0502020204030204"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gR9D3pAp7OWMmtlnzmzgMbKhiev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2B39"/>
    <a:srgbClr val="03CB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108D08-C23A-4DF4-9F2A-7F2B3F5E74D3}" v="3" dt="2023-10-12T09:58:26.083"/>
    <p1510:client id="{4D6825EE-A42E-4431-A393-5A66EADE5CF6}" v="51" dt="2023-10-12T14:19:53.174"/>
    <p1510:client id="{663B8AFB-B132-46A7-9CF8-DA82773DDD14}" v="2" dt="2023-10-16T10:12:08.935"/>
    <p1510:client id="{BF546649-070D-4426-B343-D59C19DD443E}" v="47" dt="2023-10-12T14:20:53.5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9" d="100"/>
          <a:sy n="49" d="100"/>
        </p:scale>
        <p:origin x="994"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21" Type="http://schemas.openxmlformats.org/officeDocument/2006/relationships/slide" Target="slides/slide17.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6.fntdata"/><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40" Type="http://customschemas.google.com/relationships/presentationmetadata" Target="metadata"/><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8.fntdata"/><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4.fntdata"/><Relationship Id="rId30" Type="http://schemas.openxmlformats.org/officeDocument/2006/relationships/font" Target="fonts/font7.fntdata"/><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6400" cy="4968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49688" y="0"/>
            <a:ext cx="2946400" cy="4968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9750"/>
            <a:ext cx="2946400" cy="496888"/>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1669303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extLst>
      <p:ext uri="{BB962C8B-B14F-4D97-AF65-F5344CB8AC3E}">
        <p14:creationId xmlns:p14="http://schemas.microsoft.com/office/powerpoint/2010/main" val="3914080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2:notes"/>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5" name="Google Shape;95;p2: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a:t>
            </a:fld>
            <a:endParaRPr/>
          </a:p>
        </p:txBody>
      </p:sp>
    </p:spTree>
    <p:extLst>
      <p:ext uri="{BB962C8B-B14F-4D97-AF65-F5344CB8AC3E}">
        <p14:creationId xmlns:p14="http://schemas.microsoft.com/office/powerpoint/2010/main" val="1108627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2:notes"/>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5" name="Google Shape;95;p2: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7</a:t>
            </a:fld>
            <a:endParaRPr/>
          </a:p>
        </p:txBody>
      </p:sp>
    </p:spTree>
    <p:extLst>
      <p:ext uri="{BB962C8B-B14F-4D97-AF65-F5344CB8AC3E}">
        <p14:creationId xmlns:p14="http://schemas.microsoft.com/office/powerpoint/2010/main" val="1881569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3:notes"/>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5" name="Google Shape;105;p3: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8</a:t>
            </a:fld>
            <a:endParaRPr/>
          </a:p>
        </p:txBody>
      </p:sp>
    </p:spTree>
    <p:extLst>
      <p:ext uri="{BB962C8B-B14F-4D97-AF65-F5344CB8AC3E}">
        <p14:creationId xmlns:p14="http://schemas.microsoft.com/office/powerpoint/2010/main" val="3301101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5:notes"/>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p5: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15</a:t>
            </a:fld>
            <a:endParaRPr/>
          </a:p>
        </p:txBody>
      </p:sp>
    </p:spTree>
    <p:extLst>
      <p:ext uri="{BB962C8B-B14F-4D97-AF65-F5344CB8AC3E}">
        <p14:creationId xmlns:p14="http://schemas.microsoft.com/office/powerpoint/2010/main" val="1303147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5:notes"/>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p5: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16</a:t>
            </a:fld>
            <a:endParaRPr/>
          </a:p>
        </p:txBody>
      </p:sp>
    </p:spTree>
    <p:extLst>
      <p:ext uri="{BB962C8B-B14F-4D97-AF65-F5344CB8AC3E}">
        <p14:creationId xmlns:p14="http://schemas.microsoft.com/office/powerpoint/2010/main" val="205428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2"/>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2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hyperlink" Target="http://www.interactingwithautism.com/section/understanding/sensory/1"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structural-learning.com/post/pedagogy-for-teaching-a-classroom-guide" TargetMode="External"/><Relationship Id="rId2" Type="http://schemas.openxmlformats.org/officeDocument/2006/relationships/hyperlink" Target="https://www.structural-learning.com/post/a-guide-to-adhd-tests-and-assessment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legislation.gov.uk/uksi/2014/1530/part/2/crossheading/ehc-plans/made#f00009"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video" Target="https://www.youtube.com/embed/F9SxijF8VRc" TargetMode="External"/><Relationship Id="rId6" Type="http://schemas.openxmlformats.org/officeDocument/2006/relationships/image" Target="../media/image5.jpeg"/><Relationship Id="rId5" Type="http://schemas.openxmlformats.org/officeDocument/2006/relationships/image" Target="../media/image4.jpg"/><Relationship Id="rId4" Type="http://schemas.openxmlformats.org/officeDocument/2006/relationships/hyperlink" Target="https://www.youtube.com/watch?v=F9SxijF8VRc"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a:stretch/>
        </p:blipFill>
        <p:spPr>
          <a:xfrm>
            <a:off x="380" y="0"/>
            <a:ext cx="12191239" cy="6858000"/>
          </a:xfrm>
          <a:prstGeom prst="rect">
            <a:avLst/>
          </a:prstGeom>
          <a:noFill/>
          <a:ln>
            <a:noFill/>
          </a:ln>
        </p:spPr>
      </p:pic>
      <p:pic>
        <p:nvPicPr>
          <p:cNvPr id="90" name="Google Shape;90;p1"/>
          <p:cNvPicPr preferRelativeResize="0"/>
          <p:nvPr/>
        </p:nvPicPr>
        <p:blipFill rotWithShape="1">
          <a:blip r:embed="rId4">
            <a:alphaModFix/>
          </a:blip>
          <a:srcRect/>
          <a:stretch/>
        </p:blipFill>
        <p:spPr>
          <a:xfrm>
            <a:off x="335800" y="5538350"/>
            <a:ext cx="4406530" cy="1039877"/>
          </a:xfrm>
          <a:prstGeom prst="rect">
            <a:avLst/>
          </a:prstGeom>
          <a:noFill/>
          <a:ln>
            <a:noFill/>
          </a:ln>
        </p:spPr>
      </p:pic>
      <p:pic>
        <p:nvPicPr>
          <p:cNvPr id="91" name="Google Shape;91;p1"/>
          <p:cNvPicPr preferRelativeResize="0"/>
          <p:nvPr/>
        </p:nvPicPr>
        <p:blipFill rotWithShape="1">
          <a:blip r:embed="rId5">
            <a:alphaModFix/>
          </a:blip>
          <a:srcRect/>
          <a:stretch/>
        </p:blipFill>
        <p:spPr>
          <a:xfrm>
            <a:off x="592867" y="3060161"/>
            <a:ext cx="7199376" cy="180136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it like to have ASD – sensory overload</a:t>
            </a:r>
            <a:endParaRPr lang="en-GB" dirty="0"/>
          </a:p>
        </p:txBody>
      </p:sp>
      <p:sp>
        <p:nvSpPr>
          <p:cNvPr id="3" name="Text Placeholder 2"/>
          <p:cNvSpPr>
            <a:spLocks noGrp="1"/>
          </p:cNvSpPr>
          <p:nvPr>
            <p:ph type="body" idx="1"/>
          </p:nvPr>
        </p:nvSpPr>
        <p:spPr/>
        <p:txBody>
          <a:bodyPr>
            <a:normAutofit lnSpcReduction="10000"/>
          </a:bodyPr>
          <a:lstStyle/>
          <a:p>
            <a:r>
              <a:rPr lang="en-US" dirty="0"/>
              <a:t>Our brain tells us we don't have time for such nonsense. In reality, it only takes a few moments to disconnect from the sensory overload.</a:t>
            </a:r>
          </a:p>
          <a:p>
            <a:r>
              <a:rPr lang="en-US" dirty="0"/>
              <a:t>What happens though when your brain doesn’t tell you???</a:t>
            </a:r>
          </a:p>
          <a:p>
            <a:endParaRPr lang="en-US" dirty="0"/>
          </a:p>
          <a:p>
            <a:r>
              <a:rPr lang="en-US" dirty="0">
                <a:hlinkClick r:id="rId2"/>
              </a:rPr>
              <a:t>http://www.interactingwithautism.com/section/understanding/sensory/1</a:t>
            </a:r>
            <a:r>
              <a:rPr lang="en-US" dirty="0"/>
              <a:t> </a:t>
            </a:r>
          </a:p>
          <a:p>
            <a:endParaRPr lang="en-US" dirty="0"/>
          </a:p>
          <a:p>
            <a:r>
              <a:rPr lang="en-US" dirty="0"/>
              <a:t>The trick is to build those moments into our daily routines, so that pausing to mentally decompress becomes a welcome habit rather than a bothersome chore</a:t>
            </a:r>
            <a:endParaRPr lang="en-GB" dirty="0"/>
          </a:p>
        </p:txBody>
      </p:sp>
    </p:spTree>
    <p:extLst>
      <p:ext uri="{BB962C8B-B14F-4D97-AF65-F5344CB8AC3E}">
        <p14:creationId xmlns:p14="http://schemas.microsoft.com/office/powerpoint/2010/main" val="637707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Tips on how to support learners with ASD?</a:t>
            </a:r>
            <a:endParaRPr lang="en-GB" dirty="0"/>
          </a:p>
        </p:txBody>
      </p:sp>
      <p:sp>
        <p:nvSpPr>
          <p:cNvPr id="3" name="Text Placeholder 2"/>
          <p:cNvSpPr>
            <a:spLocks noGrp="1"/>
          </p:cNvSpPr>
          <p:nvPr>
            <p:ph type="body" idx="1"/>
          </p:nvPr>
        </p:nvSpPr>
        <p:spPr/>
        <p:txBody>
          <a:bodyPr>
            <a:normAutofit lnSpcReduction="10000"/>
          </a:bodyPr>
          <a:lstStyle/>
          <a:p>
            <a:r>
              <a:rPr lang="en-US" dirty="0"/>
              <a:t>Have a seating plan so that the student is in the same seat for all classes with you,</a:t>
            </a:r>
          </a:p>
          <a:p>
            <a:r>
              <a:rPr lang="en-US" dirty="0"/>
              <a:t>Move the other students not the ASD learner when doing group work</a:t>
            </a:r>
          </a:p>
          <a:p>
            <a:r>
              <a:rPr lang="en-US" dirty="0"/>
              <a:t>Give instructions in lists, breaking it down into manageable chunks</a:t>
            </a:r>
          </a:p>
          <a:p>
            <a:r>
              <a:rPr lang="en-US" dirty="0"/>
              <a:t>Don’t ask open ended questions, give student time to answer and process the information</a:t>
            </a:r>
          </a:p>
          <a:p>
            <a:r>
              <a:rPr lang="en-US" dirty="0"/>
              <a:t>Use language that is concrete rather than abstract</a:t>
            </a:r>
          </a:p>
          <a:p>
            <a:r>
              <a:rPr lang="en-US" dirty="0"/>
              <a:t>Back up fast verbal information with lists, pictures, flow charts or a written summary</a:t>
            </a:r>
            <a:endParaRPr lang="en-GB" dirty="0"/>
          </a:p>
        </p:txBody>
      </p:sp>
    </p:spTree>
    <p:extLst>
      <p:ext uri="{BB962C8B-B14F-4D97-AF65-F5344CB8AC3E}">
        <p14:creationId xmlns:p14="http://schemas.microsoft.com/office/powerpoint/2010/main" val="2780881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4109"/>
            <a:ext cx="10515600" cy="1740876"/>
          </a:xfrm>
        </p:spPr>
        <p:txBody>
          <a:bodyPr>
            <a:normAutofit fontScale="90000"/>
          </a:bodyPr>
          <a:lstStyle/>
          <a:p>
            <a:pPr lvl="0"/>
            <a:r>
              <a:rPr lang="en-US" dirty="0" err="1">
                <a:solidFill>
                  <a:srgbClr val="252B39"/>
                </a:solidFill>
                <a:ea typeface="Poppins"/>
                <a:cs typeface="Poppins"/>
                <a:sym typeface="Poppins"/>
              </a:rPr>
              <a:t>Personalisation</a:t>
            </a:r>
            <a:r>
              <a:rPr lang="en-US" dirty="0">
                <a:solidFill>
                  <a:srgbClr val="252B39"/>
                </a:solidFill>
                <a:ea typeface="Poppins"/>
                <a:cs typeface="Poppins"/>
                <a:sym typeface="Poppins"/>
              </a:rPr>
              <a:t> – what is it and how do we ensure that we use it as part of our teaching toolkit?</a:t>
            </a:r>
            <a:r>
              <a:rPr lang="en-US" sz="2400" dirty="0">
                <a:solidFill>
                  <a:srgbClr val="252B39"/>
                </a:solidFill>
                <a:ea typeface="Poppins"/>
                <a:cs typeface="Poppins"/>
                <a:sym typeface="Poppins"/>
              </a:rPr>
              <a:t/>
            </a:r>
            <a:br>
              <a:rPr lang="en-US" sz="2400" dirty="0">
                <a:solidFill>
                  <a:srgbClr val="252B39"/>
                </a:solidFill>
                <a:ea typeface="Poppins"/>
                <a:cs typeface="Poppins"/>
                <a:sym typeface="Poppins"/>
              </a:rPr>
            </a:br>
            <a:endParaRPr lang="en-GB" dirty="0"/>
          </a:p>
        </p:txBody>
      </p:sp>
      <p:sp>
        <p:nvSpPr>
          <p:cNvPr id="3" name="Text Placeholder 2"/>
          <p:cNvSpPr>
            <a:spLocks noGrp="1"/>
          </p:cNvSpPr>
          <p:nvPr>
            <p:ph type="body" idx="1"/>
          </p:nvPr>
        </p:nvSpPr>
        <p:spPr/>
        <p:txBody>
          <a:bodyPr/>
          <a:lstStyle/>
          <a:p>
            <a:pPr marL="285750" lvl="0" indent="-184150">
              <a:buClr>
                <a:srgbClr val="03CB92"/>
              </a:buClr>
              <a:buSzPts val="1600"/>
            </a:pPr>
            <a:r>
              <a:rPr lang="en-US" sz="2000" b="1" dirty="0" err="1">
                <a:solidFill>
                  <a:srgbClr val="FF0000"/>
                </a:solidFill>
              </a:rPr>
              <a:t>Personalised</a:t>
            </a:r>
            <a:r>
              <a:rPr lang="en-US" sz="2000" b="1" dirty="0">
                <a:solidFill>
                  <a:srgbClr val="FF0000"/>
                </a:solidFill>
              </a:rPr>
              <a:t> learning </a:t>
            </a:r>
            <a:r>
              <a:rPr lang="en-US" sz="2000" dirty="0">
                <a:solidFill>
                  <a:srgbClr val="FF0000"/>
                </a:solidFill>
              </a:rPr>
              <a:t>is an educational approach that considers the specific </a:t>
            </a:r>
            <a:r>
              <a:rPr lang="en-US" sz="2000" b="1" u="sng" dirty="0">
                <a:solidFill>
                  <a:srgbClr val="FF0000"/>
                </a:solidFill>
                <a:hlinkClick r:id="rId2"/>
              </a:rPr>
              <a:t>needs</a:t>
            </a:r>
            <a:r>
              <a:rPr lang="en-US" sz="2000" dirty="0">
                <a:solidFill>
                  <a:srgbClr val="FF0000"/>
                </a:solidFill>
              </a:rPr>
              <a:t>, </a:t>
            </a:r>
            <a:r>
              <a:rPr lang="en-US" sz="2000" b="1" dirty="0">
                <a:solidFill>
                  <a:srgbClr val="FF0000"/>
                </a:solidFill>
              </a:rPr>
              <a:t>interests</a:t>
            </a:r>
            <a:r>
              <a:rPr lang="en-US" sz="2000" dirty="0">
                <a:solidFill>
                  <a:srgbClr val="FF0000"/>
                </a:solidFill>
              </a:rPr>
              <a:t> and </a:t>
            </a:r>
            <a:r>
              <a:rPr lang="en-US" sz="2000" b="1" dirty="0">
                <a:solidFill>
                  <a:srgbClr val="FF0000"/>
                </a:solidFill>
              </a:rPr>
              <a:t>strengths</a:t>
            </a:r>
            <a:r>
              <a:rPr lang="en-US" sz="2000" dirty="0">
                <a:solidFill>
                  <a:srgbClr val="FF0000"/>
                </a:solidFill>
              </a:rPr>
              <a:t> of each pupil and provides a </a:t>
            </a:r>
            <a:r>
              <a:rPr lang="en-US" sz="2000" b="1" dirty="0">
                <a:solidFill>
                  <a:srgbClr val="FF0000"/>
                </a:solidFill>
              </a:rPr>
              <a:t>unique </a:t>
            </a:r>
            <a:r>
              <a:rPr lang="en-US" sz="2000" b="1" u="sng" dirty="0">
                <a:solidFill>
                  <a:srgbClr val="FF0000"/>
                </a:solidFill>
                <a:hlinkClick r:id="rId3"/>
              </a:rPr>
              <a:t>learning</a:t>
            </a:r>
            <a:r>
              <a:rPr lang="en-US" sz="2000" b="1" dirty="0">
                <a:solidFill>
                  <a:srgbClr val="FF0000"/>
                </a:solidFill>
              </a:rPr>
              <a:t> experience </a:t>
            </a:r>
            <a:r>
              <a:rPr lang="en-US" sz="2000" dirty="0">
                <a:solidFill>
                  <a:srgbClr val="FF0000"/>
                </a:solidFill>
              </a:rPr>
              <a:t>to learners on the basis of those individual student traits</a:t>
            </a:r>
            <a:r>
              <a:rPr lang="en-US" sz="2000" dirty="0"/>
              <a:t>. </a:t>
            </a:r>
          </a:p>
          <a:p>
            <a:pPr marL="285750" lvl="0" indent="-184150">
              <a:buClr>
                <a:srgbClr val="03CB92"/>
              </a:buClr>
              <a:buSzPts val="1600"/>
            </a:pPr>
            <a:r>
              <a:rPr lang="en-US" sz="2000" dirty="0"/>
              <a:t>Learning is differentiated to allow learners to succeed based on their strengths and support is put in place where the learner has an identified need.</a:t>
            </a:r>
          </a:p>
          <a:p>
            <a:pPr marL="285750" lvl="0" indent="-184150">
              <a:buClr>
                <a:srgbClr val="03CB92"/>
              </a:buClr>
              <a:buSzPts val="1600"/>
            </a:pPr>
            <a:r>
              <a:rPr lang="en-US" sz="2000" dirty="0"/>
              <a:t>This could be a writing frame, questions broken down in a specific way, small step instruction so as not to confuse the learner</a:t>
            </a:r>
          </a:p>
          <a:p>
            <a:pPr marL="285750" lvl="0" indent="-184150">
              <a:buClr>
                <a:srgbClr val="03CB92"/>
              </a:buClr>
              <a:buSzPts val="1600"/>
            </a:pPr>
            <a:r>
              <a:rPr lang="en-US" sz="2000" dirty="0"/>
              <a:t>Teachers, students and LSA’s work with one another to create a </a:t>
            </a:r>
            <a:r>
              <a:rPr lang="en-US" sz="2000" dirty="0" err="1"/>
              <a:t>customised</a:t>
            </a:r>
            <a:r>
              <a:rPr lang="en-US" sz="2000" dirty="0"/>
              <a:t> learning plan for the classroom</a:t>
            </a:r>
            <a:r>
              <a:rPr lang="en-US" dirty="0"/>
              <a:t> </a:t>
            </a:r>
            <a:r>
              <a:rPr lang="en-US" sz="2000" dirty="0"/>
              <a:t>and for the wider learning of the student. This should include SMART targets that are short in duration, easy to measure and skills not task based</a:t>
            </a:r>
          </a:p>
          <a:p>
            <a:pPr marL="285750" lvl="0" indent="-184150">
              <a:buClr>
                <a:srgbClr val="03CB92"/>
              </a:buClr>
              <a:buSzPts val="1600"/>
            </a:pPr>
            <a:endParaRPr lang="en-US" sz="2000" dirty="0">
              <a:solidFill>
                <a:srgbClr val="252B39"/>
              </a:solidFill>
              <a:ea typeface="Poppins"/>
              <a:cs typeface="Poppins"/>
              <a:sym typeface="Poppins"/>
            </a:endParaRPr>
          </a:p>
          <a:p>
            <a:pPr marL="285750" lvl="0" indent="-184150">
              <a:buClr>
                <a:srgbClr val="03CB92"/>
              </a:buClr>
              <a:buSzPts val="1600"/>
            </a:pPr>
            <a:r>
              <a:rPr lang="en-US" sz="2000" dirty="0">
                <a:solidFill>
                  <a:srgbClr val="252B39"/>
                </a:solidFill>
                <a:ea typeface="Poppins"/>
                <a:cs typeface="Poppins"/>
                <a:sym typeface="Poppins"/>
              </a:rPr>
              <a:t>For a student with SEND or High needs this could be partly based on their EHC plan</a:t>
            </a:r>
          </a:p>
        </p:txBody>
      </p:sp>
    </p:spTree>
    <p:extLst>
      <p:ext uri="{BB962C8B-B14F-4D97-AF65-F5344CB8AC3E}">
        <p14:creationId xmlns:p14="http://schemas.microsoft.com/office/powerpoint/2010/main" val="666645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4109"/>
            <a:ext cx="10515600" cy="896814"/>
          </a:xfrm>
        </p:spPr>
        <p:txBody>
          <a:bodyPr>
            <a:normAutofit/>
          </a:bodyPr>
          <a:lstStyle/>
          <a:p>
            <a:pPr lvl="0"/>
            <a:r>
              <a:rPr lang="en-US" sz="3600" dirty="0"/>
              <a:t>EHCP plans are split into several sections and look at:</a:t>
            </a:r>
            <a:endParaRPr lang="en-GB" sz="3600" dirty="0"/>
          </a:p>
        </p:txBody>
      </p:sp>
      <p:sp>
        <p:nvSpPr>
          <p:cNvPr id="3" name="Text Placeholder 2"/>
          <p:cNvSpPr>
            <a:spLocks noGrp="1"/>
          </p:cNvSpPr>
          <p:nvPr>
            <p:ph type="body" idx="1"/>
          </p:nvPr>
        </p:nvSpPr>
        <p:spPr>
          <a:xfrm>
            <a:off x="838200" y="1063870"/>
            <a:ext cx="10515600" cy="5451230"/>
          </a:xfrm>
        </p:spPr>
        <p:txBody>
          <a:bodyPr>
            <a:normAutofit fontScale="62500" lnSpcReduction="20000"/>
          </a:bodyPr>
          <a:lstStyle/>
          <a:p>
            <a:r>
              <a:rPr lang="en-US" dirty="0"/>
              <a:t>the views, interests and aspirations of the child and his parents or the young person </a:t>
            </a:r>
            <a:r>
              <a:rPr lang="en-US" dirty="0">
                <a:solidFill>
                  <a:srgbClr val="FF0000"/>
                </a:solidFill>
              </a:rPr>
              <a:t>(section A);</a:t>
            </a:r>
          </a:p>
          <a:p>
            <a:r>
              <a:rPr lang="en-US" dirty="0"/>
              <a:t>the child or young person’s special educational needs </a:t>
            </a:r>
            <a:r>
              <a:rPr lang="en-US" dirty="0">
                <a:solidFill>
                  <a:srgbClr val="FF0000"/>
                </a:solidFill>
              </a:rPr>
              <a:t>(section B);</a:t>
            </a:r>
          </a:p>
          <a:p>
            <a:r>
              <a:rPr lang="en-US" dirty="0"/>
              <a:t>the child or young person’s health care needs which relate to their special educational needs </a:t>
            </a:r>
            <a:r>
              <a:rPr lang="en-US" dirty="0">
                <a:solidFill>
                  <a:srgbClr val="FF0000"/>
                </a:solidFill>
              </a:rPr>
              <a:t>(section C);</a:t>
            </a:r>
          </a:p>
          <a:p>
            <a:r>
              <a:rPr lang="en-US" dirty="0"/>
              <a:t>the child or young person’s social care needs which relate to their special educational needs or to a disability </a:t>
            </a:r>
            <a:r>
              <a:rPr lang="en-US" dirty="0">
                <a:solidFill>
                  <a:srgbClr val="FF0000"/>
                </a:solidFill>
              </a:rPr>
              <a:t>(section D);</a:t>
            </a:r>
          </a:p>
          <a:p>
            <a:r>
              <a:rPr lang="en-US" dirty="0"/>
              <a:t>the outcomes sought for him or her (</a:t>
            </a:r>
            <a:r>
              <a:rPr lang="en-US" dirty="0">
                <a:solidFill>
                  <a:srgbClr val="FF0000"/>
                </a:solidFill>
              </a:rPr>
              <a:t>section E);</a:t>
            </a:r>
          </a:p>
          <a:p>
            <a:r>
              <a:rPr lang="en-US" dirty="0"/>
              <a:t>the special educational provision required by the child or young person </a:t>
            </a:r>
            <a:r>
              <a:rPr lang="en-US" dirty="0">
                <a:solidFill>
                  <a:srgbClr val="FF0000"/>
                </a:solidFill>
              </a:rPr>
              <a:t>(section F);</a:t>
            </a:r>
          </a:p>
          <a:p>
            <a:r>
              <a:rPr lang="en-US" dirty="0"/>
              <a:t>any health care provision reasonably required by the learning difficulties or disabilities which result in the child or young person having special educational needs </a:t>
            </a:r>
            <a:r>
              <a:rPr lang="en-US" dirty="0">
                <a:solidFill>
                  <a:srgbClr val="FF0000"/>
                </a:solidFill>
              </a:rPr>
              <a:t>(section G);</a:t>
            </a:r>
          </a:p>
          <a:p>
            <a:r>
              <a:rPr lang="en-US" dirty="0"/>
              <a:t>any social care provision which must be made for the child or young person as a result of section 2 of the Chronically Sick and Disabled Persons Act 1970(</a:t>
            </a:r>
            <a:r>
              <a:rPr lang="en-US" b="1" dirty="0">
                <a:hlinkClick r:id="rId2" tooltip="Go to footnote 1"/>
              </a:rPr>
              <a:t>1</a:t>
            </a:r>
            <a:r>
              <a:rPr lang="en-US" dirty="0"/>
              <a:t>) </a:t>
            </a:r>
            <a:r>
              <a:rPr lang="en-US" dirty="0">
                <a:solidFill>
                  <a:srgbClr val="FF0000"/>
                </a:solidFill>
              </a:rPr>
              <a:t>(section H1</a:t>
            </a:r>
            <a:r>
              <a:rPr lang="en-US" dirty="0"/>
              <a:t>);any other social care provision reasonably required by the learning difficulties or disabilities which result in the child or young person having special educational needs (section H2);</a:t>
            </a:r>
          </a:p>
          <a:p>
            <a:r>
              <a:rPr lang="en-US" dirty="0"/>
              <a:t>the name of the school, maintained nursery school, post-16 institution or other institution to be attended by the child or young person and the type of that institution or, where the name of a school or other institution is not specified in the EHC plan, the type of school or other institution to be attended by the child or young person </a:t>
            </a:r>
            <a:r>
              <a:rPr lang="en-US" dirty="0">
                <a:solidFill>
                  <a:srgbClr val="FF0000"/>
                </a:solidFill>
              </a:rPr>
              <a:t>(section I); </a:t>
            </a:r>
            <a:r>
              <a:rPr lang="en-US" dirty="0"/>
              <a:t>and</a:t>
            </a:r>
          </a:p>
          <a:p>
            <a:r>
              <a:rPr lang="en-US" dirty="0"/>
              <a:t>(j)where any special educational provision is to be secured by a direct payment, the special educational needs and outcomes to be met by the direct payment (</a:t>
            </a:r>
            <a:r>
              <a:rPr lang="en-US" dirty="0">
                <a:solidFill>
                  <a:srgbClr val="FF0000"/>
                </a:solidFill>
              </a:rPr>
              <a:t>section J</a:t>
            </a:r>
            <a:r>
              <a:rPr lang="en-US" dirty="0"/>
              <a:t>),</a:t>
            </a:r>
          </a:p>
        </p:txBody>
      </p:sp>
    </p:spTree>
    <p:extLst>
      <p:ext uri="{BB962C8B-B14F-4D97-AF65-F5344CB8AC3E}">
        <p14:creationId xmlns:p14="http://schemas.microsoft.com/office/powerpoint/2010/main" val="1280548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4109"/>
            <a:ext cx="10515600" cy="896814"/>
          </a:xfrm>
        </p:spPr>
        <p:txBody>
          <a:bodyPr>
            <a:normAutofit/>
          </a:bodyPr>
          <a:lstStyle/>
          <a:p>
            <a:pPr lvl="0"/>
            <a:r>
              <a:rPr lang="en-US" sz="3600" dirty="0"/>
              <a:t>We are usually interested in Section B, E, F and I</a:t>
            </a:r>
            <a:endParaRPr lang="en-GB" sz="3600" dirty="0"/>
          </a:p>
        </p:txBody>
      </p:sp>
      <p:sp>
        <p:nvSpPr>
          <p:cNvPr id="3" name="Text Placeholder 2"/>
          <p:cNvSpPr>
            <a:spLocks noGrp="1"/>
          </p:cNvSpPr>
          <p:nvPr>
            <p:ph type="body" idx="1"/>
          </p:nvPr>
        </p:nvSpPr>
        <p:spPr>
          <a:xfrm>
            <a:off x="838200" y="1063870"/>
            <a:ext cx="10515600" cy="5451230"/>
          </a:xfrm>
        </p:spPr>
        <p:txBody>
          <a:bodyPr>
            <a:normAutofit/>
          </a:bodyPr>
          <a:lstStyle/>
          <a:p>
            <a:r>
              <a:rPr lang="en-US" dirty="0"/>
              <a:t>the child or young person’s special educational needs </a:t>
            </a:r>
            <a:r>
              <a:rPr lang="en-US" dirty="0">
                <a:solidFill>
                  <a:srgbClr val="FF0000"/>
                </a:solidFill>
              </a:rPr>
              <a:t>(section B)</a:t>
            </a:r>
          </a:p>
          <a:p>
            <a:pPr marL="114300" indent="0">
              <a:buNone/>
            </a:pPr>
            <a:endParaRPr lang="en-US" dirty="0">
              <a:solidFill>
                <a:srgbClr val="FF0000"/>
              </a:solidFill>
            </a:endParaRPr>
          </a:p>
          <a:p>
            <a:r>
              <a:rPr lang="en-US" dirty="0">
                <a:solidFill>
                  <a:srgbClr val="FF0000"/>
                </a:solidFill>
              </a:rPr>
              <a:t>the special educational provision required by the child or young person (section F) and their outcomes (Section E )</a:t>
            </a:r>
          </a:p>
          <a:p>
            <a:pPr marL="114300" indent="0">
              <a:buNone/>
            </a:pPr>
            <a:endParaRPr lang="en-US" dirty="0">
              <a:solidFill>
                <a:srgbClr val="FF0000"/>
              </a:solidFill>
            </a:endParaRPr>
          </a:p>
          <a:p>
            <a:r>
              <a:rPr lang="en-US" dirty="0">
                <a:solidFill>
                  <a:srgbClr val="FF0000"/>
                </a:solidFill>
              </a:rPr>
              <a:t> </a:t>
            </a:r>
            <a:r>
              <a:rPr lang="en-US" dirty="0"/>
              <a:t>the name of the school, maintained nursery school, post-16 institution or other institution to be attended by the child or young person and the type of that institution or, where the name of a school or other institution is not specified in the EHC plan, the type of school or other institution to be attended by the child or young person </a:t>
            </a:r>
            <a:r>
              <a:rPr lang="en-US" dirty="0">
                <a:solidFill>
                  <a:srgbClr val="FF0000"/>
                </a:solidFill>
              </a:rPr>
              <a:t>(section I)</a:t>
            </a:r>
          </a:p>
        </p:txBody>
      </p:sp>
    </p:spTree>
    <p:extLst>
      <p:ext uri="{BB962C8B-B14F-4D97-AF65-F5344CB8AC3E}">
        <p14:creationId xmlns:p14="http://schemas.microsoft.com/office/powerpoint/2010/main" val="2990318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3" name="Google Shape;98;p2">
            <a:extLst>
              <a:ext uri="{FF2B5EF4-FFF2-40B4-BE49-F238E27FC236}">
                <a16:creationId xmlns:a16="http://schemas.microsoft.com/office/drawing/2014/main" id="{10A7FD2A-857B-491E-9344-85E1E89C2A86}"/>
              </a:ext>
            </a:extLst>
          </p:cNvPr>
          <p:cNvSpPr txBox="1"/>
          <p:nvPr/>
        </p:nvSpPr>
        <p:spPr>
          <a:xfrm>
            <a:off x="384748" y="1346495"/>
            <a:ext cx="11120963" cy="3262391"/>
          </a:xfrm>
          <a:prstGeom prst="rect">
            <a:avLst/>
          </a:prstGeom>
          <a:noFill/>
          <a:ln>
            <a:noFill/>
          </a:ln>
        </p:spPr>
        <p:txBody>
          <a:bodyPr spcFirstLastPara="1" wrap="square" lIns="91425" tIns="45700" rIns="91425" bIns="45700" anchor="t" anchorCtr="0">
            <a:spAutoFit/>
          </a:bodyPr>
          <a:lstStyle/>
          <a:p>
            <a:pPr marL="285750" marR="0" lvl="0" indent="-184150" algn="l" rtl="0">
              <a:lnSpc>
                <a:spcPct val="100000"/>
              </a:lnSpc>
              <a:spcBef>
                <a:spcPts val="0"/>
              </a:spcBef>
              <a:spcAft>
                <a:spcPts val="0"/>
              </a:spcAft>
              <a:buClr>
                <a:srgbClr val="03CB92"/>
              </a:buClr>
              <a:buSzPts val="1600"/>
              <a:buFont typeface="Arial"/>
              <a:buNone/>
            </a:pPr>
            <a:endParaRPr sz="1600" b="0" i="0" u="none" strike="noStrike" cap="none" dirty="0">
              <a:solidFill>
                <a:srgbClr val="252B39"/>
              </a:solidFill>
              <a:latin typeface="+mj-lt"/>
              <a:ea typeface="Poppins"/>
              <a:cs typeface="Poppins"/>
              <a:sym typeface="Poppins"/>
            </a:endParaRPr>
          </a:p>
          <a:p>
            <a:pPr marL="285750" marR="0" lvl="0" indent="-285750" algn="l" rtl="0">
              <a:lnSpc>
                <a:spcPct val="100000"/>
              </a:lnSpc>
              <a:spcBef>
                <a:spcPts val="0"/>
              </a:spcBef>
              <a:spcAft>
                <a:spcPts val="0"/>
              </a:spcAft>
              <a:buClr>
                <a:srgbClr val="03CB92"/>
              </a:buClr>
              <a:buSzPts val="1600"/>
              <a:buFont typeface="Arial"/>
              <a:buChar char="•"/>
            </a:pPr>
            <a:r>
              <a:rPr lang="en-US" sz="1800" b="0" i="0" u="none" strike="noStrike" cap="none" dirty="0">
                <a:solidFill>
                  <a:srgbClr val="252B39"/>
                </a:solidFill>
                <a:latin typeface="Calibri" panose="020F0502020204030204" pitchFamily="34" charset="0"/>
                <a:ea typeface="Poppins"/>
                <a:cs typeface="Calibri" panose="020F0502020204030204" pitchFamily="34" charset="0"/>
                <a:sym typeface="Poppins"/>
              </a:rPr>
              <a:t>What are the main learning needs of this learner? – what section are they in?</a:t>
            </a:r>
          </a:p>
          <a:p>
            <a:pPr marL="285750" marR="0" lvl="0" indent="-184150" algn="l" rtl="0">
              <a:lnSpc>
                <a:spcPct val="100000"/>
              </a:lnSpc>
              <a:spcBef>
                <a:spcPts val="0"/>
              </a:spcBef>
              <a:spcAft>
                <a:spcPts val="0"/>
              </a:spcAft>
              <a:buClr>
                <a:srgbClr val="03CB92"/>
              </a:buClr>
              <a:buSzPts val="1600"/>
              <a:buFont typeface="Arial"/>
              <a:buNone/>
            </a:pPr>
            <a:endParaRPr sz="1800" b="0" i="0" u="none" strike="noStrike" cap="none" dirty="0">
              <a:solidFill>
                <a:srgbClr val="252B39"/>
              </a:solidFill>
              <a:latin typeface="Calibri" panose="020F0502020204030204" pitchFamily="34" charset="0"/>
              <a:ea typeface="Poppins"/>
              <a:cs typeface="Calibri" panose="020F0502020204030204" pitchFamily="34" charset="0"/>
              <a:sym typeface="Poppins"/>
            </a:endParaRPr>
          </a:p>
          <a:p>
            <a:pPr marL="285750" marR="0" lvl="0" indent="-285750" algn="l" rtl="0">
              <a:lnSpc>
                <a:spcPct val="100000"/>
              </a:lnSpc>
              <a:spcBef>
                <a:spcPts val="0"/>
              </a:spcBef>
              <a:spcAft>
                <a:spcPts val="0"/>
              </a:spcAft>
              <a:buClr>
                <a:srgbClr val="03CB92"/>
              </a:buClr>
              <a:buSzPts val="1600"/>
              <a:buFont typeface="Arial"/>
              <a:buChar char="•"/>
            </a:pPr>
            <a:r>
              <a:rPr lang="en-US" sz="1800" b="0" i="0" u="none" strike="noStrike" cap="none" dirty="0">
                <a:solidFill>
                  <a:srgbClr val="252B39"/>
                </a:solidFill>
                <a:latin typeface="Calibri" panose="020F0502020204030204" pitchFamily="34" charset="0"/>
                <a:ea typeface="Poppins"/>
                <a:cs typeface="Calibri" panose="020F0502020204030204" pitchFamily="34" charset="0"/>
                <a:sym typeface="Poppins"/>
              </a:rPr>
              <a:t>Identify 3 outcomes for this learner?</a:t>
            </a:r>
          </a:p>
          <a:p>
            <a:pPr marL="285750" marR="0" lvl="0" indent="-285750" algn="l" rtl="0">
              <a:lnSpc>
                <a:spcPct val="100000"/>
              </a:lnSpc>
              <a:spcBef>
                <a:spcPts val="0"/>
              </a:spcBef>
              <a:spcAft>
                <a:spcPts val="0"/>
              </a:spcAft>
              <a:buClr>
                <a:srgbClr val="03CB92"/>
              </a:buClr>
              <a:buSzPts val="1600"/>
              <a:buFont typeface="Arial"/>
              <a:buChar char="•"/>
            </a:pPr>
            <a:r>
              <a:rPr lang="en-US" sz="1800" dirty="0">
                <a:solidFill>
                  <a:srgbClr val="252B39"/>
                </a:solidFill>
                <a:latin typeface="Calibri" panose="020F0502020204030204" pitchFamily="34" charset="0"/>
                <a:cs typeface="Calibri" panose="020F0502020204030204" pitchFamily="34" charset="0"/>
                <a:sym typeface="Poppins"/>
              </a:rPr>
              <a:t>What teaching strategies would you use to support these outcomes</a:t>
            </a:r>
            <a:endParaRPr sz="1800" b="0" i="0" u="none" strike="noStrike" cap="none" dirty="0">
              <a:solidFill>
                <a:srgbClr val="252B39"/>
              </a:solidFill>
              <a:latin typeface="Calibri" panose="020F0502020204030204" pitchFamily="34" charset="0"/>
              <a:cs typeface="Calibri" panose="020F0502020204030204" pitchFamily="34" charset="0"/>
              <a:sym typeface="Arial"/>
            </a:endParaRPr>
          </a:p>
          <a:p>
            <a:pPr marL="285750" marR="0" lvl="0" indent="-184150" algn="l" rtl="0">
              <a:lnSpc>
                <a:spcPct val="100000"/>
              </a:lnSpc>
              <a:spcBef>
                <a:spcPts val="0"/>
              </a:spcBef>
              <a:spcAft>
                <a:spcPts val="0"/>
              </a:spcAft>
              <a:buClr>
                <a:srgbClr val="03CB92"/>
              </a:buClr>
              <a:buSzPts val="1600"/>
              <a:buFont typeface="Arial"/>
              <a:buNone/>
            </a:pPr>
            <a:endParaRPr sz="1800" b="0" i="0" u="none" strike="noStrike" cap="none" dirty="0">
              <a:solidFill>
                <a:srgbClr val="252B39"/>
              </a:solidFill>
              <a:latin typeface="Calibri" panose="020F0502020204030204" pitchFamily="34" charset="0"/>
              <a:ea typeface="Poppins"/>
              <a:cs typeface="Calibri" panose="020F0502020204030204" pitchFamily="34" charset="0"/>
              <a:sym typeface="Poppins"/>
            </a:endParaRPr>
          </a:p>
          <a:p>
            <a:pPr marL="285750" marR="0" lvl="0" indent="-285750" algn="l" rtl="0">
              <a:lnSpc>
                <a:spcPct val="100000"/>
              </a:lnSpc>
              <a:spcBef>
                <a:spcPts val="0"/>
              </a:spcBef>
              <a:spcAft>
                <a:spcPts val="0"/>
              </a:spcAft>
              <a:buClr>
                <a:srgbClr val="03CB92"/>
              </a:buClr>
              <a:buSzPts val="1600"/>
              <a:buFont typeface="Arial"/>
              <a:buChar char="•"/>
            </a:pPr>
            <a:r>
              <a:rPr lang="en-US" sz="1800" b="0" i="0" u="none" strike="noStrike" cap="none" dirty="0">
                <a:solidFill>
                  <a:srgbClr val="252B39"/>
                </a:solidFill>
                <a:latin typeface="Calibri" panose="020F0502020204030204" pitchFamily="34" charset="0"/>
                <a:cs typeface="Calibri" panose="020F0502020204030204" pitchFamily="34" charset="0"/>
                <a:sym typeface="Arial"/>
              </a:rPr>
              <a:t>What three targets would you set for this learner for the first 6 weeks of their study at Capel Manor?</a:t>
            </a:r>
          </a:p>
          <a:p>
            <a:pPr marL="285750" marR="0" lvl="0" indent="-285750" algn="l" rtl="0">
              <a:lnSpc>
                <a:spcPct val="100000"/>
              </a:lnSpc>
              <a:spcBef>
                <a:spcPts val="0"/>
              </a:spcBef>
              <a:spcAft>
                <a:spcPts val="0"/>
              </a:spcAft>
              <a:buClr>
                <a:srgbClr val="03CB92"/>
              </a:buClr>
              <a:buSzPts val="1600"/>
              <a:buFont typeface="Arial"/>
              <a:buChar char="•"/>
            </a:pPr>
            <a:r>
              <a:rPr lang="en-US" sz="1800" dirty="0">
                <a:solidFill>
                  <a:srgbClr val="252B39"/>
                </a:solidFill>
                <a:latin typeface="Calibri" panose="020F0502020204030204" pitchFamily="34" charset="0"/>
                <a:cs typeface="Calibri" panose="020F0502020204030204" pitchFamily="34" charset="0"/>
              </a:rPr>
              <a:t>Please remember that targets must be SMART, skills not task based so not:</a:t>
            </a:r>
          </a:p>
          <a:p>
            <a:pPr marL="285750" marR="0" lvl="0" indent="-285750" algn="l" rtl="0">
              <a:lnSpc>
                <a:spcPct val="100000"/>
              </a:lnSpc>
              <a:spcBef>
                <a:spcPts val="0"/>
              </a:spcBef>
              <a:spcAft>
                <a:spcPts val="0"/>
              </a:spcAft>
              <a:buClr>
                <a:srgbClr val="03CB92"/>
              </a:buClr>
              <a:buSzPts val="1600"/>
              <a:buFont typeface="Arial"/>
              <a:buChar char="•"/>
            </a:pPr>
            <a:endParaRPr lang="en-US" sz="1800" b="0" i="0" u="none" strike="noStrike" cap="none" dirty="0">
              <a:solidFill>
                <a:srgbClr val="252B39"/>
              </a:solidFill>
              <a:latin typeface="Calibri" panose="020F0502020204030204" pitchFamily="34" charset="0"/>
              <a:cs typeface="Calibri" panose="020F0502020204030204" pitchFamily="34" charset="0"/>
              <a:sym typeface="Arial"/>
            </a:endParaRPr>
          </a:p>
          <a:p>
            <a:pPr marL="285750" marR="0" lvl="0" indent="-285750" algn="l" rtl="0">
              <a:lnSpc>
                <a:spcPct val="100000"/>
              </a:lnSpc>
              <a:spcBef>
                <a:spcPts val="0"/>
              </a:spcBef>
              <a:spcAft>
                <a:spcPts val="0"/>
              </a:spcAft>
              <a:buClr>
                <a:srgbClr val="03CB92"/>
              </a:buClr>
              <a:buSzPts val="1600"/>
              <a:buFont typeface="Arial"/>
              <a:buChar char="•"/>
            </a:pPr>
            <a:r>
              <a:rPr lang="en-US" sz="1800" dirty="0">
                <a:solidFill>
                  <a:srgbClr val="252B39"/>
                </a:solidFill>
                <a:latin typeface="Calibri" panose="020F0502020204030204" pitchFamily="34" charset="0"/>
                <a:cs typeface="Calibri" panose="020F0502020204030204" pitchFamily="34" charset="0"/>
              </a:rPr>
              <a:t>“to complete unit 6 by Feb half term”.</a:t>
            </a:r>
            <a:endParaRPr lang="en-US" sz="1800" b="0" i="0" u="none" strike="noStrike" cap="none" dirty="0">
              <a:solidFill>
                <a:srgbClr val="252B39"/>
              </a:solidFill>
              <a:latin typeface="Calibri" panose="020F0502020204030204" pitchFamily="34" charset="0"/>
              <a:cs typeface="Calibri" panose="020F0502020204030204" pitchFamily="34" charset="0"/>
              <a:sym typeface="Arial"/>
            </a:endParaRPr>
          </a:p>
          <a:p>
            <a:pPr marL="285750" marR="0" lvl="0" indent="-285750" algn="l" rtl="0">
              <a:lnSpc>
                <a:spcPct val="100000"/>
              </a:lnSpc>
              <a:spcBef>
                <a:spcPts val="0"/>
              </a:spcBef>
              <a:spcAft>
                <a:spcPts val="0"/>
              </a:spcAft>
              <a:buClr>
                <a:srgbClr val="03CB92"/>
              </a:buClr>
              <a:buSzPts val="1600"/>
              <a:buFont typeface="Arial"/>
              <a:buChar char="•"/>
            </a:pPr>
            <a:endParaRPr lang="en-US" dirty="0">
              <a:solidFill>
                <a:srgbClr val="252B39"/>
              </a:solidFill>
            </a:endParaRPr>
          </a:p>
          <a:p>
            <a:pPr marL="285750" marR="0" lvl="0" indent="-285750" algn="l" rtl="0">
              <a:lnSpc>
                <a:spcPct val="100000"/>
              </a:lnSpc>
              <a:spcBef>
                <a:spcPts val="0"/>
              </a:spcBef>
              <a:spcAft>
                <a:spcPts val="0"/>
              </a:spcAft>
              <a:buClr>
                <a:srgbClr val="03CB92"/>
              </a:buClr>
              <a:buSzPts val="1600"/>
              <a:buFont typeface="Arial"/>
              <a:buChar char="•"/>
            </a:pPr>
            <a:endParaRPr sz="1400" b="0" i="0" u="none" strike="noStrike" cap="none" dirty="0">
              <a:solidFill>
                <a:srgbClr val="252B39"/>
              </a:solidFill>
              <a:sym typeface="Arial"/>
            </a:endParaRPr>
          </a:p>
        </p:txBody>
      </p:sp>
      <p:sp>
        <p:nvSpPr>
          <p:cNvPr id="4" name="Google Shape;99;p2">
            <a:extLst>
              <a:ext uri="{FF2B5EF4-FFF2-40B4-BE49-F238E27FC236}">
                <a16:creationId xmlns:a16="http://schemas.microsoft.com/office/drawing/2014/main" id="{6017636D-631C-42BA-B44D-D524D43D5426}"/>
              </a:ext>
            </a:extLst>
          </p:cNvPr>
          <p:cNvSpPr txBox="1"/>
          <p:nvPr/>
        </p:nvSpPr>
        <p:spPr>
          <a:xfrm>
            <a:off x="300470" y="335857"/>
            <a:ext cx="11771368" cy="81593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dirty="0">
                <a:solidFill>
                  <a:srgbClr val="252B39"/>
                </a:solidFill>
                <a:latin typeface="+mj-lt"/>
                <a:ea typeface="Poppins"/>
                <a:cs typeface="Poppins"/>
                <a:sym typeface="Poppins"/>
              </a:rPr>
              <a:t>Take a look at the EHCP in front of you</a:t>
            </a:r>
            <a:endParaRPr sz="1600" b="0" i="0" u="none" strike="noStrike" cap="none" dirty="0">
              <a:solidFill>
                <a:srgbClr val="252B39"/>
              </a:solidFill>
              <a:latin typeface="+mj-lt"/>
              <a:ea typeface="Poppins"/>
              <a:cs typeface="Poppins"/>
              <a:sym typeface="Poppins"/>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252B39"/>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rgbClr val="252B39"/>
                </a:solidFill>
                <a:latin typeface="Poppins"/>
                <a:ea typeface="Poppins"/>
                <a:cs typeface="Poppins"/>
                <a:sym typeface="Poppins"/>
              </a:rPr>
              <a:t>In grou</a:t>
            </a:r>
            <a:r>
              <a:rPr lang="en-US" sz="1800" dirty="0">
                <a:solidFill>
                  <a:srgbClr val="252B39"/>
                </a:solidFill>
                <a:latin typeface="Poppins"/>
                <a:ea typeface="Poppins"/>
                <a:cs typeface="Poppins"/>
                <a:sym typeface="Poppins"/>
              </a:rPr>
              <a:t>ps:</a:t>
            </a: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252B39"/>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252B39"/>
              </a:solidFill>
              <a:latin typeface="Poppins"/>
              <a:ea typeface="Poppins"/>
              <a:cs typeface="Poppins"/>
              <a:sym typeface="Poppins"/>
            </a:endParaRPr>
          </a:p>
        </p:txBody>
      </p:sp>
      <p:pic>
        <p:nvPicPr>
          <p:cNvPr id="5" name="Picture 4">
            <a:extLst>
              <a:ext uri="{FF2B5EF4-FFF2-40B4-BE49-F238E27FC236}">
                <a16:creationId xmlns:a16="http://schemas.microsoft.com/office/drawing/2014/main" id="{8F445085-7F62-432A-A177-9061DF5FF45C}"/>
              </a:ext>
            </a:extLst>
          </p:cNvPr>
          <p:cNvPicPr>
            <a:picLocks noChangeAspect="1"/>
          </p:cNvPicPr>
          <p:nvPr/>
        </p:nvPicPr>
        <p:blipFill>
          <a:blip r:embed="rId3"/>
          <a:stretch>
            <a:fillRect/>
          </a:stretch>
        </p:blipFill>
        <p:spPr>
          <a:xfrm>
            <a:off x="0" y="6145649"/>
            <a:ext cx="12192000" cy="71323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4" name="Google Shape;99;p2">
            <a:extLst>
              <a:ext uri="{FF2B5EF4-FFF2-40B4-BE49-F238E27FC236}">
                <a16:creationId xmlns:a16="http://schemas.microsoft.com/office/drawing/2014/main" id="{6017636D-631C-42BA-B44D-D524D43D5426}"/>
              </a:ext>
            </a:extLst>
          </p:cNvPr>
          <p:cNvSpPr txBox="1"/>
          <p:nvPr/>
        </p:nvSpPr>
        <p:spPr>
          <a:xfrm>
            <a:off x="133416" y="327772"/>
            <a:ext cx="11771368" cy="81593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252B39"/>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252B39"/>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252B39"/>
              </a:solidFill>
              <a:latin typeface="Poppins"/>
              <a:ea typeface="Poppins"/>
              <a:cs typeface="Poppins"/>
              <a:sym typeface="Poppins"/>
            </a:endParaRPr>
          </a:p>
        </p:txBody>
      </p:sp>
      <p:pic>
        <p:nvPicPr>
          <p:cNvPr id="5" name="Picture 4">
            <a:extLst>
              <a:ext uri="{FF2B5EF4-FFF2-40B4-BE49-F238E27FC236}">
                <a16:creationId xmlns:a16="http://schemas.microsoft.com/office/drawing/2014/main" id="{8F445085-7F62-432A-A177-9061DF5FF45C}"/>
              </a:ext>
            </a:extLst>
          </p:cNvPr>
          <p:cNvPicPr>
            <a:picLocks noChangeAspect="1"/>
          </p:cNvPicPr>
          <p:nvPr/>
        </p:nvPicPr>
        <p:blipFill>
          <a:blip r:embed="rId3"/>
          <a:stretch>
            <a:fillRect/>
          </a:stretch>
        </p:blipFill>
        <p:spPr>
          <a:xfrm>
            <a:off x="0" y="6145649"/>
            <a:ext cx="12192000" cy="713232"/>
          </a:xfrm>
          <a:prstGeom prst="rect">
            <a:avLst/>
          </a:prstGeom>
        </p:spPr>
      </p:pic>
      <p:sp>
        <p:nvSpPr>
          <p:cNvPr id="6" name="Text Placeholder 5"/>
          <p:cNvSpPr>
            <a:spLocks noGrp="1"/>
          </p:cNvSpPr>
          <p:nvPr>
            <p:ph type="body" idx="1"/>
          </p:nvPr>
        </p:nvSpPr>
        <p:spPr/>
        <p:txBody>
          <a:bodyPr/>
          <a:lstStyle/>
          <a:p>
            <a:pPr algn="ctr"/>
            <a:r>
              <a:rPr lang="en-US" sz="3600" dirty="0">
                <a:solidFill>
                  <a:schemeClr val="tx1"/>
                </a:solidFill>
              </a:rPr>
              <a:t>Any Questions?</a:t>
            </a:r>
          </a:p>
          <a:p>
            <a:pPr algn="ctr"/>
            <a:endParaRPr lang="en-US" sz="3600" dirty="0">
              <a:solidFill>
                <a:schemeClr val="tx1"/>
              </a:solidFill>
            </a:endParaRPr>
          </a:p>
          <a:p>
            <a:pPr algn="ctr"/>
            <a:r>
              <a:rPr lang="en-US" sz="3600" dirty="0">
                <a:solidFill>
                  <a:schemeClr val="tx1"/>
                </a:solidFill>
              </a:rPr>
              <a:t>Thanks </a:t>
            </a:r>
            <a:r>
              <a:rPr lang="en-US" dirty="0">
                <a:solidFill>
                  <a:schemeClr val="tx1"/>
                </a:solidFill>
              </a:rPr>
              <a:t> </a:t>
            </a:r>
            <a:endParaRPr lang="en-GB" dirty="0">
              <a:solidFill>
                <a:schemeClr val="tx1"/>
              </a:solidFill>
            </a:endParaRPr>
          </a:p>
        </p:txBody>
      </p:sp>
    </p:spTree>
    <p:extLst>
      <p:ext uri="{BB962C8B-B14F-4D97-AF65-F5344CB8AC3E}">
        <p14:creationId xmlns:p14="http://schemas.microsoft.com/office/powerpoint/2010/main" val="5185895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252B3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Google Shape;214;p12"/>
          <p:cNvPicPr preferRelativeResize="0"/>
          <p:nvPr/>
        </p:nvPicPr>
        <p:blipFill rotWithShape="1">
          <a:blip r:embed="rId2">
            <a:alphaModFix/>
          </a:blip>
          <a:srcRect/>
          <a:stretch/>
        </p:blipFill>
        <p:spPr>
          <a:xfrm>
            <a:off x="1465352" y="2095902"/>
            <a:ext cx="9302627" cy="2195285"/>
          </a:xfrm>
          <a:prstGeom prst="rect">
            <a:avLst/>
          </a:prstGeom>
          <a:noFill/>
          <a:ln>
            <a:noFill/>
          </a:ln>
        </p:spPr>
      </p:pic>
      <p:sp>
        <p:nvSpPr>
          <p:cNvPr id="8" name="Google Shape;215;p12"/>
          <p:cNvSpPr txBox="1"/>
          <p:nvPr/>
        </p:nvSpPr>
        <p:spPr>
          <a:xfrm>
            <a:off x="1687002" y="4071570"/>
            <a:ext cx="8859329"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50"/>
              <a:buFont typeface="Arial"/>
              <a:buNone/>
            </a:pPr>
            <a:r>
              <a:rPr lang="en-GB" sz="2800" b="0" i="0" u="none" strike="noStrike" cap="none" dirty="0">
                <a:solidFill>
                  <a:schemeClr val="lt1"/>
                </a:solidFill>
                <a:latin typeface="+mj-lt"/>
                <a:ea typeface="Poppins"/>
                <a:cs typeface="Poppins"/>
                <a:sym typeface="Poppins"/>
              </a:rPr>
              <a:t>Visit capel.ac.uk to browse courses and apply online</a:t>
            </a:r>
            <a:endParaRPr sz="2800" b="0" i="0" u="none" strike="noStrike" cap="none" dirty="0">
              <a:solidFill>
                <a:schemeClr val="lt1"/>
              </a:solidFill>
              <a:latin typeface="+mj-lt"/>
              <a:ea typeface="Poppins"/>
              <a:cs typeface="Poppins"/>
              <a:sym typeface="Poppins"/>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1371" y="5043719"/>
            <a:ext cx="476250" cy="4572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5198" y="5043719"/>
            <a:ext cx="476250" cy="45720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39025" y="5043719"/>
            <a:ext cx="438150" cy="438150"/>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24752" y="5062769"/>
            <a:ext cx="533400" cy="438150"/>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51426" y="5100869"/>
            <a:ext cx="533400" cy="381000"/>
          </a:xfrm>
          <a:prstGeom prst="rect">
            <a:avLst/>
          </a:prstGeom>
        </p:spPr>
      </p:pic>
    </p:spTree>
    <p:extLst>
      <p:ext uri="{BB962C8B-B14F-4D97-AF65-F5344CB8AC3E}">
        <p14:creationId xmlns:p14="http://schemas.microsoft.com/office/powerpoint/2010/main" val="9451898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Text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908603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2"/>
          <p:cNvSpPr txBox="1"/>
          <p:nvPr/>
        </p:nvSpPr>
        <p:spPr>
          <a:xfrm>
            <a:off x="2157573" y="2377792"/>
            <a:ext cx="8582357" cy="3416279"/>
          </a:xfrm>
          <a:prstGeom prst="rect">
            <a:avLst/>
          </a:prstGeom>
          <a:noFill/>
          <a:ln>
            <a:noFill/>
          </a:ln>
        </p:spPr>
        <p:txBody>
          <a:bodyPr spcFirstLastPara="1" wrap="square" lIns="91425" tIns="45700" rIns="91425" bIns="45700" anchor="t" anchorCtr="0">
            <a:spAutoFit/>
          </a:bodyPr>
          <a:lstStyle/>
          <a:p>
            <a:pPr marL="101600">
              <a:buClr>
                <a:srgbClr val="03CB92"/>
              </a:buClr>
              <a:buSzPts val="1600"/>
            </a:pPr>
            <a:r>
              <a:rPr lang="en-US" sz="2800" dirty="0">
                <a:solidFill>
                  <a:srgbClr val="FF0000"/>
                </a:solidFill>
                <a:latin typeface="Calibri" panose="020F0502020204030204" pitchFamily="34" charset="0"/>
                <a:ea typeface="Poppins"/>
                <a:cs typeface="Calibri" panose="020F0502020204030204" pitchFamily="34" charset="0"/>
              </a:rPr>
              <a:t>Aims of session:</a:t>
            </a:r>
          </a:p>
          <a:p>
            <a:pPr marL="101600">
              <a:buClr>
                <a:srgbClr val="03CB92"/>
              </a:buClr>
              <a:buSzPts val="1600"/>
            </a:pPr>
            <a:endParaRPr lang="en-US" sz="2800" dirty="0">
              <a:solidFill>
                <a:srgbClr val="FF0000"/>
              </a:solidFill>
              <a:latin typeface="Calibri" panose="020F0502020204030204" pitchFamily="34" charset="0"/>
              <a:ea typeface="Poppins"/>
              <a:cs typeface="Calibri" panose="020F0502020204030204" pitchFamily="34" charset="0"/>
            </a:endParaRPr>
          </a:p>
          <a:p>
            <a:pPr marL="387350" indent="-285750">
              <a:buSzPts val="1600"/>
              <a:buFont typeface="Arial" panose="020B0604020202020204" pitchFamily="34" charset="0"/>
              <a:buChar char="•"/>
            </a:pPr>
            <a:r>
              <a:rPr lang="en-US" sz="1600" dirty="0">
                <a:solidFill>
                  <a:srgbClr val="252B39"/>
                </a:solidFill>
                <a:latin typeface="Calibri" panose="020F0502020204030204" pitchFamily="34" charset="0"/>
                <a:ea typeface="Poppins"/>
                <a:cs typeface="Calibri" panose="020F0502020204030204" pitchFamily="34" charset="0"/>
              </a:rPr>
              <a:t>To recognise common learning disabilities and difficulties</a:t>
            </a:r>
          </a:p>
          <a:p>
            <a:pPr marL="101600">
              <a:buSzPts val="1600"/>
            </a:pPr>
            <a:endParaRPr lang="en-US" sz="1600" b="0" i="0" u="none" strike="noStrike" cap="none" dirty="0">
              <a:solidFill>
                <a:srgbClr val="252B39"/>
              </a:solidFill>
              <a:latin typeface="Calibri" panose="020F0502020204030204" pitchFamily="34" charset="0"/>
              <a:ea typeface="Poppins"/>
              <a:cs typeface="Calibri" panose="020F0502020204030204" pitchFamily="34" charset="0"/>
            </a:endParaRPr>
          </a:p>
          <a:p>
            <a:pPr marL="387350" indent="-285750">
              <a:buSzPts val="1600"/>
              <a:buFont typeface="Arial" panose="020B0604020202020204" pitchFamily="34" charset="0"/>
              <a:buChar char="•"/>
            </a:pPr>
            <a:r>
              <a:rPr lang="en-US" sz="1600" dirty="0">
                <a:solidFill>
                  <a:srgbClr val="252B39"/>
                </a:solidFill>
                <a:latin typeface="Calibri" panose="020F0502020204030204" pitchFamily="34" charset="0"/>
                <a:cs typeface="Calibri" panose="020F0502020204030204" pitchFamily="34" charset="0"/>
              </a:rPr>
              <a:t>To recognise the difference between a  specific learning difficulty and learning disability</a:t>
            </a:r>
          </a:p>
          <a:p>
            <a:pPr marL="101600">
              <a:buSzPts val="1600"/>
            </a:pPr>
            <a:endParaRPr lang="en-US" sz="1600" dirty="0">
              <a:solidFill>
                <a:srgbClr val="252B39"/>
              </a:solidFill>
              <a:latin typeface="Calibri" panose="020F0502020204030204" pitchFamily="34" charset="0"/>
              <a:cs typeface="Calibri" panose="020F0502020204030204" pitchFamily="34" charset="0"/>
            </a:endParaRPr>
          </a:p>
          <a:p>
            <a:pPr marL="387350" indent="-285750">
              <a:buSzPts val="1600"/>
              <a:buFont typeface="Arial" panose="020B0604020202020204" pitchFamily="34" charset="0"/>
              <a:buChar char="•"/>
            </a:pPr>
            <a:r>
              <a:rPr lang="en-US" sz="1600" dirty="0">
                <a:solidFill>
                  <a:srgbClr val="252B39"/>
                </a:solidFill>
                <a:latin typeface="Calibri" panose="020F0502020204030204" pitchFamily="34" charset="0"/>
                <a:cs typeface="Calibri" panose="020F0502020204030204" pitchFamily="34" charset="0"/>
              </a:rPr>
              <a:t>To recognise the function and content of an EHCP in order to inform teaching and learning</a:t>
            </a:r>
          </a:p>
          <a:p>
            <a:pPr marL="101600">
              <a:buSzPts val="1600"/>
            </a:pPr>
            <a:endParaRPr lang="en-US" sz="1600" dirty="0">
              <a:solidFill>
                <a:srgbClr val="252B39"/>
              </a:solidFill>
              <a:latin typeface="Calibri" panose="020F0502020204030204" pitchFamily="34" charset="0"/>
              <a:cs typeface="Calibri" panose="020F0502020204030204" pitchFamily="34" charset="0"/>
            </a:endParaRPr>
          </a:p>
          <a:p>
            <a:pPr marL="387350" indent="-285750">
              <a:buSzPts val="1600"/>
              <a:buFont typeface="Arial" panose="020B0604020202020204" pitchFamily="34" charset="0"/>
              <a:buChar char="•"/>
            </a:pPr>
            <a:r>
              <a:rPr lang="en-US" sz="1600" dirty="0">
                <a:solidFill>
                  <a:srgbClr val="252B39"/>
                </a:solidFill>
                <a:latin typeface="Calibri" panose="020F0502020204030204" pitchFamily="34" charset="0"/>
                <a:cs typeface="Calibri" panose="020F0502020204030204" pitchFamily="34" charset="0"/>
              </a:rPr>
              <a:t>To look at individual strategies and target setting based on the EHCP and how this is used in the classroom </a:t>
            </a:r>
          </a:p>
          <a:p>
            <a:pPr marL="285750" indent="-184150">
              <a:buSzPts val="1600"/>
            </a:pPr>
            <a:endParaRPr lang="en-US" sz="1600" b="0" i="0" u="none" strike="noStrike" cap="none" dirty="0">
              <a:solidFill>
                <a:srgbClr val="252B39"/>
              </a:solidFill>
              <a:cs typeface="Poppins"/>
            </a:endParaRPr>
          </a:p>
          <a:p>
            <a:pPr marL="285750" indent="-285750">
              <a:buClr>
                <a:srgbClr val="03CB92"/>
              </a:buClr>
              <a:buSzPts val="1600"/>
              <a:buFont typeface="Arial"/>
              <a:buChar char="•"/>
            </a:pPr>
            <a:endParaRPr lang="en-GB" sz="1600" dirty="0">
              <a:solidFill>
                <a:srgbClr val="252B39"/>
              </a:solidFill>
              <a:cs typeface="Poppins"/>
            </a:endParaRPr>
          </a:p>
        </p:txBody>
      </p:sp>
      <p:sp>
        <p:nvSpPr>
          <p:cNvPr id="99" name="Google Shape;99;p2"/>
          <p:cNvSpPr txBox="1"/>
          <p:nvPr/>
        </p:nvSpPr>
        <p:spPr>
          <a:xfrm>
            <a:off x="2157573" y="669273"/>
            <a:ext cx="6142007" cy="1785104"/>
          </a:xfrm>
          <a:prstGeom prst="rect">
            <a:avLst/>
          </a:prstGeom>
          <a:noFill/>
          <a:ln>
            <a:noFill/>
          </a:ln>
        </p:spPr>
        <p:txBody>
          <a:bodyPr spcFirstLastPara="1" wrap="square" lIns="91425" tIns="45700" rIns="91425" bIns="45700" anchor="t" anchorCtr="0">
            <a:noAutofit/>
          </a:bodyPr>
          <a:lstStyle/>
          <a:p>
            <a:pPr>
              <a:buSzPts val="2400"/>
            </a:pPr>
            <a:r>
              <a:rPr lang="en-US" sz="4000" dirty="0">
                <a:solidFill>
                  <a:srgbClr val="252B39"/>
                </a:solidFill>
                <a:latin typeface="Poppins"/>
                <a:ea typeface="Poppins"/>
                <a:cs typeface="Poppins"/>
              </a:rPr>
              <a:t>EHCPs and Personalising Learning</a:t>
            </a:r>
            <a:endParaRPr lang="en-US" sz="4000" b="0" i="0" u="none" strike="noStrike" cap="none" dirty="0">
              <a:solidFill>
                <a:srgbClr val="252B39"/>
              </a:solidFill>
              <a:latin typeface="Poppins"/>
              <a:ea typeface="Poppins"/>
              <a:cs typeface="Poppin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252B39"/>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252B39"/>
              </a:solidFill>
              <a:latin typeface="Poppins"/>
              <a:ea typeface="Poppins"/>
              <a:cs typeface="Poppins"/>
              <a:sym typeface="Poppins"/>
            </a:endParaRPr>
          </a:p>
        </p:txBody>
      </p:sp>
      <p:pic>
        <p:nvPicPr>
          <p:cNvPr id="3" name="Picture 2">
            <a:extLst>
              <a:ext uri="{FF2B5EF4-FFF2-40B4-BE49-F238E27FC236}">
                <a16:creationId xmlns:a16="http://schemas.microsoft.com/office/drawing/2014/main" id="{0F8B9D99-3D77-4E65-82FA-F3AD20CAB56B}"/>
              </a:ext>
            </a:extLst>
          </p:cNvPr>
          <p:cNvPicPr>
            <a:picLocks noChangeAspect="1"/>
          </p:cNvPicPr>
          <p:nvPr/>
        </p:nvPicPr>
        <p:blipFill>
          <a:blip r:embed="rId3"/>
          <a:stretch>
            <a:fillRect/>
          </a:stretch>
        </p:blipFill>
        <p:spPr>
          <a:xfrm>
            <a:off x="0" y="6145649"/>
            <a:ext cx="12192000" cy="71323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SEND and Capel Manor College</a:t>
            </a:r>
            <a:endParaRPr lang="en-GB" dirty="0"/>
          </a:p>
        </p:txBody>
      </p:sp>
      <p:sp>
        <p:nvSpPr>
          <p:cNvPr id="3" name="Text Placeholder 2"/>
          <p:cNvSpPr>
            <a:spLocks noGrp="1"/>
          </p:cNvSpPr>
          <p:nvPr>
            <p:ph type="body" idx="1"/>
          </p:nvPr>
        </p:nvSpPr>
        <p:spPr/>
        <p:txBody>
          <a:bodyPr/>
          <a:lstStyle/>
          <a:p>
            <a:r>
              <a:rPr lang="en-US" dirty="0"/>
              <a:t>At Capel Manor College, we have:</a:t>
            </a:r>
          </a:p>
          <a:p>
            <a:endParaRPr lang="en-US" dirty="0"/>
          </a:p>
          <a:p>
            <a:r>
              <a:rPr lang="en-US" dirty="0">
                <a:solidFill>
                  <a:srgbClr val="FF0000"/>
                </a:solidFill>
              </a:rPr>
              <a:t>210</a:t>
            </a:r>
            <a:r>
              <a:rPr lang="en-US" dirty="0"/>
              <a:t> Students with an </a:t>
            </a:r>
            <a:r>
              <a:rPr lang="en-US" sz="2400" dirty="0">
                <a:solidFill>
                  <a:srgbClr val="FF0000"/>
                </a:solidFill>
              </a:rPr>
              <a:t>EHCP</a:t>
            </a:r>
          </a:p>
          <a:p>
            <a:r>
              <a:rPr lang="en-US" dirty="0">
                <a:solidFill>
                  <a:srgbClr val="FF0000"/>
                </a:solidFill>
              </a:rPr>
              <a:t>688</a:t>
            </a:r>
            <a:r>
              <a:rPr lang="en-US" dirty="0"/>
              <a:t> Students who have declared a </a:t>
            </a:r>
            <a:r>
              <a:rPr lang="en-US" dirty="0">
                <a:solidFill>
                  <a:srgbClr val="FF0000"/>
                </a:solidFill>
              </a:rPr>
              <a:t>Learning Difficulty or Disability</a:t>
            </a:r>
          </a:p>
          <a:p>
            <a:endParaRPr lang="en-US" dirty="0"/>
          </a:p>
          <a:p>
            <a:r>
              <a:rPr lang="en-US" dirty="0"/>
              <a:t>The likelihood is you </a:t>
            </a:r>
            <a:r>
              <a:rPr lang="en-US" dirty="0">
                <a:solidFill>
                  <a:srgbClr val="FF0000"/>
                </a:solidFill>
              </a:rPr>
              <a:t>will</a:t>
            </a:r>
            <a:r>
              <a:rPr lang="en-US" dirty="0"/>
              <a:t> have learners in your classes that have a SEND need</a:t>
            </a:r>
            <a:endParaRPr lang="en-GB" dirty="0"/>
          </a:p>
        </p:txBody>
      </p:sp>
    </p:spTree>
    <p:extLst>
      <p:ext uri="{BB962C8B-B14F-4D97-AF65-F5344CB8AC3E}">
        <p14:creationId xmlns:p14="http://schemas.microsoft.com/office/powerpoint/2010/main" val="3078679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99;p2">
            <a:extLst>
              <a:ext uri="{FF2B5EF4-FFF2-40B4-BE49-F238E27FC236}">
                <a16:creationId xmlns:a16="http://schemas.microsoft.com/office/drawing/2014/main" id="{E79BD08E-BB4F-43D3-AEAB-19FE4C27ABA6}"/>
              </a:ext>
            </a:extLst>
          </p:cNvPr>
          <p:cNvSpPr txBox="1"/>
          <p:nvPr/>
        </p:nvSpPr>
        <p:spPr>
          <a:xfrm>
            <a:off x="300470" y="335858"/>
            <a:ext cx="10953684" cy="65767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2400" b="0" i="0" u="none" strike="noStrike" cap="none" dirty="0">
                <a:solidFill>
                  <a:srgbClr val="252B39"/>
                </a:solidFill>
                <a:latin typeface="Calibri" panose="020F0502020204030204" pitchFamily="34" charset="0"/>
                <a:ea typeface="Poppins"/>
                <a:cs typeface="Calibri" panose="020F0502020204030204" pitchFamily="34" charset="0"/>
                <a:sym typeface="Poppins"/>
              </a:rPr>
              <a:t>Can you match the definitions with the disability or difficulty?</a:t>
            </a: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252B39"/>
              </a:solidFill>
              <a:latin typeface="Poppins"/>
              <a:ea typeface="Poppins"/>
              <a:cs typeface="Poppins"/>
              <a:sym typeface="Poppins"/>
            </a:endParaRPr>
          </a:p>
        </p:txBody>
      </p:sp>
      <p:pic>
        <p:nvPicPr>
          <p:cNvPr id="14" name="Picture 13">
            <a:extLst>
              <a:ext uri="{FF2B5EF4-FFF2-40B4-BE49-F238E27FC236}">
                <a16:creationId xmlns:a16="http://schemas.microsoft.com/office/drawing/2014/main" id="{C4D0BC5A-D03D-41A2-9F99-79F628392D5E}"/>
              </a:ext>
            </a:extLst>
          </p:cNvPr>
          <p:cNvPicPr>
            <a:picLocks noChangeAspect="1"/>
          </p:cNvPicPr>
          <p:nvPr/>
        </p:nvPicPr>
        <p:blipFill>
          <a:blip r:embed="rId2"/>
          <a:stretch>
            <a:fillRect/>
          </a:stretch>
        </p:blipFill>
        <p:spPr>
          <a:xfrm>
            <a:off x="0" y="6145649"/>
            <a:ext cx="12192000" cy="713232"/>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1200325427"/>
              </p:ext>
            </p:extLst>
          </p:nvPr>
        </p:nvGraphicFramePr>
        <p:xfrm>
          <a:off x="310060" y="993532"/>
          <a:ext cx="5725160" cy="4730261"/>
        </p:xfrm>
        <a:graphic>
          <a:graphicData uri="http://schemas.openxmlformats.org/drawingml/2006/table">
            <a:tbl>
              <a:tblPr firstRow="1" firstCol="1" bandRow="1">
                <a:tableStyleId>{5C22544A-7EE6-4342-B048-85BDC9FD1C3A}</a:tableStyleId>
              </a:tblPr>
              <a:tblGrid>
                <a:gridCol w="2862580">
                  <a:extLst>
                    <a:ext uri="{9D8B030D-6E8A-4147-A177-3AD203B41FA5}">
                      <a16:colId xmlns:a16="http://schemas.microsoft.com/office/drawing/2014/main" val="380537252"/>
                    </a:ext>
                  </a:extLst>
                </a:gridCol>
                <a:gridCol w="2862580">
                  <a:extLst>
                    <a:ext uri="{9D8B030D-6E8A-4147-A177-3AD203B41FA5}">
                      <a16:colId xmlns:a16="http://schemas.microsoft.com/office/drawing/2014/main" val="1872650416"/>
                    </a:ext>
                  </a:extLst>
                </a:gridCol>
              </a:tblGrid>
              <a:tr h="1391950">
                <a:tc>
                  <a:txBody>
                    <a:bodyPr/>
                    <a:lstStyle/>
                    <a:p>
                      <a:pPr algn="l">
                        <a:lnSpc>
                          <a:spcPct val="107000"/>
                        </a:lnSpc>
                        <a:spcAft>
                          <a:spcPts val="0"/>
                        </a:spcAft>
                      </a:pPr>
                      <a:r>
                        <a:rPr lang="en-GB" sz="1100">
                          <a:effectLst/>
                        </a:rPr>
                        <a:t> </a:t>
                      </a:r>
                    </a:p>
                    <a:p>
                      <a:pPr algn="l">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GB" sz="1000">
                          <a:effectLst/>
                        </a:rPr>
                        <a:t/>
                      </a:r>
                      <a:br>
                        <a:rPr lang="en-GB" sz="1000">
                          <a:effectLst/>
                        </a:rPr>
                      </a:br>
                      <a:r>
                        <a:rPr lang="en-GB" sz="1000">
                          <a:effectLst/>
                        </a:rPr>
                        <a:t>This condition affects physical co-ordination. It causes a student to perform less well than expected in daily activities for their age, and appear to move clumsily. It is also known as DCD.</a:t>
                      </a:r>
                      <a:endParaRPr lang="en-GB" sz="1100">
                        <a:effectLst/>
                      </a:endParaRPr>
                    </a:p>
                    <a:p>
                      <a:pPr algn="l">
                        <a:lnSpc>
                          <a:spcPct val="107000"/>
                        </a:lnSpc>
                        <a:spcAft>
                          <a:spcPts val="0"/>
                        </a:spcAft>
                      </a:pPr>
                      <a:r>
                        <a:rPr lang="en-GB" sz="10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05076185"/>
                  </a:ext>
                </a:extLst>
              </a:tr>
              <a:tr h="374390">
                <a:tc>
                  <a:txBody>
                    <a:bodyPr/>
                    <a:lstStyle/>
                    <a:p>
                      <a:pPr algn="l">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1800"/>
                        </a:spcAft>
                      </a:pPr>
                      <a:r>
                        <a:rPr lang="en-GB" sz="1000">
                          <a:effectLst/>
                        </a:rPr>
                        <a:t>This is a common condition that mainly causes problems with reading, writing and spelling.</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13741656"/>
                  </a:ext>
                </a:extLst>
              </a:tr>
              <a:tr h="791055">
                <a:tc>
                  <a:txBody>
                    <a:bodyPr/>
                    <a:lstStyle/>
                    <a:p>
                      <a:pPr algn="l">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GB" sz="1000">
                          <a:effectLst/>
                        </a:rPr>
                        <a:t/>
                      </a:r>
                      <a:br>
                        <a:rPr lang="en-GB" sz="1000">
                          <a:effectLst/>
                        </a:rPr>
                      </a:br>
                      <a:r>
                        <a:rPr lang="en-GB" sz="1000">
                          <a:effectLst/>
                        </a:rPr>
                        <a:t>This condition affects people's behaviour. Students can seem restless, may have trouble concentrating and may act on impulse.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485960"/>
                  </a:ext>
                </a:extLst>
              </a:tr>
              <a:tr h="791055">
                <a:tc>
                  <a:txBody>
                    <a:bodyPr/>
                    <a:lstStyle/>
                    <a:p>
                      <a:pPr algn="l">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GB" sz="1000">
                          <a:effectLst/>
                        </a:rPr>
                        <a:t>This is a neurological disorder. The disorder causes a person's writing to be distorted or incorrect. In children, the disorder generally emerges when they are first introduced to writing</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07327764"/>
                  </a:ext>
                </a:extLst>
              </a:tr>
              <a:tr h="590756">
                <a:tc>
                  <a:txBody>
                    <a:bodyPr/>
                    <a:lstStyle/>
                    <a:p>
                      <a:pPr algn="l">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GB" sz="1000">
                          <a:effectLst/>
                        </a:rPr>
                        <a:t>This condition affects people's behaviour. Students can seem restless and  may have trouble concentrating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06456412"/>
                  </a:ext>
                </a:extLst>
              </a:tr>
              <a:tr h="791055">
                <a:tc>
                  <a:txBody>
                    <a:bodyPr/>
                    <a:lstStyle/>
                    <a:p>
                      <a:pPr algn="l">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GB" sz="1000" dirty="0">
                          <a:effectLst/>
                        </a:rPr>
                        <a:t> Learners may have difficulty understanding simple number concepts, lack an intuitive grasp of numbers, and have problems learning number facts and procedures.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11291069"/>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193360435"/>
              </p:ext>
            </p:extLst>
          </p:nvPr>
        </p:nvGraphicFramePr>
        <p:xfrm>
          <a:off x="6205220" y="993532"/>
          <a:ext cx="5725160" cy="4745863"/>
        </p:xfrm>
        <a:graphic>
          <a:graphicData uri="http://schemas.openxmlformats.org/drawingml/2006/table">
            <a:tbl>
              <a:tblPr firstRow="1" firstCol="1" bandRow="1">
                <a:tableStyleId>{5C22544A-7EE6-4342-B048-85BDC9FD1C3A}</a:tableStyleId>
              </a:tblPr>
              <a:tblGrid>
                <a:gridCol w="2862580">
                  <a:extLst>
                    <a:ext uri="{9D8B030D-6E8A-4147-A177-3AD203B41FA5}">
                      <a16:colId xmlns:a16="http://schemas.microsoft.com/office/drawing/2014/main" val="2226319651"/>
                    </a:ext>
                  </a:extLst>
                </a:gridCol>
                <a:gridCol w="2862580">
                  <a:extLst>
                    <a:ext uri="{9D8B030D-6E8A-4147-A177-3AD203B41FA5}">
                      <a16:colId xmlns:a16="http://schemas.microsoft.com/office/drawing/2014/main" val="1623689241"/>
                    </a:ext>
                  </a:extLst>
                </a:gridCol>
              </a:tblGrid>
              <a:tr h="0">
                <a:tc>
                  <a:txBody>
                    <a:bodyPr/>
                    <a:lstStyle/>
                    <a:p>
                      <a:pPr algn="l">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GB" sz="1000" dirty="0">
                          <a:effectLst/>
                        </a:rPr>
                        <a:t>This term is used when a child takes longer to reach certain development milestones than other children their age. This might include learning to walk or talk, movement skills, learning new things and interacting with others socially and emotionally</a:t>
                      </a:r>
                    </a:p>
                    <a:p>
                      <a:pPr algn="l">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93183602"/>
                  </a:ext>
                </a:extLst>
              </a:tr>
              <a:tr h="0">
                <a:tc>
                  <a:txBody>
                    <a:bodyPr/>
                    <a:lstStyle/>
                    <a:p>
                      <a:pPr algn="l">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GB" sz="1000" dirty="0">
                          <a:effectLst/>
                        </a:rPr>
                        <a:t>This is a developmental disability caused by differences in the brain. People often have problems with social communication and interaction, and restricted or repetitive behaviours or interests. Students may also have different ways of learning, moving, or paying attention.</a:t>
                      </a:r>
                    </a:p>
                    <a:p>
                      <a:pPr algn="l">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68293897"/>
                  </a:ext>
                </a:extLst>
              </a:tr>
              <a:tr h="0">
                <a:tc>
                  <a:txBody>
                    <a:bodyPr/>
                    <a:lstStyle/>
                    <a:p>
                      <a:pPr algn="l">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GB" sz="1000" dirty="0">
                          <a:effectLst/>
                        </a:rPr>
                        <a:t>This disorder </a:t>
                      </a:r>
                      <a:r>
                        <a:rPr lang="en-GB" sz="1000" dirty="0" err="1">
                          <a:effectLst/>
                        </a:rPr>
                        <a:t>disorder</a:t>
                      </a:r>
                      <a:r>
                        <a:rPr lang="en-GB" sz="1000" dirty="0">
                          <a:effectLst/>
                        </a:rPr>
                        <a:t>, sometimes known as King-</a:t>
                      </a:r>
                      <a:r>
                        <a:rPr lang="en-GB" sz="1000" dirty="0" err="1">
                          <a:effectLst/>
                        </a:rPr>
                        <a:t>Kopetzky</a:t>
                      </a:r>
                      <a:r>
                        <a:rPr lang="en-GB" sz="1000" dirty="0">
                          <a:effectLst/>
                        </a:rPr>
                        <a:t>, is a neurodevelopmental disorder affecting the way the brain processes sounds. Individuals with APD usually have normal structure and function of the outer, middle, and inner ear.</a:t>
                      </a:r>
                    </a:p>
                    <a:p>
                      <a:pPr algn="l">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14277081"/>
                  </a:ext>
                </a:extLst>
              </a:tr>
              <a:tr h="0">
                <a:tc>
                  <a:txBody>
                    <a:bodyPr/>
                    <a:lstStyle/>
                    <a:p>
                      <a:pPr algn="l">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GB" sz="1000" dirty="0">
                          <a:effectLst/>
                        </a:rPr>
                        <a:t>This disorder can cause issues with the way the brain processes visual information. There are many different types of processing disorder and many different symptoms, which can include trouble drawing or copying, inability to detect differences in shapes or letters, and letter reversals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48510627"/>
                  </a:ext>
                </a:extLst>
              </a:tr>
            </a:tbl>
          </a:graphicData>
        </a:graphic>
      </p:graphicFrame>
    </p:spTree>
    <p:extLst>
      <p:ext uri="{BB962C8B-B14F-4D97-AF65-F5344CB8AC3E}">
        <p14:creationId xmlns:p14="http://schemas.microsoft.com/office/powerpoint/2010/main" val="291783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99;p2">
            <a:extLst>
              <a:ext uri="{FF2B5EF4-FFF2-40B4-BE49-F238E27FC236}">
                <a16:creationId xmlns:a16="http://schemas.microsoft.com/office/drawing/2014/main" id="{E79BD08E-BB4F-43D3-AEAB-19FE4C27ABA6}"/>
              </a:ext>
            </a:extLst>
          </p:cNvPr>
          <p:cNvSpPr txBox="1"/>
          <p:nvPr/>
        </p:nvSpPr>
        <p:spPr>
          <a:xfrm>
            <a:off x="300470" y="335858"/>
            <a:ext cx="10953684" cy="65767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2400" b="0" i="0" u="none" strike="noStrike" cap="none" dirty="0">
                <a:solidFill>
                  <a:srgbClr val="252B39"/>
                </a:solidFill>
                <a:latin typeface="Calibri" panose="020F0502020204030204" pitchFamily="34" charset="0"/>
                <a:ea typeface="Poppins"/>
                <a:cs typeface="Calibri" panose="020F0502020204030204" pitchFamily="34" charset="0"/>
                <a:sym typeface="Poppins"/>
              </a:rPr>
              <a:t>Can you match the definitions with the disability or difficulty?</a:t>
            </a: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252B39"/>
              </a:solidFill>
              <a:latin typeface="Poppins"/>
              <a:ea typeface="Poppins"/>
              <a:cs typeface="Poppins"/>
              <a:sym typeface="Poppins"/>
            </a:endParaRPr>
          </a:p>
        </p:txBody>
      </p:sp>
      <p:pic>
        <p:nvPicPr>
          <p:cNvPr id="14" name="Picture 13">
            <a:extLst>
              <a:ext uri="{FF2B5EF4-FFF2-40B4-BE49-F238E27FC236}">
                <a16:creationId xmlns:a16="http://schemas.microsoft.com/office/drawing/2014/main" id="{C4D0BC5A-D03D-41A2-9F99-79F628392D5E}"/>
              </a:ext>
            </a:extLst>
          </p:cNvPr>
          <p:cNvPicPr>
            <a:picLocks noChangeAspect="1"/>
          </p:cNvPicPr>
          <p:nvPr/>
        </p:nvPicPr>
        <p:blipFill>
          <a:blip r:embed="rId2"/>
          <a:stretch>
            <a:fillRect/>
          </a:stretch>
        </p:blipFill>
        <p:spPr>
          <a:xfrm>
            <a:off x="0" y="6145649"/>
            <a:ext cx="12192000" cy="713232"/>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2959543280"/>
              </p:ext>
            </p:extLst>
          </p:nvPr>
        </p:nvGraphicFramePr>
        <p:xfrm>
          <a:off x="310060" y="993532"/>
          <a:ext cx="5725160" cy="4730261"/>
        </p:xfrm>
        <a:graphic>
          <a:graphicData uri="http://schemas.openxmlformats.org/drawingml/2006/table">
            <a:tbl>
              <a:tblPr firstRow="1" firstCol="1" bandRow="1">
                <a:tableStyleId>{5C22544A-7EE6-4342-B048-85BDC9FD1C3A}</a:tableStyleId>
              </a:tblPr>
              <a:tblGrid>
                <a:gridCol w="2862580">
                  <a:extLst>
                    <a:ext uri="{9D8B030D-6E8A-4147-A177-3AD203B41FA5}">
                      <a16:colId xmlns:a16="http://schemas.microsoft.com/office/drawing/2014/main" val="380537252"/>
                    </a:ext>
                  </a:extLst>
                </a:gridCol>
                <a:gridCol w="2862580">
                  <a:extLst>
                    <a:ext uri="{9D8B030D-6E8A-4147-A177-3AD203B41FA5}">
                      <a16:colId xmlns:a16="http://schemas.microsoft.com/office/drawing/2014/main" val="1872650416"/>
                    </a:ext>
                  </a:extLst>
                </a:gridCol>
              </a:tblGrid>
              <a:tr h="1391950">
                <a:tc>
                  <a:txBody>
                    <a:bodyPr/>
                    <a:lstStyle/>
                    <a:p>
                      <a:pPr algn="l">
                        <a:lnSpc>
                          <a:spcPct val="107000"/>
                        </a:lnSpc>
                        <a:spcAft>
                          <a:spcPts val="0"/>
                        </a:spcAft>
                      </a:pPr>
                      <a:r>
                        <a:rPr lang="en-GB" sz="1100" dirty="0">
                          <a:effectLst/>
                        </a:rPr>
                        <a:t> </a:t>
                      </a:r>
                    </a:p>
                    <a:p>
                      <a:pPr algn="l">
                        <a:lnSpc>
                          <a:spcPct val="107000"/>
                        </a:lnSpc>
                        <a:spcAft>
                          <a:spcPts val="0"/>
                        </a:spcAft>
                      </a:pPr>
                      <a:r>
                        <a:rPr lang="en-GB" sz="1100" dirty="0">
                          <a:effectLst/>
                        </a:rPr>
                        <a:t> Dyspraxia</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GB" sz="1000">
                          <a:effectLst/>
                        </a:rPr>
                        <a:t/>
                      </a:r>
                      <a:br>
                        <a:rPr lang="en-GB" sz="1000">
                          <a:effectLst/>
                        </a:rPr>
                      </a:br>
                      <a:r>
                        <a:rPr lang="en-GB" sz="1000">
                          <a:effectLst/>
                        </a:rPr>
                        <a:t>This condition affects physical co-ordination. It causes a student to perform less well than expected in daily activities for their age, and appear to move clumsily. It is also known as DCD.</a:t>
                      </a:r>
                      <a:endParaRPr lang="en-GB" sz="1100">
                        <a:effectLst/>
                      </a:endParaRPr>
                    </a:p>
                    <a:p>
                      <a:pPr algn="l">
                        <a:lnSpc>
                          <a:spcPct val="107000"/>
                        </a:lnSpc>
                        <a:spcAft>
                          <a:spcPts val="0"/>
                        </a:spcAft>
                      </a:pPr>
                      <a:r>
                        <a:rPr lang="en-GB" sz="10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05076185"/>
                  </a:ext>
                </a:extLst>
              </a:tr>
              <a:tr h="374390">
                <a:tc>
                  <a:txBody>
                    <a:bodyPr/>
                    <a:lstStyle/>
                    <a:p>
                      <a:pPr algn="l">
                        <a:lnSpc>
                          <a:spcPct val="107000"/>
                        </a:lnSpc>
                        <a:spcAft>
                          <a:spcPts val="0"/>
                        </a:spcAft>
                      </a:pPr>
                      <a:r>
                        <a:rPr lang="en-GB" sz="1100" dirty="0">
                          <a:effectLst/>
                        </a:rPr>
                        <a:t> Dyslexia</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1800"/>
                        </a:spcAft>
                      </a:pPr>
                      <a:r>
                        <a:rPr lang="en-GB" sz="1000">
                          <a:effectLst/>
                        </a:rPr>
                        <a:t>This is a common condition that mainly causes problems with reading, writing and spelling.</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13741656"/>
                  </a:ext>
                </a:extLst>
              </a:tr>
              <a:tr h="791055">
                <a:tc>
                  <a:txBody>
                    <a:bodyPr/>
                    <a:lstStyle/>
                    <a:p>
                      <a:pPr algn="l">
                        <a:lnSpc>
                          <a:spcPct val="107000"/>
                        </a:lnSpc>
                        <a:spcAft>
                          <a:spcPts val="0"/>
                        </a:spcAft>
                      </a:pPr>
                      <a:r>
                        <a:rPr lang="en-GB" sz="1100" dirty="0">
                          <a:effectLst/>
                        </a:rPr>
                        <a:t> ADHD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GB" sz="1000">
                          <a:effectLst/>
                        </a:rPr>
                        <a:t/>
                      </a:r>
                      <a:br>
                        <a:rPr lang="en-GB" sz="1000">
                          <a:effectLst/>
                        </a:rPr>
                      </a:br>
                      <a:r>
                        <a:rPr lang="en-GB" sz="1000">
                          <a:effectLst/>
                        </a:rPr>
                        <a:t>This condition affects people's behaviour. Students can seem restless, may have trouble concentrating and may act on impulse.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485960"/>
                  </a:ext>
                </a:extLst>
              </a:tr>
              <a:tr h="791055">
                <a:tc>
                  <a:txBody>
                    <a:bodyPr/>
                    <a:lstStyle/>
                    <a:p>
                      <a:pPr algn="l">
                        <a:lnSpc>
                          <a:spcPct val="107000"/>
                        </a:lnSpc>
                        <a:spcAft>
                          <a:spcPts val="0"/>
                        </a:spcAft>
                      </a:pPr>
                      <a:r>
                        <a:rPr lang="en-GB" sz="1100" dirty="0">
                          <a:effectLst/>
                        </a:rPr>
                        <a:t> Dysgraphia</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GB" sz="1000">
                          <a:effectLst/>
                        </a:rPr>
                        <a:t>This is a neurological disorder. The disorder causes a person's writing to be distorted or incorrect. In children, the disorder generally emerges when they are first introduced to writing</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07327764"/>
                  </a:ext>
                </a:extLst>
              </a:tr>
              <a:tr h="590756">
                <a:tc>
                  <a:txBody>
                    <a:bodyPr/>
                    <a:lstStyle/>
                    <a:p>
                      <a:pPr algn="l">
                        <a:lnSpc>
                          <a:spcPct val="107000"/>
                        </a:lnSpc>
                        <a:spcAft>
                          <a:spcPts val="0"/>
                        </a:spcAft>
                      </a:pPr>
                      <a:r>
                        <a:rPr lang="en-GB" sz="1100" dirty="0">
                          <a:effectLst/>
                        </a:rPr>
                        <a:t> Attention Deficit Disorder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GB" sz="1000">
                          <a:effectLst/>
                        </a:rPr>
                        <a:t>This condition affects people's behaviour. Students can seem restless and  may have trouble concentrating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06456412"/>
                  </a:ext>
                </a:extLst>
              </a:tr>
              <a:tr h="791055">
                <a:tc>
                  <a:txBody>
                    <a:bodyPr/>
                    <a:lstStyle/>
                    <a:p>
                      <a:pPr algn="l">
                        <a:lnSpc>
                          <a:spcPct val="107000"/>
                        </a:lnSpc>
                        <a:spcAft>
                          <a:spcPts val="0"/>
                        </a:spcAft>
                      </a:pPr>
                      <a:r>
                        <a:rPr lang="en-GB" sz="1100" dirty="0">
                          <a:effectLst/>
                        </a:rPr>
                        <a:t> Dyscalculia</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GB" sz="1000" dirty="0">
                          <a:effectLst/>
                        </a:rPr>
                        <a:t> Learners may have difficulty understanding simple number concepts, lack an intuitive grasp of numbers, and have problems learning number facts and procedures.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11291069"/>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241615186"/>
              </p:ext>
            </p:extLst>
          </p:nvPr>
        </p:nvGraphicFramePr>
        <p:xfrm>
          <a:off x="6205220" y="993532"/>
          <a:ext cx="5725160" cy="4745863"/>
        </p:xfrm>
        <a:graphic>
          <a:graphicData uri="http://schemas.openxmlformats.org/drawingml/2006/table">
            <a:tbl>
              <a:tblPr firstRow="1" firstCol="1" bandRow="1">
                <a:tableStyleId>{5C22544A-7EE6-4342-B048-85BDC9FD1C3A}</a:tableStyleId>
              </a:tblPr>
              <a:tblGrid>
                <a:gridCol w="2862580">
                  <a:extLst>
                    <a:ext uri="{9D8B030D-6E8A-4147-A177-3AD203B41FA5}">
                      <a16:colId xmlns:a16="http://schemas.microsoft.com/office/drawing/2014/main" val="2226319651"/>
                    </a:ext>
                  </a:extLst>
                </a:gridCol>
                <a:gridCol w="2862580">
                  <a:extLst>
                    <a:ext uri="{9D8B030D-6E8A-4147-A177-3AD203B41FA5}">
                      <a16:colId xmlns:a16="http://schemas.microsoft.com/office/drawing/2014/main" val="1623689241"/>
                    </a:ext>
                  </a:extLst>
                </a:gridCol>
              </a:tblGrid>
              <a:tr h="0">
                <a:tc>
                  <a:txBody>
                    <a:bodyPr/>
                    <a:lstStyle/>
                    <a:p>
                      <a:pPr algn="l">
                        <a:lnSpc>
                          <a:spcPct val="107000"/>
                        </a:lnSpc>
                        <a:spcAft>
                          <a:spcPts val="0"/>
                        </a:spcAft>
                      </a:pPr>
                      <a:r>
                        <a:rPr lang="en-GB" sz="1100" dirty="0">
                          <a:effectLst/>
                        </a:rPr>
                        <a:t> Global Delay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GB" sz="1000" dirty="0">
                          <a:effectLst/>
                        </a:rPr>
                        <a:t>This term is used when a child takes longer to reach certain development milestones than other children their age. This might include learning to walk or talk, movement skills, learning new things and interacting with others socially and emotionally</a:t>
                      </a:r>
                    </a:p>
                    <a:p>
                      <a:pPr algn="l">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93183602"/>
                  </a:ext>
                </a:extLst>
              </a:tr>
              <a:tr h="0">
                <a:tc>
                  <a:txBody>
                    <a:bodyPr/>
                    <a:lstStyle/>
                    <a:p>
                      <a:pPr algn="l">
                        <a:lnSpc>
                          <a:spcPct val="107000"/>
                        </a:lnSpc>
                        <a:spcAft>
                          <a:spcPts val="0"/>
                        </a:spcAft>
                      </a:pPr>
                      <a:r>
                        <a:rPr lang="en-GB" sz="1100" dirty="0">
                          <a:effectLst/>
                        </a:rPr>
                        <a:t> Autistic Spectrum Disorder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GB" sz="1000" dirty="0">
                          <a:effectLst/>
                        </a:rPr>
                        <a:t>This is a developmental disability caused by differences in the brain. People often have problems with social communication and interaction, and restricted or repetitive behaviours or interests. Students may also have different ways of learning, moving, or paying attention.</a:t>
                      </a:r>
                    </a:p>
                    <a:p>
                      <a:pPr algn="l">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68293897"/>
                  </a:ext>
                </a:extLst>
              </a:tr>
              <a:tr h="0">
                <a:tc>
                  <a:txBody>
                    <a:bodyPr/>
                    <a:lstStyle/>
                    <a:p>
                      <a:pPr algn="l">
                        <a:lnSpc>
                          <a:spcPct val="107000"/>
                        </a:lnSpc>
                        <a:spcAft>
                          <a:spcPts val="0"/>
                        </a:spcAft>
                      </a:pPr>
                      <a:r>
                        <a:rPr lang="en-GB" sz="1100" dirty="0">
                          <a:effectLst/>
                        </a:rPr>
                        <a:t> Auditory Processing Disorder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GB" sz="1000" dirty="0">
                          <a:effectLst/>
                        </a:rPr>
                        <a:t>This disorder </a:t>
                      </a:r>
                      <a:r>
                        <a:rPr lang="en-GB" sz="1000" dirty="0" err="1">
                          <a:effectLst/>
                        </a:rPr>
                        <a:t>disorder</a:t>
                      </a:r>
                      <a:r>
                        <a:rPr lang="en-GB" sz="1000" dirty="0">
                          <a:effectLst/>
                        </a:rPr>
                        <a:t>, sometimes known as King-</a:t>
                      </a:r>
                      <a:r>
                        <a:rPr lang="en-GB" sz="1000" dirty="0" err="1">
                          <a:effectLst/>
                        </a:rPr>
                        <a:t>Kopetzky</a:t>
                      </a:r>
                      <a:r>
                        <a:rPr lang="en-GB" sz="1000" dirty="0">
                          <a:effectLst/>
                        </a:rPr>
                        <a:t>, is a neurodevelopmental disorder affecting the way the brain processes sounds. Individuals with APD usually have normal structure and function of the outer, middle, and inner ear.</a:t>
                      </a:r>
                    </a:p>
                    <a:p>
                      <a:pPr algn="l">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14277081"/>
                  </a:ext>
                </a:extLst>
              </a:tr>
              <a:tr h="0">
                <a:tc>
                  <a:txBody>
                    <a:bodyPr/>
                    <a:lstStyle/>
                    <a:p>
                      <a:pPr algn="l">
                        <a:lnSpc>
                          <a:spcPct val="107000"/>
                        </a:lnSpc>
                        <a:spcAft>
                          <a:spcPts val="0"/>
                        </a:spcAft>
                      </a:pPr>
                      <a:r>
                        <a:rPr lang="en-GB" sz="1100" dirty="0">
                          <a:effectLst/>
                        </a:rPr>
                        <a:t> Visual</a:t>
                      </a:r>
                      <a:r>
                        <a:rPr lang="en-GB" sz="1100" baseline="0" dirty="0">
                          <a:effectLst/>
                        </a:rPr>
                        <a:t> perception/motor deficit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GB" sz="1000" dirty="0">
                          <a:effectLst/>
                        </a:rPr>
                        <a:t>This disorder can cause issues with the way the brain processes visual information. There are many different types of processing disorder and many different symptoms, which can include trouble drawing or copying, inability to detect differences in shapes or letters, and letter reversals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48510627"/>
                  </a:ext>
                </a:extLst>
              </a:tr>
            </a:tbl>
          </a:graphicData>
        </a:graphic>
      </p:graphicFrame>
    </p:spTree>
    <p:extLst>
      <p:ext uri="{BB962C8B-B14F-4D97-AF65-F5344CB8AC3E}">
        <p14:creationId xmlns:p14="http://schemas.microsoft.com/office/powerpoint/2010/main" val="3021397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99;p2">
            <a:extLst>
              <a:ext uri="{FF2B5EF4-FFF2-40B4-BE49-F238E27FC236}">
                <a16:creationId xmlns:a16="http://schemas.microsoft.com/office/drawing/2014/main" id="{E79BD08E-BB4F-43D3-AEAB-19FE4C27ABA6}"/>
              </a:ext>
            </a:extLst>
          </p:cNvPr>
          <p:cNvSpPr txBox="1"/>
          <p:nvPr/>
        </p:nvSpPr>
        <p:spPr>
          <a:xfrm>
            <a:off x="458731" y="342900"/>
            <a:ext cx="10953684" cy="5600698"/>
          </a:xfrm>
          <a:prstGeom prst="rect">
            <a:avLst/>
          </a:prstGeom>
          <a:noFill/>
          <a:ln>
            <a:noFill/>
          </a:ln>
        </p:spPr>
        <p:txBody>
          <a:bodyPr spcFirstLastPara="1" wrap="square" lIns="91425" tIns="45700" rIns="91425" bIns="45700" anchor="t" anchorCtr="0">
            <a:noAutofit/>
          </a:bodyPr>
          <a:lstStyle/>
          <a:p>
            <a:pPr fontAlgn="base"/>
            <a:r>
              <a:rPr lang="en-GB" sz="2400" b="1" dirty="0">
                <a:solidFill>
                  <a:srgbClr val="FF0000"/>
                </a:solidFill>
                <a:latin typeface="Calibri" panose="020F0502020204030204" pitchFamily="34" charset="0"/>
                <a:cs typeface="Calibri" panose="020F0502020204030204" pitchFamily="34" charset="0"/>
              </a:rPr>
              <a:t>Specific Learning Difficulties (</a:t>
            </a:r>
            <a:r>
              <a:rPr lang="en-GB" sz="2400" b="1" dirty="0" err="1">
                <a:solidFill>
                  <a:srgbClr val="FF0000"/>
                </a:solidFill>
                <a:latin typeface="Calibri" panose="020F0502020204030204" pitchFamily="34" charset="0"/>
                <a:cs typeface="Calibri" panose="020F0502020204030204" pitchFamily="34" charset="0"/>
              </a:rPr>
              <a:t>SpLDs</a:t>
            </a:r>
            <a:r>
              <a:rPr lang="en-GB" sz="2400" b="1" dirty="0">
                <a:solidFill>
                  <a:srgbClr val="FF0000"/>
                </a:solidFill>
                <a:latin typeface="Calibri" panose="020F0502020204030204" pitchFamily="34" charset="0"/>
                <a:cs typeface="Calibri" panose="020F0502020204030204" pitchFamily="34" charset="0"/>
              </a:rPr>
              <a:t>)</a:t>
            </a:r>
            <a:endParaRPr lang="en-GB" sz="2400" dirty="0">
              <a:solidFill>
                <a:srgbClr val="FF0000"/>
              </a:solidFill>
              <a:latin typeface="Calibri" panose="020F0502020204030204" pitchFamily="34" charset="0"/>
              <a:cs typeface="Calibri" panose="020F0502020204030204" pitchFamily="34" charset="0"/>
            </a:endParaRPr>
          </a:p>
          <a:p>
            <a:pPr fontAlgn="base"/>
            <a:r>
              <a:rPr lang="en-GB" dirty="0">
                <a:latin typeface="Calibri" panose="020F0502020204030204" pitchFamily="34" charset="0"/>
                <a:cs typeface="Calibri" panose="020F0502020204030204" pitchFamily="34" charset="0"/>
              </a:rPr>
              <a:t>Specific Learning Difficulties affect the way information is learned and processed. They are neurological (rather than psychological), usually run in families and occur independently of intelligence. They can have significant impact on education and learning and on the acquisition of literacy skills.</a:t>
            </a:r>
          </a:p>
          <a:p>
            <a:pPr fontAlgn="base"/>
            <a:r>
              <a:rPr lang="en-GB" dirty="0">
                <a:latin typeface="Calibri" panose="020F0502020204030204" pitchFamily="34" charset="0"/>
                <a:cs typeface="Calibri" panose="020F0502020204030204" pitchFamily="34" charset="0"/>
              </a:rPr>
              <a:t> </a:t>
            </a:r>
          </a:p>
          <a:p>
            <a:pPr fontAlgn="base"/>
            <a:r>
              <a:rPr lang="en-GB" dirty="0" err="1">
                <a:latin typeface="Calibri" panose="020F0502020204030204" pitchFamily="34" charset="0"/>
                <a:cs typeface="Calibri" panose="020F0502020204030204" pitchFamily="34" charset="0"/>
              </a:rPr>
              <a:t>SpLD</a:t>
            </a:r>
            <a:r>
              <a:rPr lang="en-GB" dirty="0">
                <a:latin typeface="Calibri" panose="020F0502020204030204" pitchFamily="34" charset="0"/>
                <a:cs typeface="Calibri" panose="020F0502020204030204" pitchFamily="34" charset="0"/>
              </a:rPr>
              <a:t> is an umbrella term used to cover a range of frequently co-occurring difficulties, most commonly known as:</a:t>
            </a:r>
          </a:p>
          <a:p>
            <a:pPr fontAlgn="base"/>
            <a:r>
              <a:rPr lang="en-GB" dirty="0">
                <a:latin typeface="Calibri" panose="020F0502020204030204" pitchFamily="34" charset="0"/>
                <a:cs typeface="Calibri" panose="020F0502020204030204" pitchFamily="34" charset="0"/>
              </a:rPr>
              <a:t> </a:t>
            </a:r>
          </a:p>
          <a:p>
            <a:pPr lvl="0" fontAlgn="base"/>
            <a:r>
              <a:rPr lang="en-GB" b="1" dirty="0">
                <a:latin typeface="Calibri" panose="020F0502020204030204" pitchFamily="34" charset="0"/>
                <a:cs typeface="Calibri" panose="020F0502020204030204" pitchFamily="34" charset="0"/>
              </a:rPr>
              <a:t>Dysgraphia</a:t>
            </a:r>
          </a:p>
          <a:p>
            <a:pPr lvl="0" fontAlgn="base"/>
            <a:r>
              <a:rPr lang="en-US" b="1" dirty="0">
                <a:latin typeface="Calibri" panose="020F0502020204030204" pitchFamily="34" charset="0"/>
                <a:cs typeface="Calibri" panose="020F0502020204030204" pitchFamily="34" charset="0"/>
              </a:rPr>
              <a:t>Dyslexia</a:t>
            </a:r>
          </a:p>
          <a:p>
            <a:pPr lvl="0" fontAlgn="base"/>
            <a:r>
              <a:rPr lang="en-US" b="1" dirty="0">
                <a:latin typeface="Calibri" panose="020F0502020204030204" pitchFamily="34" charset="0"/>
                <a:cs typeface="Calibri" panose="020F0502020204030204" pitchFamily="34" charset="0"/>
              </a:rPr>
              <a:t>Dyspraxia</a:t>
            </a:r>
          </a:p>
          <a:p>
            <a:pPr lvl="0" fontAlgn="base"/>
            <a:r>
              <a:rPr lang="en-US" b="1" dirty="0">
                <a:latin typeface="Calibri" panose="020F0502020204030204" pitchFamily="34" charset="0"/>
                <a:cs typeface="Calibri" panose="020F0502020204030204" pitchFamily="34" charset="0"/>
              </a:rPr>
              <a:t>Dyscalculia</a:t>
            </a:r>
            <a:endParaRPr lang="en-GB" dirty="0">
              <a:latin typeface="Calibri" panose="020F0502020204030204" pitchFamily="34" charset="0"/>
              <a:cs typeface="Calibri" panose="020F0502020204030204" pitchFamily="34" charset="0"/>
            </a:endParaRPr>
          </a:p>
          <a:p>
            <a:pPr lvl="0" fontAlgn="base"/>
            <a:r>
              <a:rPr lang="en-GB" b="1" dirty="0">
                <a:latin typeface="Calibri" panose="020F0502020204030204" pitchFamily="34" charset="0"/>
                <a:cs typeface="Calibri" panose="020F0502020204030204" pitchFamily="34" charset="0"/>
              </a:rPr>
              <a:t>Attention Deficit Disorder or Attention Deficit Hyperactivity Disorder (ADD or AD(H)D)</a:t>
            </a:r>
            <a:endParaRPr lang="en-GB" dirty="0">
              <a:latin typeface="Calibri" panose="020F0502020204030204" pitchFamily="34" charset="0"/>
              <a:cs typeface="Calibri" panose="020F0502020204030204" pitchFamily="34" charset="0"/>
            </a:endParaRPr>
          </a:p>
          <a:p>
            <a:r>
              <a:rPr lang="en-GB" dirty="0">
                <a:latin typeface="Calibri" panose="020F0502020204030204" pitchFamily="34" charset="0"/>
                <a:cs typeface="Calibri" panose="020F0502020204030204" pitchFamily="34" charset="0"/>
              </a:rPr>
              <a:t> </a:t>
            </a:r>
          </a:p>
          <a:p>
            <a:r>
              <a:rPr lang="en-GB" sz="2000" b="1" dirty="0">
                <a:solidFill>
                  <a:srgbClr val="FF0000"/>
                </a:solidFill>
                <a:latin typeface="Calibri" panose="020F0502020204030204" pitchFamily="34" charset="0"/>
                <a:cs typeface="Calibri" panose="020F0502020204030204" pitchFamily="34" charset="0"/>
              </a:rPr>
              <a:t>Learning Disability</a:t>
            </a:r>
            <a:endParaRPr lang="en-GB" sz="2000" dirty="0">
              <a:solidFill>
                <a:srgbClr val="FF0000"/>
              </a:solidFill>
              <a:latin typeface="Calibri" panose="020F0502020204030204" pitchFamily="34" charset="0"/>
              <a:cs typeface="Calibri" panose="020F0502020204030204" pitchFamily="34" charset="0"/>
            </a:endParaRPr>
          </a:p>
          <a:p>
            <a:r>
              <a:rPr lang="en-GB" dirty="0">
                <a:latin typeface="Calibri" panose="020F0502020204030204" pitchFamily="34" charset="0"/>
                <a:cs typeface="Calibri" panose="020F0502020204030204" pitchFamily="34" charset="0"/>
              </a:rPr>
              <a:t>A Learning Disability is significantly reduced ability to understand new or complex information, to learn new skills (impaired cognition), with a reduced ability to cope independently (impaired social functioning), which started before adulthood. A learning disability is different for everyone</a:t>
            </a:r>
          </a:p>
          <a:p>
            <a:r>
              <a:rPr lang="en-GB" dirty="0">
                <a:latin typeface="Calibri" panose="020F0502020204030204" pitchFamily="34" charset="0"/>
                <a:cs typeface="Calibri" panose="020F0502020204030204" pitchFamily="34" charset="0"/>
              </a:rPr>
              <a:t>A lot of people with a </a:t>
            </a:r>
            <a:r>
              <a:rPr lang="en-GB" i="1" dirty="0">
                <a:latin typeface="Calibri" panose="020F0502020204030204" pitchFamily="34" charset="0"/>
                <a:cs typeface="Calibri" panose="020F0502020204030204" pitchFamily="34" charset="0"/>
              </a:rPr>
              <a:t>learning disability</a:t>
            </a:r>
            <a:r>
              <a:rPr lang="en-GB" dirty="0">
                <a:latin typeface="Calibri" panose="020F0502020204030204" pitchFamily="34" charset="0"/>
                <a:cs typeface="Calibri" panose="020F0502020204030204" pitchFamily="34" charset="0"/>
              </a:rPr>
              <a:t> have more than one diagnosis and have a set of conditions that are unique to them.</a:t>
            </a:r>
          </a:p>
          <a:p>
            <a:r>
              <a:rPr lang="en-GB" dirty="0">
                <a:latin typeface="Calibri" panose="020F0502020204030204" pitchFamily="34" charset="0"/>
                <a:cs typeface="Calibri" panose="020F0502020204030204" pitchFamily="34" charset="0"/>
              </a:rPr>
              <a:t>Some conditions are</a:t>
            </a:r>
          </a:p>
          <a:p>
            <a:pPr lvl="0"/>
            <a:r>
              <a:rPr lang="en-GB" b="1" dirty="0">
                <a:latin typeface="Calibri" panose="020F0502020204030204" pitchFamily="34" charset="0"/>
                <a:cs typeface="Calibri" panose="020F0502020204030204" pitchFamily="34" charset="0"/>
              </a:rPr>
              <a:t>Downs syndrome</a:t>
            </a:r>
            <a:endParaRPr lang="en-GB" dirty="0">
              <a:latin typeface="Calibri" panose="020F0502020204030204" pitchFamily="34" charset="0"/>
              <a:cs typeface="Calibri" panose="020F0502020204030204" pitchFamily="34" charset="0"/>
            </a:endParaRPr>
          </a:p>
          <a:p>
            <a:pPr lvl="0"/>
            <a:r>
              <a:rPr lang="en-GB" b="1" dirty="0">
                <a:latin typeface="Calibri" panose="020F0502020204030204" pitchFamily="34" charset="0"/>
                <a:cs typeface="Calibri" panose="020F0502020204030204" pitchFamily="34" charset="0"/>
              </a:rPr>
              <a:t>Williams syndrome</a:t>
            </a:r>
            <a:endParaRPr lang="en-GB" dirty="0">
              <a:latin typeface="Calibri" panose="020F0502020204030204" pitchFamily="34" charset="0"/>
              <a:cs typeface="Calibri" panose="020F0502020204030204" pitchFamily="34" charset="0"/>
            </a:endParaRPr>
          </a:p>
          <a:p>
            <a:pPr lvl="0"/>
            <a:r>
              <a:rPr lang="en-GB" b="1" dirty="0">
                <a:latin typeface="Calibri" panose="020F0502020204030204" pitchFamily="34" charset="0"/>
                <a:cs typeface="Calibri" panose="020F0502020204030204" pitchFamily="34" charset="0"/>
              </a:rPr>
              <a:t>Autism and Asperger’s syndrome</a:t>
            </a:r>
            <a:endParaRPr lang="en-GB" dirty="0">
              <a:latin typeface="Calibri" panose="020F0502020204030204" pitchFamily="34" charset="0"/>
              <a:cs typeface="Calibri" panose="020F0502020204030204" pitchFamily="34" charset="0"/>
            </a:endParaRPr>
          </a:p>
          <a:p>
            <a:pPr lvl="0"/>
            <a:r>
              <a:rPr lang="en-GB" b="1" dirty="0">
                <a:latin typeface="Calibri" panose="020F0502020204030204" pitchFamily="34" charset="0"/>
                <a:cs typeface="Calibri" panose="020F0502020204030204" pitchFamily="34" charset="0"/>
              </a:rPr>
              <a:t>Fragile X syndrome</a:t>
            </a:r>
            <a:endParaRPr lang="en-GB" dirty="0">
              <a:latin typeface="Calibri" panose="020F0502020204030204" pitchFamily="34" charset="0"/>
              <a:cs typeface="Calibri" panose="020F0502020204030204" pitchFamily="34" charset="0"/>
            </a:endParaRPr>
          </a:p>
          <a:p>
            <a:pPr lvl="0"/>
            <a:r>
              <a:rPr lang="en-GB" b="1" dirty="0">
                <a:latin typeface="Calibri" panose="020F0502020204030204" pitchFamily="34" charset="0"/>
                <a:cs typeface="Calibri" panose="020F0502020204030204" pitchFamily="34" charset="0"/>
              </a:rPr>
              <a:t>Global developmental delay</a:t>
            </a:r>
            <a:endParaRPr lang="en-GB" dirty="0">
              <a:latin typeface="Calibri" panose="020F0502020204030204" pitchFamily="34" charset="0"/>
              <a:cs typeface="Calibri" panose="020F0502020204030204" pitchFamily="34" charset="0"/>
            </a:endParaRPr>
          </a:p>
          <a:p>
            <a:pPr lvl="0"/>
            <a:r>
              <a:rPr lang="en-GB" b="1" dirty="0"/>
              <a:t>SYNGAP 1</a:t>
            </a:r>
            <a:endParaRPr lang="en-GB" dirty="0"/>
          </a:p>
        </p:txBody>
      </p:sp>
      <p:pic>
        <p:nvPicPr>
          <p:cNvPr id="14" name="Picture 13">
            <a:extLst>
              <a:ext uri="{FF2B5EF4-FFF2-40B4-BE49-F238E27FC236}">
                <a16:creationId xmlns:a16="http://schemas.microsoft.com/office/drawing/2014/main" id="{C4D0BC5A-D03D-41A2-9F99-79F628392D5E}"/>
              </a:ext>
            </a:extLst>
          </p:cNvPr>
          <p:cNvPicPr>
            <a:picLocks noChangeAspect="1"/>
          </p:cNvPicPr>
          <p:nvPr/>
        </p:nvPicPr>
        <p:blipFill>
          <a:blip r:embed="rId2"/>
          <a:stretch>
            <a:fillRect/>
          </a:stretch>
        </p:blipFill>
        <p:spPr>
          <a:xfrm>
            <a:off x="0" y="6145649"/>
            <a:ext cx="12192000" cy="713232"/>
          </a:xfrm>
          <a:prstGeom prst="rect">
            <a:avLst/>
          </a:prstGeom>
        </p:spPr>
      </p:pic>
    </p:spTree>
    <p:extLst>
      <p:ext uri="{BB962C8B-B14F-4D97-AF65-F5344CB8AC3E}">
        <p14:creationId xmlns:p14="http://schemas.microsoft.com/office/powerpoint/2010/main" val="1285104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2"/>
          <p:cNvSpPr txBox="1"/>
          <p:nvPr/>
        </p:nvSpPr>
        <p:spPr>
          <a:xfrm>
            <a:off x="712176" y="1542573"/>
            <a:ext cx="10124468" cy="3970277"/>
          </a:xfrm>
          <a:prstGeom prst="rect">
            <a:avLst/>
          </a:prstGeom>
          <a:noFill/>
          <a:ln>
            <a:noFill/>
          </a:ln>
        </p:spPr>
        <p:txBody>
          <a:bodyPr spcFirstLastPara="1" wrap="square" lIns="91425" tIns="45700" rIns="91425" bIns="45700" anchor="t" anchorCtr="0">
            <a:spAutoFit/>
          </a:bodyPr>
          <a:lstStyle/>
          <a:p>
            <a:pPr marL="101600">
              <a:buClr>
                <a:srgbClr val="03CB92"/>
              </a:buClr>
              <a:buSzPts val="1600"/>
            </a:pPr>
            <a:endParaRPr lang="en-US" sz="2800" dirty="0">
              <a:solidFill>
                <a:srgbClr val="FF0000"/>
              </a:solidFill>
              <a:latin typeface="Calibri" panose="020F0502020204030204" pitchFamily="34" charset="0"/>
              <a:ea typeface="Poppins"/>
              <a:cs typeface="Calibri" panose="020F0502020204030204" pitchFamily="34" charset="0"/>
            </a:endParaRPr>
          </a:p>
          <a:p>
            <a:pPr marL="387350" indent="-285750">
              <a:buSzPts val="1600"/>
              <a:buFont typeface="Arial" panose="020B0604020202020204" pitchFamily="34" charset="0"/>
              <a:buChar char="•"/>
            </a:pPr>
            <a:r>
              <a:rPr lang="en-US" sz="1600" dirty="0">
                <a:solidFill>
                  <a:srgbClr val="252B39"/>
                </a:solidFill>
                <a:latin typeface="Calibri" panose="020F0502020204030204" pitchFamily="34" charset="0"/>
                <a:ea typeface="Poppins"/>
                <a:cs typeface="Calibri" panose="020F0502020204030204" pitchFamily="34" charset="0"/>
              </a:rPr>
              <a:t>223 Students have ASD</a:t>
            </a:r>
          </a:p>
          <a:p>
            <a:pPr marL="101600">
              <a:buSzPts val="1600"/>
            </a:pPr>
            <a:endParaRPr lang="en-US" sz="1600" dirty="0">
              <a:solidFill>
                <a:srgbClr val="252B39"/>
              </a:solidFill>
              <a:latin typeface="Calibri" panose="020F0502020204030204" pitchFamily="34" charset="0"/>
              <a:ea typeface="Poppins"/>
              <a:cs typeface="Calibri" panose="020F0502020204030204" pitchFamily="34" charset="0"/>
            </a:endParaRPr>
          </a:p>
          <a:p>
            <a:pPr marL="387350" indent="-285750">
              <a:buSzPts val="1600"/>
              <a:buFont typeface="Arial" panose="020B0604020202020204" pitchFamily="34" charset="0"/>
              <a:buChar char="•"/>
            </a:pPr>
            <a:r>
              <a:rPr lang="en-US" sz="1600" dirty="0">
                <a:solidFill>
                  <a:srgbClr val="252B39"/>
                </a:solidFill>
                <a:latin typeface="Calibri" panose="020F0502020204030204" pitchFamily="34" charset="0"/>
                <a:ea typeface="Poppins"/>
                <a:cs typeface="Calibri" panose="020F0502020204030204" pitchFamily="34" charset="0"/>
              </a:rPr>
              <a:t>105 have Dyslexia/ Dyscalculia</a:t>
            </a:r>
          </a:p>
          <a:p>
            <a:pPr marL="101600">
              <a:buSzPts val="1600"/>
            </a:pPr>
            <a:endParaRPr lang="en-US" sz="1600" dirty="0">
              <a:solidFill>
                <a:srgbClr val="252B39"/>
              </a:solidFill>
              <a:latin typeface="Calibri" panose="020F0502020204030204" pitchFamily="34" charset="0"/>
              <a:ea typeface="Poppins"/>
              <a:cs typeface="Calibri" panose="020F0502020204030204" pitchFamily="34" charset="0"/>
            </a:endParaRPr>
          </a:p>
          <a:p>
            <a:pPr marL="387350" indent="-285750">
              <a:buSzPts val="1600"/>
              <a:buFont typeface="Arial" panose="020B0604020202020204" pitchFamily="34" charset="0"/>
              <a:buChar char="•"/>
            </a:pPr>
            <a:r>
              <a:rPr lang="en-US" sz="1600" dirty="0">
                <a:solidFill>
                  <a:srgbClr val="252B39"/>
                </a:solidFill>
                <a:latin typeface="Calibri" panose="020F0502020204030204" pitchFamily="34" charset="0"/>
                <a:ea typeface="Poppins"/>
                <a:cs typeface="Calibri" panose="020F0502020204030204" pitchFamily="34" charset="0"/>
              </a:rPr>
              <a:t>83 Have moderate Learning Difficulties</a:t>
            </a:r>
          </a:p>
          <a:p>
            <a:pPr marL="101600">
              <a:buSzPts val="1600"/>
            </a:pPr>
            <a:endParaRPr lang="en-US" sz="1600" dirty="0">
              <a:solidFill>
                <a:srgbClr val="252B39"/>
              </a:solidFill>
              <a:latin typeface="Calibri" panose="020F0502020204030204" pitchFamily="34" charset="0"/>
              <a:ea typeface="Poppins"/>
              <a:cs typeface="Calibri" panose="020F0502020204030204" pitchFamily="34" charset="0"/>
            </a:endParaRPr>
          </a:p>
          <a:p>
            <a:pPr marL="387350" indent="-285750">
              <a:buSzPts val="1600"/>
              <a:buFont typeface="Arial" panose="020B0604020202020204" pitchFamily="34" charset="0"/>
              <a:buChar char="•"/>
            </a:pPr>
            <a:r>
              <a:rPr lang="en-US" sz="1600" dirty="0">
                <a:solidFill>
                  <a:srgbClr val="252B39"/>
                </a:solidFill>
                <a:latin typeface="Calibri" panose="020F0502020204030204" pitchFamily="34" charset="0"/>
                <a:ea typeface="Poppins"/>
                <a:cs typeface="Calibri" panose="020F0502020204030204" pitchFamily="34" charset="0"/>
              </a:rPr>
              <a:t>31 are Hearing impaired</a:t>
            </a:r>
          </a:p>
          <a:p>
            <a:pPr marL="101600">
              <a:buSzPts val="1600"/>
            </a:pPr>
            <a:endParaRPr lang="en-US" sz="1600" dirty="0">
              <a:solidFill>
                <a:srgbClr val="252B39"/>
              </a:solidFill>
              <a:latin typeface="Calibri" panose="020F0502020204030204" pitchFamily="34" charset="0"/>
              <a:ea typeface="Poppins"/>
              <a:cs typeface="Calibri" panose="020F0502020204030204" pitchFamily="34" charset="0"/>
            </a:endParaRPr>
          </a:p>
          <a:p>
            <a:pPr marL="387350" indent="-285750">
              <a:buSzPts val="1600"/>
              <a:buFont typeface="Arial" panose="020B0604020202020204" pitchFamily="34" charset="0"/>
              <a:buChar char="•"/>
            </a:pPr>
            <a:r>
              <a:rPr lang="en-US" sz="1600" dirty="0">
                <a:solidFill>
                  <a:srgbClr val="252B39"/>
                </a:solidFill>
                <a:latin typeface="Calibri" panose="020F0502020204030204" pitchFamily="34" charset="0"/>
                <a:ea typeface="Poppins"/>
                <a:cs typeface="Calibri" panose="020F0502020204030204" pitchFamily="34" charset="0"/>
              </a:rPr>
              <a:t>And 10 have </a:t>
            </a:r>
            <a:r>
              <a:rPr lang="en-US" sz="1600" dirty="0" err="1">
                <a:solidFill>
                  <a:srgbClr val="252B39"/>
                </a:solidFill>
                <a:latin typeface="Calibri" panose="020F0502020204030204" pitchFamily="34" charset="0"/>
                <a:ea typeface="Poppins"/>
                <a:cs typeface="Calibri" panose="020F0502020204030204" pitchFamily="34" charset="0"/>
              </a:rPr>
              <a:t>Aspergers</a:t>
            </a:r>
            <a:endParaRPr lang="en-US" sz="1600" dirty="0">
              <a:solidFill>
                <a:srgbClr val="252B39"/>
              </a:solidFill>
              <a:latin typeface="Calibri" panose="020F0502020204030204" pitchFamily="34" charset="0"/>
              <a:ea typeface="Poppins"/>
              <a:cs typeface="Calibri" panose="020F0502020204030204" pitchFamily="34" charset="0"/>
            </a:endParaRPr>
          </a:p>
          <a:p>
            <a:pPr marL="387350" indent="-285750">
              <a:buSzPts val="1600"/>
              <a:buFont typeface="Arial" panose="020B0604020202020204" pitchFamily="34" charset="0"/>
              <a:buChar char="•"/>
            </a:pPr>
            <a:endParaRPr lang="en-US" sz="1600" dirty="0">
              <a:solidFill>
                <a:srgbClr val="252B39"/>
              </a:solidFill>
              <a:latin typeface="Calibri" panose="020F0502020204030204" pitchFamily="34" charset="0"/>
              <a:ea typeface="Poppins"/>
              <a:cs typeface="Calibri" panose="020F0502020204030204" pitchFamily="34" charset="0"/>
            </a:endParaRPr>
          </a:p>
          <a:p>
            <a:pPr marL="387350" indent="-285750">
              <a:buSzPts val="1600"/>
              <a:buFont typeface="Arial" panose="020B0604020202020204" pitchFamily="34" charset="0"/>
              <a:buChar char="•"/>
            </a:pPr>
            <a:r>
              <a:rPr lang="en-US" sz="1600" dirty="0">
                <a:solidFill>
                  <a:srgbClr val="252B39"/>
                </a:solidFill>
                <a:latin typeface="Calibri" panose="020F0502020204030204" pitchFamily="34" charset="0"/>
                <a:ea typeface="Poppins"/>
                <a:cs typeface="Calibri" panose="020F0502020204030204" pitchFamily="34" charset="0"/>
              </a:rPr>
              <a:t>Many students have declared more than 1 SEND need. As teachers you need to know how to address the most common need, what strategies are required to support this need and how you can differentiate and </a:t>
            </a:r>
            <a:r>
              <a:rPr lang="en-US" sz="1600" dirty="0" err="1">
                <a:solidFill>
                  <a:srgbClr val="252B39"/>
                </a:solidFill>
                <a:latin typeface="Calibri" panose="020F0502020204030204" pitchFamily="34" charset="0"/>
                <a:ea typeface="Poppins"/>
                <a:cs typeface="Calibri" panose="020F0502020204030204" pitchFamily="34" charset="0"/>
              </a:rPr>
              <a:t>personalise</a:t>
            </a:r>
            <a:r>
              <a:rPr lang="en-US" sz="1600" dirty="0">
                <a:solidFill>
                  <a:srgbClr val="252B39"/>
                </a:solidFill>
                <a:latin typeface="Calibri" panose="020F0502020204030204" pitchFamily="34" charset="0"/>
                <a:ea typeface="Poppins"/>
                <a:cs typeface="Calibri" panose="020F0502020204030204" pitchFamily="34" charset="0"/>
              </a:rPr>
              <a:t> learning in order to allow your student to achieve and progress</a:t>
            </a:r>
          </a:p>
          <a:p>
            <a:pPr marL="285750" indent="-285750">
              <a:buClr>
                <a:srgbClr val="03CB92"/>
              </a:buClr>
              <a:buSzPts val="1600"/>
              <a:buFont typeface="Arial"/>
              <a:buChar char="•"/>
            </a:pPr>
            <a:endParaRPr lang="en-GB" sz="1600" dirty="0">
              <a:solidFill>
                <a:srgbClr val="252B39"/>
              </a:solidFill>
              <a:cs typeface="Poppins"/>
            </a:endParaRPr>
          </a:p>
        </p:txBody>
      </p:sp>
      <p:sp>
        <p:nvSpPr>
          <p:cNvPr id="99" name="Google Shape;99;p2"/>
          <p:cNvSpPr txBox="1"/>
          <p:nvPr/>
        </p:nvSpPr>
        <p:spPr>
          <a:xfrm>
            <a:off x="712176" y="616519"/>
            <a:ext cx="10928839" cy="92605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3600" b="0" i="0" u="none" strike="noStrike" cap="none" dirty="0">
                <a:solidFill>
                  <a:srgbClr val="FF0000"/>
                </a:solidFill>
                <a:latin typeface="Calibri" panose="020F0502020204030204" pitchFamily="34" charset="0"/>
                <a:ea typeface="Poppins"/>
                <a:cs typeface="Calibri" panose="020F0502020204030204" pitchFamily="34" charset="0"/>
                <a:sym typeface="Poppins"/>
              </a:rPr>
              <a:t>SEND at Capel – some context</a:t>
            </a:r>
            <a:endParaRPr sz="3600" b="0" i="0" u="none" strike="noStrike" cap="none" dirty="0">
              <a:solidFill>
                <a:srgbClr val="FF0000"/>
              </a:solidFill>
              <a:latin typeface="Calibri" panose="020F0502020204030204" pitchFamily="34" charset="0"/>
              <a:ea typeface="Poppins"/>
              <a:cs typeface="Calibri" panose="020F0502020204030204" pitchFamily="34" charset="0"/>
              <a:sym typeface="Poppins"/>
            </a:endParaRPr>
          </a:p>
        </p:txBody>
      </p:sp>
      <p:pic>
        <p:nvPicPr>
          <p:cNvPr id="3" name="Picture 2">
            <a:extLst>
              <a:ext uri="{FF2B5EF4-FFF2-40B4-BE49-F238E27FC236}">
                <a16:creationId xmlns:a16="http://schemas.microsoft.com/office/drawing/2014/main" id="{0F8B9D99-3D77-4E65-82FA-F3AD20CAB56B}"/>
              </a:ext>
            </a:extLst>
          </p:cNvPr>
          <p:cNvPicPr>
            <a:picLocks noChangeAspect="1"/>
          </p:cNvPicPr>
          <p:nvPr/>
        </p:nvPicPr>
        <p:blipFill>
          <a:blip r:embed="rId3"/>
          <a:stretch>
            <a:fillRect/>
          </a:stretch>
        </p:blipFill>
        <p:spPr>
          <a:xfrm>
            <a:off x="0" y="6145649"/>
            <a:ext cx="12192000" cy="713232"/>
          </a:xfrm>
          <a:prstGeom prst="rect">
            <a:avLst/>
          </a:prstGeom>
        </p:spPr>
      </p:pic>
    </p:spTree>
    <p:extLst>
      <p:ext uri="{BB962C8B-B14F-4D97-AF65-F5344CB8AC3E}">
        <p14:creationId xmlns:p14="http://schemas.microsoft.com/office/powerpoint/2010/main" val="22786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3" name="Google Shape;98;p2">
            <a:extLst>
              <a:ext uri="{FF2B5EF4-FFF2-40B4-BE49-F238E27FC236}">
                <a16:creationId xmlns:a16="http://schemas.microsoft.com/office/drawing/2014/main" id="{6434A750-77BD-4A6E-9575-6ADEE824AA3F}"/>
              </a:ext>
            </a:extLst>
          </p:cNvPr>
          <p:cNvSpPr txBox="1"/>
          <p:nvPr/>
        </p:nvSpPr>
        <p:spPr>
          <a:xfrm>
            <a:off x="388393" y="1111370"/>
            <a:ext cx="9072130" cy="584735"/>
          </a:xfrm>
          <a:prstGeom prst="rect">
            <a:avLst/>
          </a:prstGeom>
          <a:noFill/>
          <a:ln>
            <a:noFill/>
          </a:ln>
        </p:spPr>
        <p:txBody>
          <a:bodyPr spcFirstLastPara="1" wrap="square" lIns="91425" tIns="45700" rIns="91425" bIns="45700" anchor="t" anchorCtr="0">
            <a:spAutoFit/>
          </a:bodyPr>
          <a:lstStyle/>
          <a:p>
            <a:pPr marL="285750" marR="0" lvl="0" indent="-184150" algn="l" rtl="0">
              <a:lnSpc>
                <a:spcPct val="100000"/>
              </a:lnSpc>
              <a:spcBef>
                <a:spcPts val="0"/>
              </a:spcBef>
              <a:spcAft>
                <a:spcPts val="0"/>
              </a:spcAft>
              <a:buClr>
                <a:srgbClr val="03CB92"/>
              </a:buClr>
              <a:buSzPts val="1600"/>
              <a:buFont typeface="Arial"/>
              <a:buNone/>
            </a:pPr>
            <a:endParaRPr sz="1600" b="0" i="0" u="none" strike="noStrike" cap="none" dirty="0">
              <a:solidFill>
                <a:srgbClr val="252B39"/>
              </a:solidFill>
              <a:latin typeface="+mj-lt"/>
              <a:ea typeface="Poppins"/>
              <a:cs typeface="Poppins"/>
              <a:sym typeface="Poppins"/>
            </a:endParaRPr>
          </a:p>
          <a:p>
            <a:pPr marL="285750" lvl="0" indent="-285750">
              <a:buClr>
                <a:srgbClr val="03CB92"/>
              </a:buClr>
              <a:buSzPts val="1600"/>
              <a:buFont typeface="Arial"/>
              <a:buChar char="•"/>
            </a:pPr>
            <a:r>
              <a:rPr lang="en-GB" sz="1600" dirty="0">
                <a:solidFill>
                  <a:srgbClr val="252B39"/>
                </a:solidFill>
                <a:latin typeface="+mj-lt"/>
                <a:ea typeface="Poppins"/>
                <a:cs typeface="Poppins"/>
                <a:sym typeface="Poppins"/>
                <a:hlinkClick r:id="rId4"/>
              </a:rPr>
              <a:t>https://www.youtube.com/watch?v=F9SxijF8VRc</a:t>
            </a:r>
            <a:r>
              <a:rPr lang="en-GB" sz="1600" dirty="0">
                <a:solidFill>
                  <a:srgbClr val="252B39"/>
                </a:solidFill>
                <a:latin typeface="+mj-lt"/>
                <a:ea typeface="Poppins"/>
                <a:cs typeface="Poppins"/>
                <a:sym typeface="Poppins"/>
              </a:rPr>
              <a:t> </a:t>
            </a:r>
            <a:endParaRPr sz="1600" b="0" i="0" u="none" strike="noStrike" cap="none" dirty="0">
              <a:solidFill>
                <a:srgbClr val="252B39"/>
              </a:solidFill>
              <a:latin typeface="+mj-lt"/>
              <a:ea typeface="Poppins"/>
              <a:cs typeface="Poppins"/>
              <a:sym typeface="Poppins"/>
            </a:endParaRPr>
          </a:p>
        </p:txBody>
      </p:sp>
      <p:sp>
        <p:nvSpPr>
          <p:cNvPr id="4" name="Google Shape;99;p2">
            <a:extLst>
              <a:ext uri="{FF2B5EF4-FFF2-40B4-BE49-F238E27FC236}">
                <a16:creationId xmlns:a16="http://schemas.microsoft.com/office/drawing/2014/main" id="{23BDF8F6-2023-4D8F-82F6-E671A36A6991}"/>
              </a:ext>
            </a:extLst>
          </p:cNvPr>
          <p:cNvSpPr txBox="1"/>
          <p:nvPr/>
        </p:nvSpPr>
        <p:spPr>
          <a:xfrm>
            <a:off x="300470" y="335857"/>
            <a:ext cx="11191076" cy="915093"/>
          </a:xfrm>
          <a:prstGeom prst="rect">
            <a:avLst/>
          </a:prstGeom>
          <a:solidFill>
            <a:schemeClr val="accent2">
              <a:lumMod val="20000"/>
              <a:lumOff val="8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dirty="0">
                <a:solidFill>
                  <a:srgbClr val="252B39"/>
                </a:solidFill>
                <a:latin typeface="+mj-lt"/>
                <a:ea typeface="Poppins"/>
                <a:cs typeface="Poppins"/>
                <a:sym typeface="Poppins"/>
              </a:rPr>
              <a:t>What is it like to have  SEND - Dyslexia?</a:t>
            </a:r>
            <a:endParaRPr sz="1600" b="0" i="0" u="none" strike="noStrike" cap="none" dirty="0">
              <a:solidFill>
                <a:srgbClr val="252B39"/>
              </a:solidFill>
              <a:latin typeface="+mj-lt"/>
              <a:ea typeface="Poppins"/>
              <a:cs typeface="Poppins"/>
              <a:sym typeface="Poppins"/>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252B39"/>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252B39"/>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252B39"/>
              </a:solidFill>
              <a:latin typeface="Poppins"/>
              <a:ea typeface="Poppins"/>
              <a:cs typeface="Poppins"/>
              <a:sym typeface="Poppins"/>
            </a:endParaRPr>
          </a:p>
        </p:txBody>
      </p:sp>
      <p:pic>
        <p:nvPicPr>
          <p:cNvPr id="5" name="Picture 4">
            <a:extLst>
              <a:ext uri="{FF2B5EF4-FFF2-40B4-BE49-F238E27FC236}">
                <a16:creationId xmlns:a16="http://schemas.microsoft.com/office/drawing/2014/main" id="{1E5074D7-3FD0-4FA0-AFF9-F7CEEFE03E32}"/>
              </a:ext>
            </a:extLst>
          </p:cNvPr>
          <p:cNvPicPr>
            <a:picLocks noChangeAspect="1"/>
          </p:cNvPicPr>
          <p:nvPr/>
        </p:nvPicPr>
        <p:blipFill>
          <a:blip r:embed="rId5"/>
          <a:stretch>
            <a:fillRect/>
          </a:stretch>
        </p:blipFill>
        <p:spPr>
          <a:xfrm>
            <a:off x="0" y="6145649"/>
            <a:ext cx="12192000" cy="713232"/>
          </a:xfrm>
          <a:prstGeom prst="rect">
            <a:avLst/>
          </a:prstGeom>
        </p:spPr>
      </p:pic>
      <p:pic>
        <p:nvPicPr>
          <p:cNvPr id="6" name="F9SxijF8VRc"/>
          <p:cNvPicPr>
            <a:picLocks noRot="1" noChangeAspect="1"/>
          </p:cNvPicPr>
          <p:nvPr>
            <a:videoFile r:link="rId1"/>
          </p:nvPr>
        </p:nvPicPr>
        <p:blipFill>
          <a:blip r:embed="rId6"/>
          <a:stretch>
            <a:fillRect/>
          </a:stretch>
        </p:blipFill>
        <p:spPr>
          <a:xfrm>
            <a:off x="1846385" y="2120961"/>
            <a:ext cx="6561992" cy="257175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cTn>
                <p:tgtEl>
                  <p:spTgt spid="6"/>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20000"/>
              <a:lumOff val="80000"/>
            </a:schemeClr>
          </a:solidFill>
        </p:spPr>
        <p:txBody>
          <a:bodyPr/>
          <a:lstStyle/>
          <a:p>
            <a:r>
              <a:rPr lang="en-US" dirty="0"/>
              <a:t>Tips on how to support learners with Dyslexia</a:t>
            </a:r>
            <a:endParaRPr lang="en-GB" dirty="0"/>
          </a:p>
        </p:txBody>
      </p:sp>
      <p:sp>
        <p:nvSpPr>
          <p:cNvPr id="3" name="Text Placeholder 2"/>
          <p:cNvSpPr>
            <a:spLocks noGrp="1"/>
          </p:cNvSpPr>
          <p:nvPr>
            <p:ph type="body" idx="1"/>
          </p:nvPr>
        </p:nvSpPr>
        <p:spPr>
          <a:solidFill>
            <a:schemeClr val="accent2">
              <a:lumMod val="20000"/>
              <a:lumOff val="80000"/>
            </a:schemeClr>
          </a:solidFill>
        </p:spPr>
        <p:txBody>
          <a:bodyPr/>
          <a:lstStyle/>
          <a:p>
            <a:r>
              <a:rPr lang="en-US" dirty="0"/>
              <a:t>Chunk tasks to support working memory and break down instructions into short meaningful tasks.</a:t>
            </a:r>
          </a:p>
          <a:p>
            <a:r>
              <a:rPr lang="en-US" dirty="0"/>
              <a:t>Provide clear instructions,</a:t>
            </a:r>
          </a:p>
          <a:p>
            <a:r>
              <a:rPr lang="en-US" dirty="0"/>
              <a:t>Model tasks, and check understanding regularly. </a:t>
            </a:r>
          </a:p>
          <a:p>
            <a:r>
              <a:rPr lang="en-US" dirty="0"/>
              <a:t>Repeat instructions and ask your learners to repeat them back to you or their LSA’s. </a:t>
            </a:r>
          </a:p>
          <a:p>
            <a:r>
              <a:rPr lang="en-US" dirty="0"/>
              <a:t>You can also improve and develop metacognitive talk by asking students to </a:t>
            </a:r>
            <a:r>
              <a:rPr lang="en-US" dirty="0" err="1"/>
              <a:t>verbalise</a:t>
            </a:r>
            <a:r>
              <a:rPr lang="en-US" dirty="0"/>
              <a:t> their thought processes.</a:t>
            </a:r>
          </a:p>
          <a:p>
            <a:r>
              <a:rPr lang="en-US" dirty="0"/>
              <a:t>Use of </a:t>
            </a:r>
            <a:r>
              <a:rPr lang="en-US" dirty="0" err="1"/>
              <a:t>coloured</a:t>
            </a:r>
            <a:r>
              <a:rPr lang="en-US" dirty="0"/>
              <a:t> paper or overlays</a:t>
            </a:r>
          </a:p>
          <a:p>
            <a:endParaRPr lang="en-GB" dirty="0"/>
          </a:p>
        </p:txBody>
      </p:sp>
    </p:spTree>
    <p:extLst>
      <p:ext uri="{BB962C8B-B14F-4D97-AF65-F5344CB8AC3E}">
        <p14:creationId xmlns:p14="http://schemas.microsoft.com/office/powerpoint/2010/main" val="1793705679"/>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89DCA8F4D3F994AB664CE465DA5D7D7" ma:contentTypeVersion="3" ma:contentTypeDescription="Create a new document." ma:contentTypeScope="" ma:versionID="1a9b07832e01b5803b2df1fdf73e0c40">
  <xsd:schema xmlns:xsd="http://www.w3.org/2001/XMLSchema" xmlns:xs="http://www.w3.org/2001/XMLSchema" xmlns:p="http://schemas.microsoft.com/office/2006/metadata/properties" xmlns:ns2="4b747bd8-9eb9-493a-a752-2bd1fce3d55a" targetNamespace="http://schemas.microsoft.com/office/2006/metadata/properties" ma:root="true" ma:fieldsID="734e9790d95663fbe5dc618fcafe6a34" ns2:_="">
    <xsd:import namespace="4b747bd8-9eb9-493a-a752-2bd1fce3d55a"/>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747bd8-9eb9-493a-a752-2bd1fce3d5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ED8F5FA-101B-4E58-88F2-C0B3D045A9C2}">
  <ds:schemaRefs>
    <ds:schemaRef ds:uri="http://schemas.microsoft.com/sharepoint/v3/contenttype/forms"/>
  </ds:schemaRefs>
</ds:datastoreItem>
</file>

<file path=customXml/itemProps2.xml><?xml version="1.0" encoding="utf-8"?>
<ds:datastoreItem xmlns:ds="http://schemas.openxmlformats.org/officeDocument/2006/customXml" ds:itemID="{E8151353-9EE2-462B-AD63-02D8407ED9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747bd8-9eb9-493a-a752-2bd1fce3d5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BE39085-82D2-4C52-AA39-00245F2FA29F}">
  <ds:schemaRefs>
    <ds:schemaRef ds:uri="http://purl.org/dc/terms/"/>
    <ds:schemaRef ds:uri="http://purl.org/dc/elements/1.1/"/>
    <ds:schemaRef ds:uri="http://purl.org/dc/dcmitype/"/>
    <ds:schemaRef ds:uri="http://schemas.microsoft.com/office/2006/documentManagement/types"/>
    <ds:schemaRef ds:uri="http://schemas.microsoft.com/office/2006/metadata/properties"/>
    <ds:schemaRef ds:uri="http://schemas.microsoft.com/office/infopath/2007/PartnerControls"/>
    <ds:schemaRef ds:uri="4b747bd8-9eb9-493a-a752-2bd1fce3d55a"/>
    <ds:schemaRef ds:uri="http://www.w3.org/XML/1998/namespace"/>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1963</TotalTime>
  <Words>1315</Words>
  <Application>Microsoft Office PowerPoint</Application>
  <PresentationFormat>Widescreen</PresentationFormat>
  <Paragraphs>170</Paragraphs>
  <Slides>18</Slides>
  <Notes>6</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Poppins</vt:lpstr>
      <vt:lpstr>Times New Roman</vt:lpstr>
      <vt:lpstr>Arial</vt:lpstr>
      <vt:lpstr>Calibri</vt:lpstr>
      <vt:lpstr>Office Theme</vt:lpstr>
      <vt:lpstr>PowerPoint Presentation</vt:lpstr>
      <vt:lpstr>PowerPoint Presentation</vt:lpstr>
      <vt:lpstr>SEND and Capel Manor College</vt:lpstr>
      <vt:lpstr>PowerPoint Presentation</vt:lpstr>
      <vt:lpstr>PowerPoint Presentation</vt:lpstr>
      <vt:lpstr>PowerPoint Presentation</vt:lpstr>
      <vt:lpstr>PowerPoint Presentation</vt:lpstr>
      <vt:lpstr>PowerPoint Presentation</vt:lpstr>
      <vt:lpstr>Tips on how to support learners with Dyslexia</vt:lpstr>
      <vt:lpstr>What’s it like to have ASD – sensory overload</vt:lpstr>
      <vt:lpstr>Tips on how to support learners with ASD?</vt:lpstr>
      <vt:lpstr>Personalisation – what is it and how do we ensure that we use it as part of our teaching toolkit? </vt:lpstr>
      <vt:lpstr>EHCP plans are split into several sections and look at:</vt:lpstr>
      <vt:lpstr>We are usually interested in Section B, E, F and I</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Angela White</dc:creator>
  <cp:lastModifiedBy>Amanda Evans</cp:lastModifiedBy>
  <cp:revision>65</cp:revision>
  <dcterms:created xsi:type="dcterms:W3CDTF">2018-12-07T12:51:22Z</dcterms:created>
  <dcterms:modified xsi:type="dcterms:W3CDTF">2024-01-22T14:37:23Z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0x010100189DCA8F4D3F994AB664CE465DA5D7D7</vt:lpwstr>
  </property>
</Properties>
</file>