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310" r:id="rId6"/>
    <p:sldId id="315" r:id="rId7"/>
    <p:sldId id="316" r:id="rId8"/>
    <p:sldId id="257" r:id="rId9"/>
    <p:sldId id="271" r:id="rId10"/>
    <p:sldId id="295" r:id="rId11"/>
    <p:sldId id="270" r:id="rId12"/>
    <p:sldId id="294" r:id="rId13"/>
    <p:sldId id="303" r:id="rId14"/>
    <p:sldId id="304" r:id="rId15"/>
    <p:sldId id="305" r:id="rId16"/>
    <p:sldId id="306" r:id="rId17"/>
    <p:sldId id="309" r:id="rId18"/>
    <p:sldId id="307" r:id="rId19"/>
    <p:sldId id="296" r:id="rId20"/>
    <p:sldId id="317" r:id="rId21"/>
    <p:sldId id="311" r:id="rId22"/>
    <p:sldId id="312" r:id="rId23"/>
    <p:sldId id="320" r:id="rId24"/>
    <p:sldId id="318" r:id="rId25"/>
    <p:sldId id="321" r:id="rId26"/>
    <p:sldId id="322" r:id="rId27"/>
    <p:sldId id="297" r:id="rId28"/>
    <p:sldId id="298" r:id="rId29"/>
    <p:sldId id="323" r:id="rId30"/>
    <p:sldId id="325" r:id="rId31"/>
    <p:sldId id="326" r:id="rId32"/>
    <p:sldId id="277" r:id="rId33"/>
  </p:sldIdLst>
  <p:sldSz cx="12192000" cy="6858000"/>
  <p:notesSz cx="6797675" cy="9926638"/>
  <p:embeddedFontLst>
    <p:embeddedFont>
      <p:font typeface="Calibri" panose="020F0502020204030204" pitchFamily="34" charset="0"/>
      <p:regular r:id="rId35"/>
      <p:bold r:id="rId36"/>
      <p:italic r:id="rId37"/>
      <p:boldItalic r:id="rId38"/>
    </p:embeddedFont>
    <p:embeddedFont>
      <p:font typeface="Poppi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gR9D3pAp7OWMmtlnzmzgMbKhi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FDCF"/>
    <a:srgbClr val="03CB92"/>
    <a:srgbClr val="252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EA0002-D884-4EAB-8846-E1FDE4657770}" v="1" dt="2023-10-11T14:03:01.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83" d="100"/>
          <a:sy n="83" d="100"/>
        </p:scale>
        <p:origin x="667"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2A125-5A35-4B88-965C-1D6B548751B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5AE51866-1610-4068-844D-02B0143E0BC6}">
      <dgm:prSet phldrT="[Text]" custT="1"/>
      <dgm:spPr>
        <a:solidFill>
          <a:srgbClr val="03CB92"/>
        </a:solidFill>
      </dgm:spPr>
      <dgm:t>
        <a:bodyPr/>
        <a:lstStyle/>
        <a:p>
          <a:r>
            <a:rPr lang="en-US" sz="2800" dirty="0"/>
            <a:t>Well Informed Learning, Teaching and Support</a:t>
          </a:r>
        </a:p>
      </dgm:t>
    </dgm:pt>
    <dgm:pt modelId="{ADBFA275-03F0-46AE-8287-8993E8D986C3}" type="parTrans" cxnId="{66609645-8DD6-421B-8E86-8A3CDF0D4BEE}">
      <dgm:prSet/>
      <dgm:spPr/>
      <dgm:t>
        <a:bodyPr/>
        <a:lstStyle/>
        <a:p>
          <a:endParaRPr lang="en-US" sz="1500"/>
        </a:p>
      </dgm:t>
    </dgm:pt>
    <dgm:pt modelId="{DE3C1336-A7B6-4EED-8DB1-A69AF7B43D1D}" type="sibTrans" cxnId="{66609645-8DD6-421B-8E86-8A3CDF0D4BEE}">
      <dgm:prSet/>
      <dgm:spPr/>
      <dgm:t>
        <a:bodyPr/>
        <a:lstStyle/>
        <a:p>
          <a:endParaRPr lang="en-US" sz="1500"/>
        </a:p>
      </dgm:t>
    </dgm:pt>
    <dgm:pt modelId="{97D6766A-9A64-453C-B6A6-EC4298802E6F}">
      <dgm:prSet phldrT="[Text]" custT="1"/>
      <dgm:spPr>
        <a:solidFill>
          <a:srgbClr val="03CB92"/>
        </a:solidFill>
        <a:ln>
          <a:solidFill>
            <a:srgbClr val="03CB92"/>
          </a:solidFill>
        </a:ln>
      </dgm:spPr>
      <dgm:t>
        <a:bodyPr/>
        <a:lstStyle/>
        <a:p>
          <a:r>
            <a:rPr lang="en-US" sz="1500" dirty="0"/>
            <a:t>Initial/ Baseline Assessments</a:t>
          </a:r>
        </a:p>
      </dgm:t>
    </dgm:pt>
    <dgm:pt modelId="{2D86F0FD-8BAB-4AE5-A4C0-4D00F1930BE8}" type="parTrans" cxnId="{2CBDBD8E-7B2E-485F-BE70-38BAC6790DC6}">
      <dgm:prSet/>
      <dgm:spPr/>
      <dgm:t>
        <a:bodyPr/>
        <a:lstStyle/>
        <a:p>
          <a:endParaRPr lang="en-US" sz="1500"/>
        </a:p>
      </dgm:t>
    </dgm:pt>
    <dgm:pt modelId="{4C3942DE-5F32-4F58-8966-30D78B511907}" type="sibTrans" cxnId="{2CBDBD8E-7B2E-485F-BE70-38BAC6790DC6}">
      <dgm:prSet/>
      <dgm:spPr>
        <a:solidFill>
          <a:srgbClr val="5DFDCF"/>
        </a:solidFill>
      </dgm:spPr>
      <dgm:t>
        <a:bodyPr/>
        <a:lstStyle/>
        <a:p>
          <a:endParaRPr lang="en-US" sz="1500"/>
        </a:p>
      </dgm:t>
    </dgm:pt>
    <dgm:pt modelId="{B636CE27-FA47-44A6-86AC-C2092FED8507}">
      <dgm:prSet phldrT="[Text]" custT="1"/>
      <dgm:spPr>
        <a:solidFill>
          <a:srgbClr val="03CB92"/>
        </a:solidFill>
        <a:ln>
          <a:solidFill>
            <a:srgbClr val="03CB92"/>
          </a:solidFill>
        </a:ln>
      </dgm:spPr>
      <dgm:t>
        <a:bodyPr/>
        <a:lstStyle/>
        <a:p>
          <a:r>
            <a:rPr lang="en-US" sz="1500" dirty="0"/>
            <a:t>Creating an Engaging Learning Environment</a:t>
          </a:r>
        </a:p>
      </dgm:t>
    </dgm:pt>
    <dgm:pt modelId="{555DBB65-A7F6-4905-9152-A43A9662B668}" type="parTrans" cxnId="{8ECD0610-0E06-45AC-B4EF-E90E0E970475}">
      <dgm:prSet/>
      <dgm:spPr/>
      <dgm:t>
        <a:bodyPr/>
        <a:lstStyle/>
        <a:p>
          <a:endParaRPr lang="en-US" sz="1500"/>
        </a:p>
      </dgm:t>
    </dgm:pt>
    <dgm:pt modelId="{BB79B6B7-0372-4955-B75C-14093C037530}" type="sibTrans" cxnId="{8ECD0610-0E06-45AC-B4EF-E90E0E970475}">
      <dgm:prSet/>
      <dgm:spPr>
        <a:solidFill>
          <a:srgbClr val="5DFDCF"/>
        </a:solidFill>
      </dgm:spPr>
      <dgm:t>
        <a:bodyPr/>
        <a:lstStyle/>
        <a:p>
          <a:endParaRPr lang="en-US" sz="1500"/>
        </a:p>
      </dgm:t>
    </dgm:pt>
    <dgm:pt modelId="{2ABBDDEF-DA2F-4A90-BC14-789F817DAEB7}">
      <dgm:prSet phldrT="[Text]" custT="1"/>
      <dgm:spPr>
        <a:solidFill>
          <a:srgbClr val="03CB92"/>
        </a:solidFill>
        <a:ln>
          <a:solidFill>
            <a:srgbClr val="03CB92"/>
          </a:solidFill>
        </a:ln>
      </dgm:spPr>
      <dgm:t>
        <a:bodyPr/>
        <a:lstStyle/>
        <a:p>
          <a:r>
            <a:rPr lang="en-US" sz="1500" dirty="0"/>
            <a:t>Having Clear Routines so Students are Ready to Learn</a:t>
          </a:r>
        </a:p>
      </dgm:t>
    </dgm:pt>
    <dgm:pt modelId="{F558C0F6-3E9B-46FC-85B8-425D5CDAAA86}" type="parTrans" cxnId="{4B179C43-BF10-4634-9658-1E240FAAD875}">
      <dgm:prSet/>
      <dgm:spPr/>
      <dgm:t>
        <a:bodyPr/>
        <a:lstStyle/>
        <a:p>
          <a:endParaRPr lang="en-US" sz="1500"/>
        </a:p>
      </dgm:t>
    </dgm:pt>
    <dgm:pt modelId="{78E1CE64-824B-4EB5-8421-21D06BFC6BFD}" type="sibTrans" cxnId="{4B179C43-BF10-4634-9658-1E240FAAD875}">
      <dgm:prSet/>
      <dgm:spPr>
        <a:solidFill>
          <a:srgbClr val="5DFDCF"/>
        </a:solidFill>
      </dgm:spPr>
      <dgm:t>
        <a:bodyPr/>
        <a:lstStyle/>
        <a:p>
          <a:endParaRPr lang="en-US" sz="1500"/>
        </a:p>
      </dgm:t>
    </dgm:pt>
    <dgm:pt modelId="{0052B230-9BBE-4F4C-B580-88B1A26085C1}">
      <dgm:prSet phldrT="[Text]" custT="1"/>
      <dgm:spPr>
        <a:solidFill>
          <a:srgbClr val="03CB92"/>
        </a:solidFill>
        <a:ln>
          <a:solidFill>
            <a:srgbClr val="03CB92"/>
          </a:solidFill>
        </a:ln>
      </dgm:spPr>
      <dgm:t>
        <a:bodyPr/>
        <a:lstStyle/>
        <a:p>
          <a:r>
            <a:rPr lang="en-US" sz="1500" dirty="0"/>
            <a:t>Engaging with Student Profiles and SMART Targets</a:t>
          </a:r>
        </a:p>
      </dgm:t>
    </dgm:pt>
    <dgm:pt modelId="{EA6D5B8B-89A4-4334-A580-6F6F762D6ADB}" type="parTrans" cxnId="{6EE65892-962C-4F52-B8EE-A37B169DEA3B}">
      <dgm:prSet/>
      <dgm:spPr/>
      <dgm:t>
        <a:bodyPr/>
        <a:lstStyle/>
        <a:p>
          <a:endParaRPr lang="en-US" sz="1500"/>
        </a:p>
      </dgm:t>
    </dgm:pt>
    <dgm:pt modelId="{FD02DD55-1FCA-49C4-BE9E-815A49896589}" type="sibTrans" cxnId="{6EE65892-962C-4F52-B8EE-A37B169DEA3B}">
      <dgm:prSet/>
      <dgm:spPr>
        <a:solidFill>
          <a:srgbClr val="5DFDCF"/>
        </a:solidFill>
      </dgm:spPr>
      <dgm:t>
        <a:bodyPr/>
        <a:lstStyle/>
        <a:p>
          <a:endParaRPr lang="en-US" sz="1500"/>
        </a:p>
      </dgm:t>
    </dgm:pt>
    <dgm:pt modelId="{91B1D871-2733-4887-8324-DC18C66F4EF8}">
      <dgm:prSet phldrT="[Text]" custT="1"/>
      <dgm:spPr>
        <a:solidFill>
          <a:srgbClr val="03CB92"/>
        </a:solidFill>
        <a:ln>
          <a:solidFill>
            <a:srgbClr val="03CB92"/>
          </a:solidFill>
        </a:ln>
      </dgm:spPr>
      <dgm:t>
        <a:bodyPr/>
        <a:lstStyle/>
        <a:p>
          <a:r>
            <a:rPr lang="en-US" sz="1500" dirty="0"/>
            <a:t>Engaging with EHCP Documents</a:t>
          </a:r>
        </a:p>
      </dgm:t>
    </dgm:pt>
    <dgm:pt modelId="{751ED191-AE34-40A9-B34D-E77ECD826C88}" type="parTrans" cxnId="{864A250C-0DD4-47E5-8332-1E2090849D27}">
      <dgm:prSet/>
      <dgm:spPr/>
      <dgm:t>
        <a:bodyPr/>
        <a:lstStyle/>
        <a:p>
          <a:endParaRPr lang="en-US" sz="1500"/>
        </a:p>
      </dgm:t>
    </dgm:pt>
    <dgm:pt modelId="{8AA173DD-3837-41E9-B9D8-AE35DA1E0CC8}" type="sibTrans" cxnId="{864A250C-0DD4-47E5-8332-1E2090849D27}">
      <dgm:prSet/>
      <dgm:spPr>
        <a:solidFill>
          <a:srgbClr val="5DFDCF"/>
        </a:solidFill>
      </dgm:spPr>
      <dgm:t>
        <a:bodyPr/>
        <a:lstStyle/>
        <a:p>
          <a:endParaRPr lang="en-US" sz="1500"/>
        </a:p>
      </dgm:t>
    </dgm:pt>
    <dgm:pt modelId="{F1E6EB80-E534-40AA-9594-B5EF231261A8}">
      <dgm:prSet phldrT="[Text]" custT="1"/>
      <dgm:spPr>
        <a:solidFill>
          <a:srgbClr val="03CB92"/>
        </a:solidFill>
        <a:ln>
          <a:solidFill>
            <a:srgbClr val="03CB92"/>
          </a:solidFill>
        </a:ln>
      </dgm:spPr>
      <dgm:t>
        <a:bodyPr/>
        <a:lstStyle/>
        <a:p>
          <a:r>
            <a:rPr lang="en-US" sz="1500" dirty="0"/>
            <a:t>Reviewing Previous Academic Reports</a:t>
          </a:r>
        </a:p>
      </dgm:t>
    </dgm:pt>
    <dgm:pt modelId="{CD3EB81A-5BF3-45A7-B624-EF18C15FC03D}" type="parTrans" cxnId="{4001EEC2-EE41-457D-85F2-4E04A1B9BCC5}">
      <dgm:prSet/>
      <dgm:spPr/>
      <dgm:t>
        <a:bodyPr/>
        <a:lstStyle/>
        <a:p>
          <a:endParaRPr lang="en-US" sz="1500"/>
        </a:p>
      </dgm:t>
    </dgm:pt>
    <dgm:pt modelId="{9132A081-7844-4901-B583-729807D4583D}" type="sibTrans" cxnId="{4001EEC2-EE41-457D-85F2-4E04A1B9BCC5}">
      <dgm:prSet/>
      <dgm:spPr>
        <a:solidFill>
          <a:srgbClr val="5DFDCF"/>
        </a:solidFill>
      </dgm:spPr>
      <dgm:t>
        <a:bodyPr/>
        <a:lstStyle/>
        <a:p>
          <a:endParaRPr lang="en-US" sz="1500"/>
        </a:p>
      </dgm:t>
    </dgm:pt>
    <dgm:pt modelId="{B5AD3553-588E-4DFF-944D-4FED60CD11E2}">
      <dgm:prSet phldrT="[Text]" custT="1"/>
      <dgm:spPr>
        <a:solidFill>
          <a:srgbClr val="03CB92"/>
        </a:solidFill>
        <a:ln>
          <a:solidFill>
            <a:srgbClr val="03CB92"/>
          </a:solidFill>
        </a:ln>
      </dgm:spPr>
      <dgm:t>
        <a:bodyPr/>
        <a:lstStyle/>
        <a:p>
          <a:r>
            <a:rPr lang="en-US" sz="1500" dirty="0"/>
            <a:t>Strong Knowledge of SEND Strategies</a:t>
          </a:r>
        </a:p>
      </dgm:t>
    </dgm:pt>
    <dgm:pt modelId="{688CF9C4-6BA2-47DB-B1D5-5A86AC440843}" type="parTrans" cxnId="{2EC4678F-1135-4E41-B187-D081ACE5BAA1}">
      <dgm:prSet/>
      <dgm:spPr/>
      <dgm:t>
        <a:bodyPr/>
        <a:lstStyle/>
        <a:p>
          <a:endParaRPr lang="en-US" sz="1500"/>
        </a:p>
      </dgm:t>
    </dgm:pt>
    <dgm:pt modelId="{E659D407-6BF0-493B-9CC9-6349CFAD676A}" type="sibTrans" cxnId="{2EC4678F-1135-4E41-B187-D081ACE5BAA1}">
      <dgm:prSet/>
      <dgm:spPr>
        <a:solidFill>
          <a:srgbClr val="5DFDCF"/>
        </a:solidFill>
      </dgm:spPr>
      <dgm:t>
        <a:bodyPr/>
        <a:lstStyle/>
        <a:p>
          <a:endParaRPr lang="en-US" sz="1500"/>
        </a:p>
      </dgm:t>
    </dgm:pt>
    <dgm:pt modelId="{461CD5CD-CD98-4B8F-A576-6DC4F84DD103}" type="pres">
      <dgm:prSet presAssocID="{45A2A125-5A35-4B88-965C-1D6B548751BC}" presName="Name0" presStyleCnt="0">
        <dgm:presLayoutVars>
          <dgm:chMax val="1"/>
          <dgm:dir/>
          <dgm:animLvl val="ctr"/>
          <dgm:resizeHandles val="exact"/>
        </dgm:presLayoutVars>
      </dgm:prSet>
      <dgm:spPr/>
      <dgm:t>
        <a:bodyPr/>
        <a:lstStyle/>
        <a:p>
          <a:endParaRPr lang="en-US"/>
        </a:p>
      </dgm:t>
    </dgm:pt>
    <dgm:pt modelId="{58AEC952-199D-4336-899D-2D206FC5FB01}" type="pres">
      <dgm:prSet presAssocID="{5AE51866-1610-4068-844D-02B0143E0BC6}" presName="centerShape" presStyleLbl="node0" presStyleIdx="0" presStyleCnt="1" custScaleX="149241" custScaleY="142201"/>
      <dgm:spPr/>
      <dgm:t>
        <a:bodyPr/>
        <a:lstStyle/>
        <a:p>
          <a:endParaRPr lang="en-US"/>
        </a:p>
      </dgm:t>
    </dgm:pt>
    <dgm:pt modelId="{DB862786-3789-466A-9FDB-5BA494D3680F}" type="pres">
      <dgm:prSet presAssocID="{97D6766A-9A64-453C-B6A6-EC4298802E6F}" presName="node" presStyleLbl="node1" presStyleIdx="0" presStyleCnt="7" custScaleX="127049" custScaleY="126428">
        <dgm:presLayoutVars>
          <dgm:bulletEnabled val="1"/>
        </dgm:presLayoutVars>
      </dgm:prSet>
      <dgm:spPr/>
      <dgm:t>
        <a:bodyPr/>
        <a:lstStyle/>
        <a:p>
          <a:endParaRPr lang="en-US"/>
        </a:p>
      </dgm:t>
    </dgm:pt>
    <dgm:pt modelId="{D96F96A8-9EE9-41B8-9B97-2E25C3208855}" type="pres">
      <dgm:prSet presAssocID="{97D6766A-9A64-453C-B6A6-EC4298802E6F}" presName="dummy" presStyleCnt="0"/>
      <dgm:spPr/>
    </dgm:pt>
    <dgm:pt modelId="{A53926FE-C1A8-4EF0-A9DC-856A4CC82AAF}" type="pres">
      <dgm:prSet presAssocID="{4C3942DE-5F32-4F58-8966-30D78B511907}" presName="sibTrans" presStyleLbl="sibTrans2D1" presStyleIdx="0" presStyleCnt="7"/>
      <dgm:spPr/>
      <dgm:t>
        <a:bodyPr/>
        <a:lstStyle/>
        <a:p>
          <a:endParaRPr lang="en-US"/>
        </a:p>
      </dgm:t>
    </dgm:pt>
    <dgm:pt modelId="{C1C69F0D-F441-4958-B143-D485390C09BE}" type="pres">
      <dgm:prSet presAssocID="{0052B230-9BBE-4F4C-B580-88B1A26085C1}" presName="node" presStyleLbl="node1" presStyleIdx="1" presStyleCnt="7" custScaleX="127049" custScaleY="126428">
        <dgm:presLayoutVars>
          <dgm:bulletEnabled val="1"/>
        </dgm:presLayoutVars>
      </dgm:prSet>
      <dgm:spPr/>
      <dgm:t>
        <a:bodyPr/>
        <a:lstStyle/>
        <a:p>
          <a:endParaRPr lang="en-US"/>
        </a:p>
      </dgm:t>
    </dgm:pt>
    <dgm:pt modelId="{29C9D030-AE8C-48D7-B45A-6B0D079B94D9}" type="pres">
      <dgm:prSet presAssocID="{0052B230-9BBE-4F4C-B580-88B1A26085C1}" presName="dummy" presStyleCnt="0"/>
      <dgm:spPr/>
    </dgm:pt>
    <dgm:pt modelId="{72B0B6E1-D282-4EBA-8CF0-52C95A618811}" type="pres">
      <dgm:prSet presAssocID="{FD02DD55-1FCA-49C4-BE9E-815A49896589}" presName="sibTrans" presStyleLbl="sibTrans2D1" presStyleIdx="1" presStyleCnt="7"/>
      <dgm:spPr/>
      <dgm:t>
        <a:bodyPr/>
        <a:lstStyle/>
        <a:p>
          <a:endParaRPr lang="en-US"/>
        </a:p>
      </dgm:t>
    </dgm:pt>
    <dgm:pt modelId="{2510F7E4-DDEE-4E63-818B-60882D3F153D}" type="pres">
      <dgm:prSet presAssocID="{91B1D871-2733-4887-8324-DC18C66F4EF8}" presName="node" presStyleLbl="node1" presStyleIdx="2" presStyleCnt="7" custScaleX="127049" custScaleY="126428">
        <dgm:presLayoutVars>
          <dgm:bulletEnabled val="1"/>
        </dgm:presLayoutVars>
      </dgm:prSet>
      <dgm:spPr/>
      <dgm:t>
        <a:bodyPr/>
        <a:lstStyle/>
        <a:p>
          <a:endParaRPr lang="en-US"/>
        </a:p>
      </dgm:t>
    </dgm:pt>
    <dgm:pt modelId="{B8394706-4039-4019-8C72-B75A9819A0C7}" type="pres">
      <dgm:prSet presAssocID="{91B1D871-2733-4887-8324-DC18C66F4EF8}" presName="dummy" presStyleCnt="0"/>
      <dgm:spPr/>
    </dgm:pt>
    <dgm:pt modelId="{1E0076E3-30B9-431E-AD05-3966814E8856}" type="pres">
      <dgm:prSet presAssocID="{8AA173DD-3837-41E9-B9D8-AE35DA1E0CC8}" presName="sibTrans" presStyleLbl="sibTrans2D1" presStyleIdx="2" presStyleCnt="7"/>
      <dgm:spPr/>
      <dgm:t>
        <a:bodyPr/>
        <a:lstStyle/>
        <a:p>
          <a:endParaRPr lang="en-US"/>
        </a:p>
      </dgm:t>
    </dgm:pt>
    <dgm:pt modelId="{AB395C17-CC3F-4A60-A061-71DC3FA3A7B4}" type="pres">
      <dgm:prSet presAssocID="{F1E6EB80-E534-40AA-9594-B5EF231261A8}" presName="node" presStyleLbl="node1" presStyleIdx="3" presStyleCnt="7" custScaleX="127049" custScaleY="126428">
        <dgm:presLayoutVars>
          <dgm:bulletEnabled val="1"/>
        </dgm:presLayoutVars>
      </dgm:prSet>
      <dgm:spPr/>
      <dgm:t>
        <a:bodyPr/>
        <a:lstStyle/>
        <a:p>
          <a:endParaRPr lang="en-US"/>
        </a:p>
      </dgm:t>
    </dgm:pt>
    <dgm:pt modelId="{CCDD9893-7BC4-4416-878D-7238EEB2AE36}" type="pres">
      <dgm:prSet presAssocID="{F1E6EB80-E534-40AA-9594-B5EF231261A8}" presName="dummy" presStyleCnt="0"/>
      <dgm:spPr/>
    </dgm:pt>
    <dgm:pt modelId="{ACCC6022-5483-41A7-AA4B-7CF963A0A3C9}" type="pres">
      <dgm:prSet presAssocID="{9132A081-7844-4901-B583-729807D4583D}" presName="sibTrans" presStyleLbl="sibTrans2D1" presStyleIdx="3" presStyleCnt="7"/>
      <dgm:spPr/>
      <dgm:t>
        <a:bodyPr/>
        <a:lstStyle/>
        <a:p>
          <a:endParaRPr lang="en-US"/>
        </a:p>
      </dgm:t>
    </dgm:pt>
    <dgm:pt modelId="{26F2A446-143B-4092-930D-2461FD1A9C49}" type="pres">
      <dgm:prSet presAssocID="{B5AD3553-588E-4DFF-944D-4FED60CD11E2}" presName="node" presStyleLbl="node1" presStyleIdx="4" presStyleCnt="7" custScaleX="127049" custScaleY="126428">
        <dgm:presLayoutVars>
          <dgm:bulletEnabled val="1"/>
        </dgm:presLayoutVars>
      </dgm:prSet>
      <dgm:spPr/>
      <dgm:t>
        <a:bodyPr/>
        <a:lstStyle/>
        <a:p>
          <a:endParaRPr lang="en-US"/>
        </a:p>
      </dgm:t>
    </dgm:pt>
    <dgm:pt modelId="{14A94F4D-A4E3-41EA-9D42-4C687B4B2481}" type="pres">
      <dgm:prSet presAssocID="{B5AD3553-588E-4DFF-944D-4FED60CD11E2}" presName="dummy" presStyleCnt="0"/>
      <dgm:spPr/>
    </dgm:pt>
    <dgm:pt modelId="{178FFCAB-509B-440E-9EEB-4F502DE8D7BA}" type="pres">
      <dgm:prSet presAssocID="{E659D407-6BF0-493B-9CC9-6349CFAD676A}" presName="sibTrans" presStyleLbl="sibTrans2D1" presStyleIdx="4" presStyleCnt="7"/>
      <dgm:spPr/>
      <dgm:t>
        <a:bodyPr/>
        <a:lstStyle/>
        <a:p>
          <a:endParaRPr lang="en-US"/>
        </a:p>
      </dgm:t>
    </dgm:pt>
    <dgm:pt modelId="{697165E6-A972-4933-B4E5-6D3C0FDA110B}" type="pres">
      <dgm:prSet presAssocID="{B636CE27-FA47-44A6-86AC-C2092FED8507}" presName="node" presStyleLbl="node1" presStyleIdx="5" presStyleCnt="7" custScaleX="127049" custScaleY="126428">
        <dgm:presLayoutVars>
          <dgm:bulletEnabled val="1"/>
        </dgm:presLayoutVars>
      </dgm:prSet>
      <dgm:spPr/>
      <dgm:t>
        <a:bodyPr/>
        <a:lstStyle/>
        <a:p>
          <a:endParaRPr lang="en-US"/>
        </a:p>
      </dgm:t>
    </dgm:pt>
    <dgm:pt modelId="{64C72432-04D0-48BF-AE06-5600384A0398}" type="pres">
      <dgm:prSet presAssocID="{B636CE27-FA47-44A6-86AC-C2092FED8507}" presName="dummy" presStyleCnt="0"/>
      <dgm:spPr/>
    </dgm:pt>
    <dgm:pt modelId="{8B8D2CF1-4837-48F5-87D0-1A894EE8BAD7}" type="pres">
      <dgm:prSet presAssocID="{BB79B6B7-0372-4955-B75C-14093C037530}" presName="sibTrans" presStyleLbl="sibTrans2D1" presStyleIdx="5" presStyleCnt="7"/>
      <dgm:spPr/>
      <dgm:t>
        <a:bodyPr/>
        <a:lstStyle/>
        <a:p>
          <a:endParaRPr lang="en-US"/>
        </a:p>
      </dgm:t>
    </dgm:pt>
    <dgm:pt modelId="{CF897B5C-96F8-4F19-BA65-3A6328366509}" type="pres">
      <dgm:prSet presAssocID="{2ABBDDEF-DA2F-4A90-BC14-789F817DAEB7}" presName="node" presStyleLbl="node1" presStyleIdx="6" presStyleCnt="7" custScaleX="127049" custScaleY="126428">
        <dgm:presLayoutVars>
          <dgm:bulletEnabled val="1"/>
        </dgm:presLayoutVars>
      </dgm:prSet>
      <dgm:spPr/>
      <dgm:t>
        <a:bodyPr/>
        <a:lstStyle/>
        <a:p>
          <a:endParaRPr lang="en-US"/>
        </a:p>
      </dgm:t>
    </dgm:pt>
    <dgm:pt modelId="{728C6338-4103-4D4A-B64E-571C94549D13}" type="pres">
      <dgm:prSet presAssocID="{2ABBDDEF-DA2F-4A90-BC14-789F817DAEB7}" presName="dummy" presStyleCnt="0"/>
      <dgm:spPr/>
    </dgm:pt>
    <dgm:pt modelId="{053C3563-E89E-47C0-96D1-050C012BC88C}" type="pres">
      <dgm:prSet presAssocID="{78E1CE64-824B-4EB5-8421-21D06BFC6BFD}" presName="sibTrans" presStyleLbl="sibTrans2D1" presStyleIdx="6" presStyleCnt="7"/>
      <dgm:spPr/>
      <dgm:t>
        <a:bodyPr/>
        <a:lstStyle/>
        <a:p>
          <a:endParaRPr lang="en-US"/>
        </a:p>
      </dgm:t>
    </dgm:pt>
  </dgm:ptLst>
  <dgm:cxnLst>
    <dgm:cxn modelId="{A5B856DC-7F1B-415C-83FC-E830D567958E}" type="presOf" srcId="{0052B230-9BBE-4F4C-B580-88B1A26085C1}" destId="{C1C69F0D-F441-4958-B143-D485390C09BE}" srcOrd="0" destOrd="0" presId="urn:microsoft.com/office/officeart/2005/8/layout/radial6"/>
    <dgm:cxn modelId="{2EC4678F-1135-4E41-B187-D081ACE5BAA1}" srcId="{5AE51866-1610-4068-844D-02B0143E0BC6}" destId="{B5AD3553-588E-4DFF-944D-4FED60CD11E2}" srcOrd="4" destOrd="0" parTransId="{688CF9C4-6BA2-47DB-B1D5-5A86AC440843}" sibTransId="{E659D407-6BF0-493B-9CC9-6349CFAD676A}"/>
    <dgm:cxn modelId="{5ED0A217-5EA8-48DC-A89B-1F256FF8B9C6}" type="presOf" srcId="{8AA173DD-3837-41E9-B9D8-AE35DA1E0CC8}" destId="{1E0076E3-30B9-431E-AD05-3966814E8856}" srcOrd="0" destOrd="0" presId="urn:microsoft.com/office/officeart/2005/8/layout/radial6"/>
    <dgm:cxn modelId="{2CBDBD8E-7B2E-485F-BE70-38BAC6790DC6}" srcId="{5AE51866-1610-4068-844D-02B0143E0BC6}" destId="{97D6766A-9A64-453C-B6A6-EC4298802E6F}" srcOrd="0" destOrd="0" parTransId="{2D86F0FD-8BAB-4AE5-A4C0-4D00F1930BE8}" sibTransId="{4C3942DE-5F32-4F58-8966-30D78B511907}"/>
    <dgm:cxn modelId="{24C0D234-4C16-4F38-88EE-5199EE9500C2}" type="presOf" srcId="{B636CE27-FA47-44A6-86AC-C2092FED8507}" destId="{697165E6-A972-4933-B4E5-6D3C0FDA110B}" srcOrd="0" destOrd="0" presId="urn:microsoft.com/office/officeart/2005/8/layout/radial6"/>
    <dgm:cxn modelId="{71888311-866D-4B8A-823C-B773E9F659D1}" type="presOf" srcId="{78E1CE64-824B-4EB5-8421-21D06BFC6BFD}" destId="{053C3563-E89E-47C0-96D1-050C012BC88C}" srcOrd="0" destOrd="0" presId="urn:microsoft.com/office/officeart/2005/8/layout/radial6"/>
    <dgm:cxn modelId="{4B179C43-BF10-4634-9658-1E240FAAD875}" srcId="{5AE51866-1610-4068-844D-02B0143E0BC6}" destId="{2ABBDDEF-DA2F-4A90-BC14-789F817DAEB7}" srcOrd="6" destOrd="0" parTransId="{F558C0F6-3E9B-46FC-85B8-425D5CDAAA86}" sibTransId="{78E1CE64-824B-4EB5-8421-21D06BFC6BFD}"/>
    <dgm:cxn modelId="{1981AFF3-8919-4D2D-9248-3196709689FB}" type="presOf" srcId="{BB79B6B7-0372-4955-B75C-14093C037530}" destId="{8B8D2CF1-4837-48F5-87D0-1A894EE8BAD7}" srcOrd="0" destOrd="0" presId="urn:microsoft.com/office/officeart/2005/8/layout/radial6"/>
    <dgm:cxn modelId="{028B02E6-1BF3-4D61-8117-1CB52ACF26FB}" type="presOf" srcId="{2ABBDDEF-DA2F-4A90-BC14-789F817DAEB7}" destId="{CF897B5C-96F8-4F19-BA65-3A6328366509}" srcOrd="0" destOrd="0" presId="urn:microsoft.com/office/officeart/2005/8/layout/radial6"/>
    <dgm:cxn modelId="{8ECD0610-0E06-45AC-B4EF-E90E0E970475}" srcId="{5AE51866-1610-4068-844D-02B0143E0BC6}" destId="{B636CE27-FA47-44A6-86AC-C2092FED8507}" srcOrd="5" destOrd="0" parTransId="{555DBB65-A7F6-4905-9152-A43A9662B668}" sibTransId="{BB79B6B7-0372-4955-B75C-14093C037530}"/>
    <dgm:cxn modelId="{F816813A-8E94-4AD8-B168-F6BFEF04A7DB}" type="presOf" srcId="{45A2A125-5A35-4B88-965C-1D6B548751BC}" destId="{461CD5CD-CD98-4B8F-A576-6DC4F84DD103}" srcOrd="0" destOrd="0" presId="urn:microsoft.com/office/officeart/2005/8/layout/radial6"/>
    <dgm:cxn modelId="{22976241-8D77-4936-8E9E-7AC122FE16E2}" type="presOf" srcId="{4C3942DE-5F32-4F58-8966-30D78B511907}" destId="{A53926FE-C1A8-4EF0-A9DC-856A4CC82AAF}" srcOrd="0" destOrd="0" presId="urn:microsoft.com/office/officeart/2005/8/layout/radial6"/>
    <dgm:cxn modelId="{864A250C-0DD4-47E5-8332-1E2090849D27}" srcId="{5AE51866-1610-4068-844D-02B0143E0BC6}" destId="{91B1D871-2733-4887-8324-DC18C66F4EF8}" srcOrd="2" destOrd="0" parTransId="{751ED191-AE34-40A9-B34D-E77ECD826C88}" sibTransId="{8AA173DD-3837-41E9-B9D8-AE35DA1E0CC8}"/>
    <dgm:cxn modelId="{926DD0B0-B67D-43E4-81EC-747440B5C26C}" type="presOf" srcId="{FD02DD55-1FCA-49C4-BE9E-815A49896589}" destId="{72B0B6E1-D282-4EBA-8CF0-52C95A618811}" srcOrd="0" destOrd="0" presId="urn:microsoft.com/office/officeart/2005/8/layout/radial6"/>
    <dgm:cxn modelId="{9BD40A3D-74B4-4FDA-A3AB-B09BABEEECD1}" type="presOf" srcId="{B5AD3553-588E-4DFF-944D-4FED60CD11E2}" destId="{26F2A446-143B-4092-930D-2461FD1A9C49}" srcOrd="0" destOrd="0" presId="urn:microsoft.com/office/officeart/2005/8/layout/radial6"/>
    <dgm:cxn modelId="{D8BFB25B-42E8-4578-A034-62A07AE0A143}" type="presOf" srcId="{5AE51866-1610-4068-844D-02B0143E0BC6}" destId="{58AEC952-199D-4336-899D-2D206FC5FB01}" srcOrd="0" destOrd="0" presId="urn:microsoft.com/office/officeart/2005/8/layout/radial6"/>
    <dgm:cxn modelId="{6EE65892-962C-4F52-B8EE-A37B169DEA3B}" srcId="{5AE51866-1610-4068-844D-02B0143E0BC6}" destId="{0052B230-9BBE-4F4C-B580-88B1A26085C1}" srcOrd="1" destOrd="0" parTransId="{EA6D5B8B-89A4-4334-A580-6F6F762D6ADB}" sibTransId="{FD02DD55-1FCA-49C4-BE9E-815A49896589}"/>
    <dgm:cxn modelId="{D6527A70-84BC-41F2-9E48-7F2593F1B9AA}" type="presOf" srcId="{F1E6EB80-E534-40AA-9594-B5EF231261A8}" destId="{AB395C17-CC3F-4A60-A061-71DC3FA3A7B4}" srcOrd="0" destOrd="0" presId="urn:microsoft.com/office/officeart/2005/8/layout/radial6"/>
    <dgm:cxn modelId="{F41D838B-AAA0-46E0-B43B-C1B13625C01F}" type="presOf" srcId="{9132A081-7844-4901-B583-729807D4583D}" destId="{ACCC6022-5483-41A7-AA4B-7CF963A0A3C9}" srcOrd="0" destOrd="0" presId="urn:microsoft.com/office/officeart/2005/8/layout/radial6"/>
    <dgm:cxn modelId="{FE2AE12A-C1EA-436A-BCD4-AEA97B530EA8}" type="presOf" srcId="{97D6766A-9A64-453C-B6A6-EC4298802E6F}" destId="{DB862786-3789-466A-9FDB-5BA494D3680F}" srcOrd="0" destOrd="0" presId="urn:microsoft.com/office/officeart/2005/8/layout/radial6"/>
    <dgm:cxn modelId="{66609645-8DD6-421B-8E86-8A3CDF0D4BEE}" srcId="{45A2A125-5A35-4B88-965C-1D6B548751BC}" destId="{5AE51866-1610-4068-844D-02B0143E0BC6}" srcOrd="0" destOrd="0" parTransId="{ADBFA275-03F0-46AE-8287-8993E8D986C3}" sibTransId="{DE3C1336-A7B6-4EED-8DB1-A69AF7B43D1D}"/>
    <dgm:cxn modelId="{2363042A-28B6-4B81-AFE1-17DC33B04FB6}" type="presOf" srcId="{91B1D871-2733-4887-8324-DC18C66F4EF8}" destId="{2510F7E4-DDEE-4E63-818B-60882D3F153D}" srcOrd="0" destOrd="0" presId="urn:microsoft.com/office/officeart/2005/8/layout/radial6"/>
    <dgm:cxn modelId="{4001EEC2-EE41-457D-85F2-4E04A1B9BCC5}" srcId="{5AE51866-1610-4068-844D-02B0143E0BC6}" destId="{F1E6EB80-E534-40AA-9594-B5EF231261A8}" srcOrd="3" destOrd="0" parTransId="{CD3EB81A-5BF3-45A7-B624-EF18C15FC03D}" sibTransId="{9132A081-7844-4901-B583-729807D4583D}"/>
    <dgm:cxn modelId="{6E74C060-0A85-4FB4-962B-5082F3CE032F}" type="presOf" srcId="{E659D407-6BF0-493B-9CC9-6349CFAD676A}" destId="{178FFCAB-509B-440E-9EEB-4F502DE8D7BA}" srcOrd="0" destOrd="0" presId="urn:microsoft.com/office/officeart/2005/8/layout/radial6"/>
    <dgm:cxn modelId="{77B1023E-F6CD-4463-BED9-E46E246D6AA8}" type="presParOf" srcId="{461CD5CD-CD98-4B8F-A576-6DC4F84DD103}" destId="{58AEC952-199D-4336-899D-2D206FC5FB01}" srcOrd="0" destOrd="0" presId="urn:microsoft.com/office/officeart/2005/8/layout/radial6"/>
    <dgm:cxn modelId="{C793430B-9C2F-4D92-8C45-4ACCB1076568}" type="presParOf" srcId="{461CD5CD-CD98-4B8F-A576-6DC4F84DD103}" destId="{DB862786-3789-466A-9FDB-5BA494D3680F}" srcOrd="1" destOrd="0" presId="urn:microsoft.com/office/officeart/2005/8/layout/radial6"/>
    <dgm:cxn modelId="{58F1CE10-6006-4E3C-B26B-1E5A6F118804}" type="presParOf" srcId="{461CD5CD-CD98-4B8F-A576-6DC4F84DD103}" destId="{D96F96A8-9EE9-41B8-9B97-2E25C3208855}" srcOrd="2" destOrd="0" presId="urn:microsoft.com/office/officeart/2005/8/layout/radial6"/>
    <dgm:cxn modelId="{BFD4C980-7B31-4D97-922E-765C0D00E201}" type="presParOf" srcId="{461CD5CD-CD98-4B8F-A576-6DC4F84DD103}" destId="{A53926FE-C1A8-4EF0-A9DC-856A4CC82AAF}" srcOrd="3" destOrd="0" presId="urn:microsoft.com/office/officeart/2005/8/layout/radial6"/>
    <dgm:cxn modelId="{5E9C5E35-F99B-482F-AEA6-3358E7DA881F}" type="presParOf" srcId="{461CD5CD-CD98-4B8F-A576-6DC4F84DD103}" destId="{C1C69F0D-F441-4958-B143-D485390C09BE}" srcOrd="4" destOrd="0" presId="urn:microsoft.com/office/officeart/2005/8/layout/radial6"/>
    <dgm:cxn modelId="{19B538CF-46E8-43E1-BE6D-FFBB3038EFF4}" type="presParOf" srcId="{461CD5CD-CD98-4B8F-A576-6DC4F84DD103}" destId="{29C9D030-AE8C-48D7-B45A-6B0D079B94D9}" srcOrd="5" destOrd="0" presId="urn:microsoft.com/office/officeart/2005/8/layout/radial6"/>
    <dgm:cxn modelId="{93F8B0C3-0474-4084-A48F-8C6ACB3DA0F5}" type="presParOf" srcId="{461CD5CD-CD98-4B8F-A576-6DC4F84DD103}" destId="{72B0B6E1-D282-4EBA-8CF0-52C95A618811}" srcOrd="6" destOrd="0" presId="urn:microsoft.com/office/officeart/2005/8/layout/radial6"/>
    <dgm:cxn modelId="{E6E29D80-1FE2-488A-8216-96143E0AC44F}" type="presParOf" srcId="{461CD5CD-CD98-4B8F-A576-6DC4F84DD103}" destId="{2510F7E4-DDEE-4E63-818B-60882D3F153D}" srcOrd="7" destOrd="0" presId="urn:microsoft.com/office/officeart/2005/8/layout/radial6"/>
    <dgm:cxn modelId="{E39D7F8E-57F3-4A7B-9680-65AE3CAB52B8}" type="presParOf" srcId="{461CD5CD-CD98-4B8F-A576-6DC4F84DD103}" destId="{B8394706-4039-4019-8C72-B75A9819A0C7}" srcOrd="8" destOrd="0" presId="urn:microsoft.com/office/officeart/2005/8/layout/radial6"/>
    <dgm:cxn modelId="{F654486F-522E-4083-B30D-22AAC75A14A5}" type="presParOf" srcId="{461CD5CD-CD98-4B8F-A576-6DC4F84DD103}" destId="{1E0076E3-30B9-431E-AD05-3966814E8856}" srcOrd="9" destOrd="0" presId="urn:microsoft.com/office/officeart/2005/8/layout/radial6"/>
    <dgm:cxn modelId="{6125E1F1-702D-4B96-A5A1-F6202B421CA0}" type="presParOf" srcId="{461CD5CD-CD98-4B8F-A576-6DC4F84DD103}" destId="{AB395C17-CC3F-4A60-A061-71DC3FA3A7B4}" srcOrd="10" destOrd="0" presId="urn:microsoft.com/office/officeart/2005/8/layout/radial6"/>
    <dgm:cxn modelId="{008FD9B2-0C0D-4645-A474-3B2F9DC124AC}" type="presParOf" srcId="{461CD5CD-CD98-4B8F-A576-6DC4F84DD103}" destId="{CCDD9893-7BC4-4416-878D-7238EEB2AE36}" srcOrd="11" destOrd="0" presId="urn:microsoft.com/office/officeart/2005/8/layout/radial6"/>
    <dgm:cxn modelId="{0B7F3532-8348-4239-A323-2D6972A56823}" type="presParOf" srcId="{461CD5CD-CD98-4B8F-A576-6DC4F84DD103}" destId="{ACCC6022-5483-41A7-AA4B-7CF963A0A3C9}" srcOrd="12" destOrd="0" presId="urn:microsoft.com/office/officeart/2005/8/layout/radial6"/>
    <dgm:cxn modelId="{F2FEA1E0-A7B5-4BAE-A848-F3F0195EAA5F}" type="presParOf" srcId="{461CD5CD-CD98-4B8F-A576-6DC4F84DD103}" destId="{26F2A446-143B-4092-930D-2461FD1A9C49}" srcOrd="13" destOrd="0" presId="urn:microsoft.com/office/officeart/2005/8/layout/radial6"/>
    <dgm:cxn modelId="{EB15F278-EF54-40C6-8EF0-2600F535F4F5}" type="presParOf" srcId="{461CD5CD-CD98-4B8F-A576-6DC4F84DD103}" destId="{14A94F4D-A4E3-41EA-9D42-4C687B4B2481}" srcOrd="14" destOrd="0" presId="urn:microsoft.com/office/officeart/2005/8/layout/radial6"/>
    <dgm:cxn modelId="{D7134AB2-AD98-4996-AD7E-A37873E94A67}" type="presParOf" srcId="{461CD5CD-CD98-4B8F-A576-6DC4F84DD103}" destId="{178FFCAB-509B-440E-9EEB-4F502DE8D7BA}" srcOrd="15" destOrd="0" presId="urn:microsoft.com/office/officeart/2005/8/layout/radial6"/>
    <dgm:cxn modelId="{4979DD43-6E3D-43FB-B2B5-D833931DB183}" type="presParOf" srcId="{461CD5CD-CD98-4B8F-A576-6DC4F84DD103}" destId="{697165E6-A972-4933-B4E5-6D3C0FDA110B}" srcOrd="16" destOrd="0" presId="urn:microsoft.com/office/officeart/2005/8/layout/radial6"/>
    <dgm:cxn modelId="{F736C31A-D626-41F0-872E-12FC10776650}" type="presParOf" srcId="{461CD5CD-CD98-4B8F-A576-6DC4F84DD103}" destId="{64C72432-04D0-48BF-AE06-5600384A0398}" srcOrd="17" destOrd="0" presId="urn:microsoft.com/office/officeart/2005/8/layout/radial6"/>
    <dgm:cxn modelId="{83946A11-29AE-43C8-BAEB-E7C58A668D9A}" type="presParOf" srcId="{461CD5CD-CD98-4B8F-A576-6DC4F84DD103}" destId="{8B8D2CF1-4837-48F5-87D0-1A894EE8BAD7}" srcOrd="18" destOrd="0" presId="urn:microsoft.com/office/officeart/2005/8/layout/radial6"/>
    <dgm:cxn modelId="{7A3F6811-D58F-49C3-800A-295D66D8E4BA}" type="presParOf" srcId="{461CD5CD-CD98-4B8F-A576-6DC4F84DD103}" destId="{CF897B5C-96F8-4F19-BA65-3A6328366509}" srcOrd="19" destOrd="0" presId="urn:microsoft.com/office/officeart/2005/8/layout/radial6"/>
    <dgm:cxn modelId="{4CEDEC21-D8F5-482A-BBF9-119BC5835691}" type="presParOf" srcId="{461CD5CD-CD98-4B8F-A576-6DC4F84DD103}" destId="{728C6338-4103-4D4A-B64E-571C94549D13}" srcOrd="20" destOrd="0" presId="urn:microsoft.com/office/officeart/2005/8/layout/radial6"/>
    <dgm:cxn modelId="{CBA653A8-D15E-467C-9604-B388D40A8E34}" type="presParOf" srcId="{461CD5CD-CD98-4B8F-A576-6DC4F84DD103}" destId="{053C3563-E89E-47C0-96D1-050C012BC88C}" srcOrd="21"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96D106-2168-48F2-98E0-96FFD6683E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E28DF35-EF54-4594-808C-74BECAB83615}">
      <dgm:prSet phldrT="[Text]"/>
      <dgm:spPr>
        <a:solidFill>
          <a:srgbClr val="03CB92"/>
        </a:solidFill>
      </dgm:spPr>
      <dgm:t>
        <a:bodyPr/>
        <a:lstStyle/>
        <a:p>
          <a:r>
            <a:rPr lang="en-GB" dirty="0">
              <a:solidFill>
                <a:sysClr val="windowText" lastClr="000000"/>
              </a:solidFill>
            </a:rPr>
            <a:t>Is it a challenge?</a:t>
          </a:r>
        </a:p>
      </dgm:t>
    </dgm:pt>
    <dgm:pt modelId="{EAF0136E-CDBF-4D82-A98E-176BE3CC4DCE}" type="parTrans" cxnId="{EE3AFB1F-7C46-43B7-AB68-CB3E474074FF}">
      <dgm:prSet/>
      <dgm:spPr/>
      <dgm:t>
        <a:bodyPr/>
        <a:lstStyle/>
        <a:p>
          <a:endParaRPr lang="en-GB"/>
        </a:p>
      </dgm:t>
    </dgm:pt>
    <dgm:pt modelId="{6D3AFFE8-F709-4006-AE18-5EE1989823D0}" type="sibTrans" cxnId="{EE3AFB1F-7C46-43B7-AB68-CB3E474074FF}">
      <dgm:prSet/>
      <dgm:spPr/>
      <dgm:t>
        <a:bodyPr/>
        <a:lstStyle/>
        <a:p>
          <a:endParaRPr lang="en-GB"/>
        </a:p>
      </dgm:t>
    </dgm:pt>
    <dgm:pt modelId="{8B64F582-0173-460C-9ACD-1DF7F6F5A9A8}">
      <dgm:prSet phldrT="[Text]"/>
      <dgm:spPr>
        <a:solidFill>
          <a:srgbClr val="5DFDCF">
            <a:alpha val="90000"/>
          </a:srgbClr>
        </a:solidFill>
      </dgm:spPr>
      <dgm:t>
        <a:bodyPr/>
        <a:lstStyle/>
        <a:p>
          <a:r>
            <a:rPr lang="en-GB" dirty="0"/>
            <a:t>The target needs to stretch the student.</a:t>
          </a:r>
        </a:p>
      </dgm:t>
    </dgm:pt>
    <dgm:pt modelId="{25D47C0B-938B-48AC-B79E-B1E4F00D9D98}" type="parTrans" cxnId="{28EAC3A8-E4BD-4AC9-8A23-3BD7AC23F7F0}">
      <dgm:prSet/>
      <dgm:spPr/>
      <dgm:t>
        <a:bodyPr/>
        <a:lstStyle/>
        <a:p>
          <a:endParaRPr lang="en-GB"/>
        </a:p>
      </dgm:t>
    </dgm:pt>
    <dgm:pt modelId="{80DCA895-A6F7-4654-A584-763C77FC8933}" type="sibTrans" cxnId="{28EAC3A8-E4BD-4AC9-8A23-3BD7AC23F7F0}">
      <dgm:prSet/>
      <dgm:spPr/>
      <dgm:t>
        <a:bodyPr/>
        <a:lstStyle/>
        <a:p>
          <a:endParaRPr lang="en-GB"/>
        </a:p>
      </dgm:t>
    </dgm:pt>
    <dgm:pt modelId="{879383DE-3518-4C63-82D6-41B0B18787E8}">
      <dgm:prSet phldrT="[Text]"/>
      <dgm:spPr>
        <a:solidFill>
          <a:srgbClr val="5DFDCF">
            <a:alpha val="90000"/>
          </a:srgbClr>
        </a:solidFill>
      </dgm:spPr>
      <dgm:t>
        <a:bodyPr/>
        <a:lstStyle/>
        <a:p>
          <a:r>
            <a:rPr lang="en-GB" dirty="0"/>
            <a:t>It cannot be something they already do.</a:t>
          </a:r>
        </a:p>
      </dgm:t>
    </dgm:pt>
    <dgm:pt modelId="{D76141AB-1A5A-4528-84D3-3B1818A3B1D0}" type="parTrans" cxnId="{26BC3D43-00DC-4BF0-9CBD-2F5FC4FA8535}">
      <dgm:prSet/>
      <dgm:spPr/>
      <dgm:t>
        <a:bodyPr/>
        <a:lstStyle/>
        <a:p>
          <a:endParaRPr lang="en-GB"/>
        </a:p>
      </dgm:t>
    </dgm:pt>
    <dgm:pt modelId="{F4F53544-DD19-42B7-A2C7-F95BF991C631}" type="sibTrans" cxnId="{26BC3D43-00DC-4BF0-9CBD-2F5FC4FA8535}">
      <dgm:prSet/>
      <dgm:spPr/>
      <dgm:t>
        <a:bodyPr/>
        <a:lstStyle/>
        <a:p>
          <a:endParaRPr lang="en-GB"/>
        </a:p>
      </dgm:t>
    </dgm:pt>
    <dgm:pt modelId="{10F0A247-5C92-4DD8-B95D-B57CE45F42E3}">
      <dgm:prSet phldrT="[Text]"/>
      <dgm:spPr>
        <a:solidFill>
          <a:srgbClr val="03CB92"/>
        </a:solidFill>
      </dgm:spPr>
      <dgm:t>
        <a:bodyPr/>
        <a:lstStyle/>
        <a:p>
          <a:r>
            <a:rPr lang="en-GB" dirty="0">
              <a:solidFill>
                <a:sysClr val="windowText" lastClr="000000"/>
              </a:solidFill>
            </a:rPr>
            <a:t>Is it worth doing?</a:t>
          </a:r>
        </a:p>
      </dgm:t>
    </dgm:pt>
    <dgm:pt modelId="{2E0CCC41-0E8D-459E-ADD0-480DF7A12ABA}" type="parTrans" cxnId="{A7EE32A6-E2A0-4ACF-973E-030DBE5D5541}">
      <dgm:prSet/>
      <dgm:spPr/>
      <dgm:t>
        <a:bodyPr/>
        <a:lstStyle/>
        <a:p>
          <a:endParaRPr lang="en-GB"/>
        </a:p>
      </dgm:t>
    </dgm:pt>
    <dgm:pt modelId="{95D89E6B-F966-4B29-BA3A-1EFC5B7C2B03}" type="sibTrans" cxnId="{A7EE32A6-E2A0-4ACF-973E-030DBE5D5541}">
      <dgm:prSet/>
      <dgm:spPr/>
      <dgm:t>
        <a:bodyPr/>
        <a:lstStyle/>
        <a:p>
          <a:endParaRPr lang="en-GB"/>
        </a:p>
      </dgm:t>
    </dgm:pt>
    <dgm:pt modelId="{B51BAEA8-5B7A-457A-9D28-01FB7F88BD89}">
      <dgm:prSet phldrT="[Text]"/>
      <dgm:spPr>
        <a:solidFill>
          <a:srgbClr val="5DFDCF">
            <a:alpha val="90000"/>
          </a:srgbClr>
        </a:solidFill>
      </dgm:spPr>
      <dgm:t>
        <a:bodyPr/>
        <a:lstStyle/>
        <a:p>
          <a:r>
            <a:rPr lang="en-GB" dirty="0"/>
            <a:t>The target needs to be meaningful </a:t>
          </a:r>
          <a:r>
            <a:rPr lang="en-GB" b="1" dirty="0"/>
            <a:t>to them</a:t>
          </a:r>
          <a:r>
            <a:rPr lang="en-GB" b="0" dirty="0"/>
            <a:t>.</a:t>
          </a:r>
          <a:endParaRPr lang="en-GB" dirty="0"/>
        </a:p>
      </dgm:t>
    </dgm:pt>
    <dgm:pt modelId="{E80B40FC-A5F3-4F10-9339-BC043C80CF85}" type="parTrans" cxnId="{9BE183AD-0307-482D-A6FE-D01A9EFC796F}">
      <dgm:prSet/>
      <dgm:spPr/>
      <dgm:t>
        <a:bodyPr/>
        <a:lstStyle/>
        <a:p>
          <a:endParaRPr lang="en-GB"/>
        </a:p>
      </dgm:t>
    </dgm:pt>
    <dgm:pt modelId="{92AEF1D4-5044-410C-A603-9659C9B2E7F7}" type="sibTrans" cxnId="{9BE183AD-0307-482D-A6FE-D01A9EFC796F}">
      <dgm:prSet/>
      <dgm:spPr/>
      <dgm:t>
        <a:bodyPr/>
        <a:lstStyle/>
        <a:p>
          <a:endParaRPr lang="en-GB"/>
        </a:p>
      </dgm:t>
    </dgm:pt>
    <dgm:pt modelId="{57B26D8C-D369-4E6B-A77A-D1C0BE4B4A79}">
      <dgm:prSet phldrT="[Text]"/>
      <dgm:spPr>
        <a:solidFill>
          <a:srgbClr val="5DFDCF">
            <a:alpha val="90000"/>
          </a:srgbClr>
        </a:solidFill>
      </dgm:spPr>
      <dgm:t>
        <a:bodyPr/>
        <a:lstStyle/>
        <a:p>
          <a:r>
            <a:rPr lang="en-GB" dirty="0"/>
            <a:t>If they achieve it, will it make a difference to their lives?</a:t>
          </a:r>
        </a:p>
      </dgm:t>
    </dgm:pt>
    <dgm:pt modelId="{9B58DFCD-354C-4184-BA31-2468FC62A79E}" type="parTrans" cxnId="{911CB3D6-62B5-4A1C-AC1F-932725ABEF9A}">
      <dgm:prSet/>
      <dgm:spPr/>
      <dgm:t>
        <a:bodyPr/>
        <a:lstStyle/>
        <a:p>
          <a:endParaRPr lang="en-GB"/>
        </a:p>
      </dgm:t>
    </dgm:pt>
    <dgm:pt modelId="{F4B5CB27-0E40-4E47-9459-8BF53E7B6E2C}" type="sibTrans" cxnId="{911CB3D6-62B5-4A1C-AC1F-932725ABEF9A}">
      <dgm:prSet/>
      <dgm:spPr/>
      <dgm:t>
        <a:bodyPr/>
        <a:lstStyle/>
        <a:p>
          <a:endParaRPr lang="en-GB"/>
        </a:p>
      </dgm:t>
    </dgm:pt>
    <dgm:pt modelId="{4AAE0CB3-2E30-444D-99B9-95E4483C007A}">
      <dgm:prSet phldrT="[Text]"/>
      <dgm:spPr>
        <a:solidFill>
          <a:srgbClr val="03CB92"/>
        </a:solidFill>
      </dgm:spPr>
      <dgm:t>
        <a:bodyPr/>
        <a:lstStyle/>
        <a:p>
          <a:r>
            <a:rPr lang="en-GB" dirty="0">
              <a:solidFill>
                <a:sysClr val="windowText" lastClr="000000"/>
              </a:solidFill>
            </a:rPr>
            <a:t>Can you see it?</a:t>
          </a:r>
        </a:p>
      </dgm:t>
    </dgm:pt>
    <dgm:pt modelId="{A98B10E2-9C7C-42F5-900F-2DA3B5FA65F9}" type="parTrans" cxnId="{05DB3F10-47EA-4D6E-A6AC-B3AA2FBBF573}">
      <dgm:prSet/>
      <dgm:spPr/>
      <dgm:t>
        <a:bodyPr/>
        <a:lstStyle/>
        <a:p>
          <a:endParaRPr lang="en-GB"/>
        </a:p>
      </dgm:t>
    </dgm:pt>
    <dgm:pt modelId="{80414D99-0A72-42FA-9953-FB470A342AF8}" type="sibTrans" cxnId="{05DB3F10-47EA-4D6E-A6AC-B3AA2FBBF573}">
      <dgm:prSet/>
      <dgm:spPr/>
      <dgm:t>
        <a:bodyPr/>
        <a:lstStyle/>
        <a:p>
          <a:endParaRPr lang="en-GB"/>
        </a:p>
      </dgm:t>
    </dgm:pt>
    <dgm:pt modelId="{3772AA27-8B76-48E9-9D1C-8BC6316F14D5}">
      <dgm:prSet phldrT="[Text]"/>
      <dgm:spPr>
        <a:solidFill>
          <a:srgbClr val="5DFDCF">
            <a:alpha val="90000"/>
          </a:srgbClr>
        </a:solidFill>
      </dgm:spPr>
      <dgm:t>
        <a:bodyPr/>
        <a:lstStyle/>
        <a:p>
          <a:r>
            <a:rPr lang="en-GB" dirty="0"/>
            <a:t>The student and you need to know when they have achieved their target.</a:t>
          </a:r>
        </a:p>
      </dgm:t>
    </dgm:pt>
    <dgm:pt modelId="{9E25751A-A1E5-49E9-B921-420952C5BB4D}" type="parTrans" cxnId="{5A5EA526-8447-48E8-ACA4-5CE665645969}">
      <dgm:prSet/>
      <dgm:spPr/>
      <dgm:t>
        <a:bodyPr/>
        <a:lstStyle/>
        <a:p>
          <a:endParaRPr lang="en-GB"/>
        </a:p>
      </dgm:t>
    </dgm:pt>
    <dgm:pt modelId="{E0EDD6C4-FEDF-4A9E-8F32-A9778D7B93C3}" type="sibTrans" cxnId="{5A5EA526-8447-48E8-ACA4-5CE665645969}">
      <dgm:prSet/>
      <dgm:spPr/>
      <dgm:t>
        <a:bodyPr/>
        <a:lstStyle/>
        <a:p>
          <a:endParaRPr lang="en-GB"/>
        </a:p>
      </dgm:t>
    </dgm:pt>
    <dgm:pt modelId="{222970B0-2A31-43C5-8457-F06A327FF380}">
      <dgm:prSet phldrT="[Text]"/>
      <dgm:spPr>
        <a:solidFill>
          <a:srgbClr val="5DFDCF">
            <a:alpha val="90000"/>
          </a:srgbClr>
        </a:solidFill>
      </dgm:spPr>
      <dgm:t>
        <a:bodyPr/>
        <a:lstStyle/>
        <a:p>
          <a:r>
            <a:rPr lang="en-GB" dirty="0"/>
            <a:t>The student can recognise their progress and articulate how they got there.</a:t>
          </a:r>
        </a:p>
      </dgm:t>
    </dgm:pt>
    <dgm:pt modelId="{66501397-CB4E-427E-B4D6-9855D9E9BE23}" type="parTrans" cxnId="{48166721-4282-4FBD-9888-EFFAA7402578}">
      <dgm:prSet/>
      <dgm:spPr/>
      <dgm:t>
        <a:bodyPr/>
        <a:lstStyle/>
        <a:p>
          <a:endParaRPr lang="en-GB"/>
        </a:p>
      </dgm:t>
    </dgm:pt>
    <dgm:pt modelId="{D077E051-411B-49A6-A621-29D89A94532B}" type="sibTrans" cxnId="{48166721-4282-4FBD-9888-EFFAA7402578}">
      <dgm:prSet/>
      <dgm:spPr/>
      <dgm:t>
        <a:bodyPr/>
        <a:lstStyle/>
        <a:p>
          <a:endParaRPr lang="en-GB"/>
        </a:p>
      </dgm:t>
    </dgm:pt>
    <dgm:pt modelId="{3C8EEF7C-9155-4456-B39F-CC28584807BB}">
      <dgm:prSet phldrT="[Text]"/>
      <dgm:spPr>
        <a:solidFill>
          <a:srgbClr val="03CB92"/>
        </a:solidFill>
      </dgm:spPr>
      <dgm:t>
        <a:bodyPr/>
        <a:lstStyle/>
        <a:p>
          <a:r>
            <a:rPr lang="en-GB" dirty="0">
              <a:solidFill>
                <a:sysClr val="windowText" lastClr="000000"/>
              </a:solidFill>
            </a:rPr>
            <a:t>Can you prove it?</a:t>
          </a:r>
        </a:p>
      </dgm:t>
    </dgm:pt>
    <dgm:pt modelId="{2AF3B25E-0D83-4050-B311-A1FF60CB1C93}" type="parTrans" cxnId="{0F005E71-50AD-4C48-8804-193C31D5CABE}">
      <dgm:prSet/>
      <dgm:spPr/>
      <dgm:t>
        <a:bodyPr/>
        <a:lstStyle/>
        <a:p>
          <a:endParaRPr lang="en-GB"/>
        </a:p>
      </dgm:t>
    </dgm:pt>
    <dgm:pt modelId="{0C66AEFB-2237-4C8D-BD0C-38FFAC6051B9}" type="sibTrans" cxnId="{0F005E71-50AD-4C48-8804-193C31D5CABE}">
      <dgm:prSet/>
      <dgm:spPr/>
      <dgm:t>
        <a:bodyPr/>
        <a:lstStyle/>
        <a:p>
          <a:endParaRPr lang="en-GB"/>
        </a:p>
      </dgm:t>
    </dgm:pt>
    <dgm:pt modelId="{941D435B-B9C2-4627-AC3A-BF2AB6E33D8B}">
      <dgm:prSet phldrT="[Text]"/>
      <dgm:spPr>
        <a:solidFill>
          <a:srgbClr val="5DFDCF">
            <a:alpha val="90000"/>
          </a:srgbClr>
        </a:solidFill>
      </dgm:spPr>
      <dgm:t>
        <a:bodyPr/>
        <a:lstStyle/>
        <a:p>
          <a:r>
            <a:rPr lang="en-GB" dirty="0"/>
            <a:t>We need to be able to assess the student, there needs to be evidence that they can do what we say they can do.</a:t>
          </a:r>
        </a:p>
      </dgm:t>
    </dgm:pt>
    <dgm:pt modelId="{C26C21E2-B6D9-4529-83B2-8325E1976EA1}" type="parTrans" cxnId="{B6ADF810-3AA2-4493-8E4A-D9F47127C643}">
      <dgm:prSet/>
      <dgm:spPr/>
      <dgm:t>
        <a:bodyPr/>
        <a:lstStyle/>
        <a:p>
          <a:endParaRPr lang="en-GB"/>
        </a:p>
      </dgm:t>
    </dgm:pt>
    <dgm:pt modelId="{0D5D8169-CE8D-49C8-B1E7-9C92479252CD}" type="sibTrans" cxnId="{B6ADF810-3AA2-4493-8E4A-D9F47127C643}">
      <dgm:prSet/>
      <dgm:spPr/>
      <dgm:t>
        <a:bodyPr/>
        <a:lstStyle/>
        <a:p>
          <a:endParaRPr lang="en-GB"/>
        </a:p>
      </dgm:t>
    </dgm:pt>
    <dgm:pt modelId="{364A5706-37AC-43B7-8736-3C6398983733}">
      <dgm:prSet phldrT="[Text]"/>
      <dgm:spPr>
        <a:solidFill>
          <a:srgbClr val="5DFDCF">
            <a:alpha val="90000"/>
          </a:srgbClr>
        </a:solidFill>
      </dgm:spPr>
      <dgm:t>
        <a:bodyPr/>
        <a:lstStyle/>
        <a:p>
          <a:r>
            <a:rPr lang="en-GB" dirty="0"/>
            <a:t>More importantly, the student needs to be able to identify the impact it has had on their lives.</a:t>
          </a:r>
        </a:p>
      </dgm:t>
    </dgm:pt>
    <dgm:pt modelId="{8C0848C6-A658-4D90-8929-7049F77F5F7D}" type="parTrans" cxnId="{4CE009EB-0239-4900-B150-3B72C80AFF26}">
      <dgm:prSet/>
      <dgm:spPr/>
      <dgm:t>
        <a:bodyPr/>
        <a:lstStyle/>
        <a:p>
          <a:endParaRPr lang="en-GB"/>
        </a:p>
      </dgm:t>
    </dgm:pt>
    <dgm:pt modelId="{75DA1164-73A2-4BA9-AD2D-7F2FCD80CDE7}" type="sibTrans" cxnId="{4CE009EB-0239-4900-B150-3B72C80AFF26}">
      <dgm:prSet/>
      <dgm:spPr/>
      <dgm:t>
        <a:bodyPr/>
        <a:lstStyle/>
        <a:p>
          <a:endParaRPr lang="en-GB"/>
        </a:p>
      </dgm:t>
    </dgm:pt>
    <dgm:pt modelId="{7F6FE32C-B923-4AF3-9041-BEF3AE66F1D3}">
      <dgm:prSet phldrT="[Text]"/>
      <dgm:spPr>
        <a:solidFill>
          <a:srgbClr val="5DFDCF">
            <a:alpha val="90000"/>
          </a:srgbClr>
        </a:solidFill>
      </dgm:spPr>
      <dgm:t>
        <a:bodyPr/>
        <a:lstStyle/>
        <a:p>
          <a:r>
            <a:rPr lang="en-GB" dirty="0"/>
            <a:t>Coach them into identifying something that they can work on.</a:t>
          </a:r>
        </a:p>
      </dgm:t>
    </dgm:pt>
    <dgm:pt modelId="{77A89E90-8127-4725-92BA-C75577FDED5A}" type="parTrans" cxnId="{C8C9E4C1-002C-4D66-85DE-5BF26B5F6233}">
      <dgm:prSet/>
      <dgm:spPr/>
      <dgm:t>
        <a:bodyPr/>
        <a:lstStyle/>
        <a:p>
          <a:endParaRPr lang="en-GB"/>
        </a:p>
      </dgm:t>
    </dgm:pt>
    <dgm:pt modelId="{21926926-D422-4112-9228-6BBB042A2140}" type="sibTrans" cxnId="{C8C9E4C1-002C-4D66-85DE-5BF26B5F6233}">
      <dgm:prSet/>
      <dgm:spPr/>
      <dgm:t>
        <a:bodyPr/>
        <a:lstStyle/>
        <a:p>
          <a:endParaRPr lang="en-GB"/>
        </a:p>
      </dgm:t>
    </dgm:pt>
    <dgm:pt modelId="{C0452FB8-B288-4D88-99DD-A293BCA58FDC}">
      <dgm:prSet phldrT="[Text]"/>
      <dgm:spPr>
        <a:solidFill>
          <a:srgbClr val="5DFDCF">
            <a:alpha val="90000"/>
          </a:srgbClr>
        </a:solidFill>
      </dgm:spPr>
      <dgm:t>
        <a:bodyPr/>
        <a:lstStyle/>
        <a:p>
          <a:r>
            <a:rPr lang="en-GB" dirty="0"/>
            <a:t>Can they articulate what difference it will make?</a:t>
          </a:r>
        </a:p>
      </dgm:t>
    </dgm:pt>
    <dgm:pt modelId="{69D9FA91-DB80-4CFF-BF97-037F5C08BFAD}" type="parTrans" cxnId="{42F2E258-302B-4DAA-91D1-82ACF115AD66}">
      <dgm:prSet/>
      <dgm:spPr/>
      <dgm:t>
        <a:bodyPr/>
        <a:lstStyle/>
        <a:p>
          <a:endParaRPr lang="en-GB"/>
        </a:p>
      </dgm:t>
    </dgm:pt>
    <dgm:pt modelId="{BB6282AD-2480-4A74-A9D6-5F48D7F64FC1}" type="sibTrans" cxnId="{42F2E258-302B-4DAA-91D1-82ACF115AD66}">
      <dgm:prSet/>
      <dgm:spPr/>
      <dgm:t>
        <a:bodyPr/>
        <a:lstStyle/>
        <a:p>
          <a:endParaRPr lang="en-GB"/>
        </a:p>
      </dgm:t>
    </dgm:pt>
    <dgm:pt modelId="{EACE1E95-E1E2-4BFF-A00E-E42D6F91611A}">
      <dgm:prSet phldrT="[Text]"/>
      <dgm:spPr>
        <a:solidFill>
          <a:srgbClr val="5DFDCF">
            <a:alpha val="90000"/>
          </a:srgbClr>
        </a:solidFill>
      </dgm:spPr>
      <dgm:t>
        <a:bodyPr/>
        <a:lstStyle/>
        <a:p>
          <a:r>
            <a:rPr lang="en-GB" dirty="0"/>
            <a:t>You can identify the actions, responses and skills they have developed.</a:t>
          </a:r>
        </a:p>
      </dgm:t>
    </dgm:pt>
    <dgm:pt modelId="{CC90A1DE-8260-4BA9-AFF4-79DEF96C33FE}" type="parTrans" cxnId="{03F651AA-69C2-4508-862C-C143B41477AC}">
      <dgm:prSet/>
      <dgm:spPr/>
      <dgm:t>
        <a:bodyPr/>
        <a:lstStyle/>
        <a:p>
          <a:endParaRPr lang="en-GB"/>
        </a:p>
      </dgm:t>
    </dgm:pt>
    <dgm:pt modelId="{3324122D-5E42-4B5B-BF7E-827E6401D23F}" type="sibTrans" cxnId="{03F651AA-69C2-4508-862C-C143B41477AC}">
      <dgm:prSet/>
      <dgm:spPr/>
      <dgm:t>
        <a:bodyPr/>
        <a:lstStyle/>
        <a:p>
          <a:endParaRPr lang="en-GB"/>
        </a:p>
      </dgm:t>
    </dgm:pt>
    <dgm:pt modelId="{5C07F11E-9F49-4B73-BCAC-EA5680CD19C1}" type="pres">
      <dgm:prSet presAssocID="{A596D106-2168-48F2-98E0-96FFD6683E06}" presName="Name0" presStyleCnt="0">
        <dgm:presLayoutVars>
          <dgm:dir/>
          <dgm:animLvl val="lvl"/>
          <dgm:resizeHandles val="exact"/>
        </dgm:presLayoutVars>
      </dgm:prSet>
      <dgm:spPr/>
      <dgm:t>
        <a:bodyPr/>
        <a:lstStyle/>
        <a:p>
          <a:endParaRPr lang="en-US"/>
        </a:p>
      </dgm:t>
    </dgm:pt>
    <dgm:pt modelId="{1A700C89-7A32-4511-B462-03B250A45203}" type="pres">
      <dgm:prSet presAssocID="{4E28DF35-EF54-4594-808C-74BECAB83615}" presName="linNode" presStyleCnt="0"/>
      <dgm:spPr/>
    </dgm:pt>
    <dgm:pt modelId="{441CE566-DC25-4578-86DF-1865D8E1D586}" type="pres">
      <dgm:prSet presAssocID="{4E28DF35-EF54-4594-808C-74BECAB83615}" presName="parentText" presStyleLbl="node1" presStyleIdx="0" presStyleCnt="4" custScaleX="72246">
        <dgm:presLayoutVars>
          <dgm:chMax val="1"/>
          <dgm:bulletEnabled val="1"/>
        </dgm:presLayoutVars>
      </dgm:prSet>
      <dgm:spPr/>
      <dgm:t>
        <a:bodyPr/>
        <a:lstStyle/>
        <a:p>
          <a:endParaRPr lang="en-US"/>
        </a:p>
      </dgm:t>
    </dgm:pt>
    <dgm:pt modelId="{1A13702C-27CC-409E-9CB8-D8F1D329BE41}" type="pres">
      <dgm:prSet presAssocID="{4E28DF35-EF54-4594-808C-74BECAB83615}" presName="descendantText" presStyleLbl="alignAccFollowNode1" presStyleIdx="0" presStyleCnt="4" custScaleX="110284" custScaleY="117393">
        <dgm:presLayoutVars>
          <dgm:bulletEnabled val="1"/>
        </dgm:presLayoutVars>
      </dgm:prSet>
      <dgm:spPr/>
      <dgm:t>
        <a:bodyPr/>
        <a:lstStyle/>
        <a:p>
          <a:endParaRPr lang="en-US"/>
        </a:p>
      </dgm:t>
    </dgm:pt>
    <dgm:pt modelId="{02A52097-C66F-4DDE-8A75-847E5CBC3989}" type="pres">
      <dgm:prSet presAssocID="{6D3AFFE8-F709-4006-AE18-5EE1989823D0}" presName="sp" presStyleCnt="0"/>
      <dgm:spPr/>
    </dgm:pt>
    <dgm:pt modelId="{E08C51AA-57D7-4741-AE1E-945EF2968A27}" type="pres">
      <dgm:prSet presAssocID="{10F0A247-5C92-4DD8-B95D-B57CE45F42E3}" presName="linNode" presStyleCnt="0"/>
      <dgm:spPr/>
    </dgm:pt>
    <dgm:pt modelId="{82917BE9-8122-4586-869D-2C32983D095E}" type="pres">
      <dgm:prSet presAssocID="{10F0A247-5C92-4DD8-B95D-B57CE45F42E3}" presName="parentText" presStyleLbl="node1" presStyleIdx="1" presStyleCnt="4" custScaleX="72246">
        <dgm:presLayoutVars>
          <dgm:chMax val="1"/>
          <dgm:bulletEnabled val="1"/>
        </dgm:presLayoutVars>
      </dgm:prSet>
      <dgm:spPr/>
      <dgm:t>
        <a:bodyPr/>
        <a:lstStyle/>
        <a:p>
          <a:endParaRPr lang="en-US"/>
        </a:p>
      </dgm:t>
    </dgm:pt>
    <dgm:pt modelId="{07DCCD1D-34E4-4552-988E-CE71BAC9F87B}" type="pres">
      <dgm:prSet presAssocID="{10F0A247-5C92-4DD8-B95D-B57CE45F42E3}" presName="descendantText" presStyleLbl="alignAccFollowNode1" presStyleIdx="1" presStyleCnt="4" custScaleX="110284" custScaleY="117393">
        <dgm:presLayoutVars>
          <dgm:bulletEnabled val="1"/>
        </dgm:presLayoutVars>
      </dgm:prSet>
      <dgm:spPr/>
      <dgm:t>
        <a:bodyPr/>
        <a:lstStyle/>
        <a:p>
          <a:endParaRPr lang="en-US"/>
        </a:p>
      </dgm:t>
    </dgm:pt>
    <dgm:pt modelId="{BA224A59-037A-4722-B88C-6EFA619D1430}" type="pres">
      <dgm:prSet presAssocID="{95D89E6B-F966-4B29-BA3A-1EFC5B7C2B03}" presName="sp" presStyleCnt="0"/>
      <dgm:spPr/>
    </dgm:pt>
    <dgm:pt modelId="{0A1859E7-67DD-4570-BB5C-5BD5D4B0D061}" type="pres">
      <dgm:prSet presAssocID="{4AAE0CB3-2E30-444D-99B9-95E4483C007A}" presName="linNode" presStyleCnt="0"/>
      <dgm:spPr/>
    </dgm:pt>
    <dgm:pt modelId="{8EE01079-D263-4EB1-A33E-493CD7160111}" type="pres">
      <dgm:prSet presAssocID="{4AAE0CB3-2E30-444D-99B9-95E4483C007A}" presName="parentText" presStyleLbl="node1" presStyleIdx="2" presStyleCnt="4" custScaleX="72246">
        <dgm:presLayoutVars>
          <dgm:chMax val="1"/>
          <dgm:bulletEnabled val="1"/>
        </dgm:presLayoutVars>
      </dgm:prSet>
      <dgm:spPr/>
      <dgm:t>
        <a:bodyPr/>
        <a:lstStyle/>
        <a:p>
          <a:endParaRPr lang="en-US"/>
        </a:p>
      </dgm:t>
    </dgm:pt>
    <dgm:pt modelId="{427490A0-83BD-416A-8689-46D895A61773}" type="pres">
      <dgm:prSet presAssocID="{4AAE0CB3-2E30-444D-99B9-95E4483C007A}" presName="descendantText" presStyleLbl="alignAccFollowNode1" presStyleIdx="2" presStyleCnt="4" custScaleX="110284" custScaleY="117393">
        <dgm:presLayoutVars>
          <dgm:bulletEnabled val="1"/>
        </dgm:presLayoutVars>
      </dgm:prSet>
      <dgm:spPr/>
      <dgm:t>
        <a:bodyPr/>
        <a:lstStyle/>
        <a:p>
          <a:endParaRPr lang="en-US"/>
        </a:p>
      </dgm:t>
    </dgm:pt>
    <dgm:pt modelId="{C5367813-372C-4F3E-B78B-6A9671DC1D6E}" type="pres">
      <dgm:prSet presAssocID="{80414D99-0A72-42FA-9953-FB470A342AF8}" presName="sp" presStyleCnt="0"/>
      <dgm:spPr/>
    </dgm:pt>
    <dgm:pt modelId="{C119097D-1861-4A3D-A2DF-294AA9068FE6}" type="pres">
      <dgm:prSet presAssocID="{3C8EEF7C-9155-4456-B39F-CC28584807BB}" presName="linNode" presStyleCnt="0"/>
      <dgm:spPr/>
    </dgm:pt>
    <dgm:pt modelId="{1F84E4F3-1AAF-4820-9FB9-73E79FA2676B}" type="pres">
      <dgm:prSet presAssocID="{3C8EEF7C-9155-4456-B39F-CC28584807BB}" presName="parentText" presStyleLbl="node1" presStyleIdx="3" presStyleCnt="4" custScaleX="72246">
        <dgm:presLayoutVars>
          <dgm:chMax val="1"/>
          <dgm:bulletEnabled val="1"/>
        </dgm:presLayoutVars>
      </dgm:prSet>
      <dgm:spPr/>
      <dgm:t>
        <a:bodyPr/>
        <a:lstStyle/>
        <a:p>
          <a:endParaRPr lang="en-US"/>
        </a:p>
      </dgm:t>
    </dgm:pt>
    <dgm:pt modelId="{24DC0C35-3B65-4938-BBA4-A430BEA34CDD}" type="pres">
      <dgm:prSet presAssocID="{3C8EEF7C-9155-4456-B39F-CC28584807BB}" presName="descendantText" presStyleLbl="alignAccFollowNode1" presStyleIdx="3" presStyleCnt="4" custScaleX="110284" custScaleY="117393">
        <dgm:presLayoutVars>
          <dgm:bulletEnabled val="1"/>
        </dgm:presLayoutVars>
      </dgm:prSet>
      <dgm:spPr/>
      <dgm:t>
        <a:bodyPr/>
        <a:lstStyle/>
        <a:p>
          <a:endParaRPr lang="en-US"/>
        </a:p>
      </dgm:t>
    </dgm:pt>
  </dgm:ptLst>
  <dgm:cxnLst>
    <dgm:cxn modelId="{126A4E30-5B62-4D22-8836-B2260114FB1A}" type="presOf" srcId="{222970B0-2A31-43C5-8457-F06A327FF380}" destId="{427490A0-83BD-416A-8689-46D895A61773}" srcOrd="0" destOrd="2" presId="urn:microsoft.com/office/officeart/2005/8/layout/vList5"/>
    <dgm:cxn modelId="{562EEFD0-5686-42ED-9201-554B55D44E4C}" type="presOf" srcId="{3C8EEF7C-9155-4456-B39F-CC28584807BB}" destId="{1F84E4F3-1AAF-4820-9FB9-73E79FA2676B}" srcOrd="0" destOrd="0" presId="urn:microsoft.com/office/officeart/2005/8/layout/vList5"/>
    <dgm:cxn modelId="{9BE183AD-0307-482D-A6FE-D01A9EFC796F}" srcId="{10F0A247-5C92-4DD8-B95D-B57CE45F42E3}" destId="{B51BAEA8-5B7A-457A-9D28-01FB7F88BD89}" srcOrd="0" destOrd="0" parTransId="{E80B40FC-A5F3-4F10-9339-BC043C80CF85}" sibTransId="{92AEF1D4-5044-410C-A603-9659C9B2E7F7}"/>
    <dgm:cxn modelId="{CB71E0CB-DEE9-4244-81E5-68FFEEE3778A}" type="presOf" srcId="{8B64F582-0173-460C-9ACD-1DF7F6F5A9A8}" destId="{1A13702C-27CC-409E-9CB8-D8F1D329BE41}" srcOrd="0" destOrd="0" presId="urn:microsoft.com/office/officeart/2005/8/layout/vList5"/>
    <dgm:cxn modelId="{B6ADF810-3AA2-4493-8E4A-D9F47127C643}" srcId="{3C8EEF7C-9155-4456-B39F-CC28584807BB}" destId="{941D435B-B9C2-4627-AC3A-BF2AB6E33D8B}" srcOrd="0" destOrd="0" parTransId="{C26C21E2-B6D9-4529-83B2-8325E1976EA1}" sibTransId="{0D5D8169-CE8D-49C8-B1E7-9C92479252CD}"/>
    <dgm:cxn modelId="{0FEDC5D6-12FC-4399-86CE-BACE1BFE1B15}" type="presOf" srcId="{57B26D8C-D369-4E6B-A77A-D1C0BE4B4A79}" destId="{07DCCD1D-34E4-4552-988E-CE71BAC9F87B}" srcOrd="0" destOrd="1" presId="urn:microsoft.com/office/officeart/2005/8/layout/vList5"/>
    <dgm:cxn modelId="{26BC3D43-00DC-4BF0-9CBD-2F5FC4FA8535}" srcId="{4E28DF35-EF54-4594-808C-74BECAB83615}" destId="{879383DE-3518-4C63-82D6-41B0B18787E8}" srcOrd="1" destOrd="0" parTransId="{D76141AB-1A5A-4528-84D3-3B1818A3B1D0}" sibTransId="{F4F53544-DD19-42B7-A2C7-F95BF991C631}"/>
    <dgm:cxn modelId="{28EAC3A8-E4BD-4AC9-8A23-3BD7AC23F7F0}" srcId="{4E28DF35-EF54-4594-808C-74BECAB83615}" destId="{8B64F582-0173-460C-9ACD-1DF7F6F5A9A8}" srcOrd="0" destOrd="0" parTransId="{25D47C0B-938B-48AC-B79E-B1E4F00D9D98}" sibTransId="{80DCA895-A6F7-4654-A584-763C77FC8933}"/>
    <dgm:cxn modelId="{EE3AFB1F-7C46-43B7-AB68-CB3E474074FF}" srcId="{A596D106-2168-48F2-98E0-96FFD6683E06}" destId="{4E28DF35-EF54-4594-808C-74BECAB83615}" srcOrd="0" destOrd="0" parTransId="{EAF0136E-CDBF-4D82-A98E-176BE3CC4DCE}" sibTransId="{6D3AFFE8-F709-4006-AE18-5EE1989823D0}"/>
    <dgm:cxn modelId="{5A5EA526-8447-48E8-ACA4-5CE665645969}" srcId="{4AAE0CB3-2E30-444D-99B9-95E4483C007A}" destId="{3772AA27-8B76-48E9-9D1C-8BC6316F14D5}" srcOrd="0" destOrd="0" parTransId="{9E25751A-A1E5-49E9-B921-420952C5BB4D}" sibTransId="{E0EDD6C4-FEDF-4A9E-8F32-A9778D7B93C3}"/>
    <dgm:cxn modelId="{911CB3D6-62B5-4A1C-AC1F-932725ABEF9A}" srcId="{10F0A247-5C92-4DD8-B95D-B57CE45F42E3}" destId="{57B26D8C-D369-4E6B-A77A-D1C0BE4B4A79}" srcOrd="1" destOrd="0" parTransId="{9B58DFCD-354C-4184-BA31-2468FC62A79E}" sibTransId="{F4B5CB27-0E40-4E47-9459-8BF53E7B6E2C}"/>
    <dgm:cxn modelId="{67289C2D-93B6-4B24-880F-6ED1CF4ABAE5}" type="presOf" srcId="{B51BAEA8-5B7A-457A-9D28-01FB7F88BD89}" destId="{07DCCD1D-34E4-4552-988E-CE71BAC9F87B}" srcOrd="0" destOrd="0" presId="urn:microsoft.com/office/officeart/2005/8/layout/vList5"/>
    <dgm:cxn modelId="{C8C9E4C1-002C-4D66-85DE-5BF26B5F6233}" srcId="{4E28DF35-EF54-4594-808C-74BECAB83615}" destId="{7F6FE32C-B923-4AF3-9041-BEF3AE66F1D3}" srcOrd="2" destOrd="0" parTransId="{77A89E90-8127-4725-92BA-C75577FDED5A}" sibTransId="{21926926-D422-4112-9228-6BBB042A2140}"/>
    <dgm:cxn modelId="{656A319D-A6A4-4CD3-9AFD-729B4A475E9A}" type="presOf" srcId="{364A5706-37AC-43B7-8736-3C6398983733}" destId="{24DC0C35-3B65-4938-BBA4-A430BEA34CDD}" srcOrd="0" destOrd="1" presId="urn:microsoft.com/office/officeart/2005/8/layout/vList5"/>
    <dgm:cxn modelId="{0F005E71-50AD-4C48-8804-193C31D5CABE}" srcId="{A596D106-2168-48F2-98E0-96FFD6683E06}" destId="{3C8EEF7C-9155-4456-B39F-CC28584807BB}" srcOrd="3" destOrd="0" parTransId="{2AF3B25E-0D83-4050-B311-A1FF60CB1C93}" sibTransId="{0C66AEFB-2237-4C8D-BD0C-38FFAC6051B9}"/>
    <dgm:cxn modelId="{32380C87-9FA2-43AF-9904-39107FFBF0F6}" type="presOf" srcId="{10F0A247-5C92-4DD8-B95D-B57CE45F42E3}" destId="{82917BE9-8122-4586-869D-2C32983D095E}" srcOrd="0" destOrd="0" presId="urn:microsoft.com/office/officeart/2005/8/layout/vList5"/>
    <dgm:cxn modelId="{03F651AA-69C2-4508-862C-C143B41477AC}" srcId="{4AAE0CB3-2E30-444D-99B9-95E4483C007A}" destId="{EACE1E95-E1E2-4BFF-A00E-E42D6F91611A}" srcOrd="1" destOrd="0" parTransId="{CC90A1DE-8260-4BA9-AFF4-79DEF96C33FE}" sibTransId="{3324122D-5E42-4B5B-BF7E-827E6401D23F}"/>
    <dgm:cxn modelId="{A7EE32A6-E2A0-4ACF-973E-030DBE5D5541}" srcId="{A596D106-2168-48F2-98E0-96FFD6683E06}" destId="{10F0A247-5C92-4DD8-B95D-B57CE45F42E3}" srcOrd="1" destOrd="0" parTransId="{2E0CCC41-0E8D-459E-ADD0-480DF7A12ABA}" sibTransId="{95D89E6B-F966-4B29-BA3A-1EFC5B7C2B03}"/>
    <dgm:cxn modelId="{48166721-4282-4FBD-9888-EFFAA7402578}" srcId="{4AAE0CB3-2E30-444D-99B9-95E4483C007A}" destId="{222970B0-2A31-43C5-8457-F06A327FF380}" srcOrd="2" destOrd="0" parTransId="{66501397-CB4E-427E-B4D6-9855D9E9BE23}" sibTransId="{D077E051-411B-49A6-A621-29D89A94532B}"/>
    <dgm:cxn modelId="{12B5E7D3-60B1-4597-9B54-524E7715D2A4}" type="presOf" srcId="{4E28DF35-EF54-4594-808C-74BECAB83615}" destId="{441CE566-DC25-4578-86DF-1865D8E1D586}" srcOrd="0" destOrd="0" presId="urn:microsoft.com/office/officeart/2005/8/layout/vList5"/>
    <dgm:cxn modelId="{5F794FA1-2C7A-48A9-A59B-1941F48761D1}" type="presOf" srcId="{EACE1E95-E1E2-4BFF-A00E-E42D6F91611A}" destId="{427490A0-83BD-416A-8689-46D895A61773}" srcOrd="0" destOrd="1" presId="urn:microsoft.com/office/officeart/2005/8/layout/vList5"/>
    <dgm:cxn modelId="{F3600305-798F-43BE-B855-089D43B88FEC}" type="presOf" srcId="{4AAE0CB3-2E30-444D-99B9-95E4483C007A}" destId="{8EE01079-D263-4EB1-A33E-493CD7160111}" srcOrd="0" destOrd="0" presId="urn:microsoft.com/office/officeart/2005/8/layout/vList5"/>
    <dgm:cxn modelId="{4CE009EB-0239-4900-B150-3B72C80AFF26}" srcId="{3C8EEF7C-9155-4456-B39F-CC28584807BB}" destId="{364A5706-37AC-43B7-8736-3C6398983733}" srcOrd="1" destOrd="0" parTransId="{8C0848C6-A658-4D90-8929-7049F77F5F7D}" sibTransId="{75DA1164-73A2-4BA9-AD2D-7F2FCD80CDE7}"/>
    <dgm:cxn modelId="{42F2E258-302B-4DAA-91D1-82ACF115AD66}" srcId="{10F0A247-5C92-4DD8-B95D-B57CE45F42E3}" destId="{C0452FB8-B288-4D88-99DD-A293BCA58FDC}" srcOrd="2" destOrd="0" parTransId="{69D9FA91-DB80-4CFF-BF97-037F5C08BFAD}" sibTransId="{BB6282AD-2480-4A74-A9D6-5F48D7F64FC1}"/>
    <dgm:cxn modelId="{DC3AFA54-BB7F-4A83-8F0E-2A6DC1FD29DE}" type="presOf" srcId="{A596D106-2168-48F2-98E0-96FFD6683E06}" destId="{5C07F11E-9F49-4B73-BCAC-EA5680CD19C1}" srcOrd="0" destOrd="0" presId="urn:microsoft.com/office/officeart/2005/8/layout/vList5"/>
    <dgm:cxn modelId="{309A9A44-7110-424C-A9D7-F2A097D0C1DE}" type="presOf" srcId="{3772AA27-8B76-48E9-9D1C-8BC6316F14D5}" destId="{427490A0-83BD-416A-8689-46D895A61773}" srcOrd="0" destOrd="0" presId="urn:microsoft.com/office/officeart/2005/8/layout/vList5"/>
    <dgm:cxn modelId="{91A1E4BE-7310-41C8-A8B3-6665ED2B1451}" type="presOf" srcId="{941D435B-B9C2-4627-AC3A-BF2AB6E33D8B}" destId="{24DC0C35-3B65-4938-BBA4-A430BEA34CDD}" srcOrd="0" destOrd="0" presId="urn:microsoft.com/office/officeart/2005/8/layout/vList5"/>
    <dgm:cxn modelId="{8E449E38-0263-4A43-87D4-E70000727F61}" type="presOf" srcId="{C0452FB8-B288-4D88-99DD-A293BCA58FDC}" destId="{07DCCD1D-34E4-4552-988E-CE71BAC9F87B}" srcOrd="0" destOrd="2" presId="urn:microsoft.com/office/officeart/2005/8/layout/vList5"/>
    <dgm:cxn modelId="{05DB3F10-47EA-4D6E-A6AC-B3AA2FBBF573}" srcId="{A596D106-2168-48F2-98E0-96FFD6683E06}" destId="{4AAE0CB3-2E30-444D-99B9-95E4483C007A}" srcOrd="2" destOrd="0" parTransId="{A98B10E2-9C7C-42F5-900F-2DA3B5FA65F9}" sibTransId="{80414D99-0A72-42FA-9953-FB470A342AF8}"/>
    <dgm:cxn modelId="{E8EB170C-483B-4A5C-A9F1-09BFA5221A4E}" type="presOf" srcId="{7F6FE32C-B923-4AF3-9041-BEF3AE66F1D3}" destId="{1A13702C-27CC-409E-9CB8-D8F1D329BE41}" srcOrd="0" destOrd="2" presId="urn:microsoft.com/office/officeart/2005/8/layout/vList5"/>
    <dgm:cxn modelId="{A68A2A53-14CC-4ED4-9B00-EBD2783C6D23}" type="presOf" srcId="{879383DE-3518-4C63-82D6-41B0B18787E8}" destId="{1A13702C-27CC-409E-9CB8-D8F1D329BE41}" srcOrd="0" destOrd="1" presId="urn:microsoft.com/office/officeart/2005/8/layout/vList5"/>
    <dgm:cxn modelId="{00F03E80-3F32-4365-95B0-E1172810262C}" type="presParOf" srcId="{5C07F11E-9F49-4B73-BCAC-EA5680CD19C1}" destId="{1A700C89-7A32-4511-B462-03B250A45203}" srcOrd="0" destOrd="0" presId="urn:microsoft.com/office/officeart/2005/8/layout/vList5"/>
    <dgm:cxn modelId="{F1251F4C-1F18-4719-BBCA-9B36780D3FA6}" type="presParOf" srcId="{1A700C89-7A32-4511-B462-03B250A45203}" destId="{441CE566-DC25-4578-86DF-1865D8E1D586}" srcOrd="0" destOrd="0" presId="urn:microsoft.com/office/officeart/2005/8/layout/vList5"/>
    <dgm:cxn modelId="{C22232D6-2DC2-4936-A09D-588CDEA1C23A}" type="presParOf" srcId="{1A700C89-7A32-4511-B462-03B250A45203}" destId="{1A13702C-27CC-409E-9CB8-D8F1D329BE41}" srcOrd="1" destOrd="0" presId="urn:microsoft.com/office/officeart/2005/8/layout/vList5"/>
    <dgm:cxn modelId="{A124E745-256D-4788-9FD1-A2B7A9AD6A5B}" type="presParOf" srcId="{5C07F11E-9F49-4B73-BCAC-EA5680CD19C1}" destId="{02A52097-C66F-4DDE-8A75-847E5CBC3989}" srcOrd="1" destOrd="0" presId="urn:microsoft.com/office/officeart/2005/8/layout/vList5"/>
    <dgm:cxn modelId="{FF3256B7-3C14-45F5-95F8-75B64A292162}" type="presParOf" srcId="{5C07F11E-9F49-4B73-BCAC-EA5680CD19C1}" destId="{E08C51AA-57D7-4741-AE1E-945EF2968A27}" srcOrd="2" destOrd="0" presId="urn:microsoft.com/office/officeart/2005/8/layout/vList5"/>
    <dgm:cxn modelId="{E9858A1F-967E-4C86-A8C4-5DB288BDA7BA}" type="presParOf" srcId="{E08C51AA-57D7-4741-AE1E-945EF2968A27}" destId="{82917BE9-8122-4586-869D-2C32983D095E}" srcOrd="0" destOrd="0" presId="urn:microsoft.com/office/officeart/2005/8/layout/vList5"/>
    <dgm:cxn modelId="{FDE72D3D-9AAA-40E4-9941-52546DD1CECF}" type="presParOf" srcId="{E08C51AA-57D7-4741-AE1E-945EF2968A27}" destId="{07DCCD1D-34E4-4552-988E-CE71BAC9F87B}" srcOrd="1" destOrd="0" presId="urn:microsoft.com/office/officeart/2005/8/layout/vList5"/>
    <dgm:cxn modelId="{5C2694B0-4318-40EE-9574-9AF0EC6B350E}" type="presParOf" srcId="{5C07F11E-9F49-4B73-BCAC-EA5680CD19C1}" destId="{BA224A59-037A-4722-B88C-6EFA619D1430}" srcOrd="3" destOrd="0" presId="urn:microsoft.com/office/officeart/2005/8/layout/vList5"/>
    <dgm:cxn modelId="{00381A5A-61C8-4261-A5AA-AE9A20638AA1}" type="presParOf" srcId="{5C07F11E-9F49-4B73-BCAC-EA5680CD19C1}" destId="{0A1859E7-67DD-4570-BB5C-5BD5D4B0D061}" srcOrd="4" destOrd="0" presId="urn:microsoft.com/office/officeart/2005/8/layout/vList5"/>
    <dgm:cxn modelId="{55DDA73C-1DF1-4D4C-A9CF-54C5873CEE3A}" type="presParOf" srcId="{0A1859E7-67DD-4570-BB5C-5BD5D4B0D061}" destId="{8EE01079-D263-4EB1-A33E-493CD7160111}" srcOrd="0" destOrd="0" presId="urn:microsoft.com/office/officeart/2005/8/layout/vList5"/>
    <dgm:cxn modelId="{6A3B7FF4-4926-4A68-BF68-4E1B4F75ED53}" type="presParOf" srcId="{0A1859E7-67DD-4570-BB5C-5BD5D4B0D061}" destId="{427490A0-83BD-416A-8689-46D895A61773}" srcOrd="1" destOrd="0" presId="urn:microsoft.com/office/officeart/2005/8/layout/vList5"/>
    <dgm:cxn modelId="{2865EE32-CA7D-490A-86AF-8BBD72D32708}" type="presParOf" srcId="{5C07F11E-9F49-4B73-BCAC-EA5680CD19C1}" destId="{C5367813-372C-4F3E-B78B-6A9671DC1D6E}" srcOrd="5" destOrd="0" presId="urn:microsoft.com/office/officeart/2005/8/layout/vList5"/>
    <dgm:cxn modelId="{E35D79BF-4C80-42D7-825C-FB34F5148107}" type="presParOf" srcId="{5C07F11E-9F49-4B73-BCAC-EA5680CD19C1}" destId="{C119097D-1861-4A3D-A2DF-294AA9068FE6}" srcOrd="6" destOrd="0" presId="urn:microsoft.com/office/officeart/2005/8/layout/vList5"/>
    <dgm:cxn modelId="{B9B15102-0743-4548-9BBF-5EE5488D72C2}" type="presParOf" srcId="{C119097D-1861-4A3D-A2DF-294AA9068FE6}" destId="{1F84E4F3-1AAF-4820-9FB9-73E79FA2676B}" srcOrd="0" destOrd="0" presId="urn:microsoft.com/office/officeart/2005/8/layout/vList5"/>
    <dgm:cxn modelId="{DCD1E9B1-AC8B-4627-8895-67E4A90CE556}" type="presParOf" srcId="{C119097D-1861-4A3D-A2DF-294AA9068FE6}" destId="{24DC0C35-3B65-4938-BBA4-A430BEA34CD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C3563-E89E-47C0-96D1-050C012BC88C}">
      <dsp:nvSpPr>
        <dsp:cNvPr id="0" name=""/>
        <dsp:cNvSpPr/>
      </dsp:nvSpPr>
      <dsp:spPr>
        <a:xfrm>
          <a:off x="2758770" y="644293"/>
          <a:ext cx="5106124" cy="5106124"/>
        </a:xfrm>
        <a:prstGeom prst="blockArc">
          <a:avLst>
            <a:gd name="adj1" fmla="val 13114286"/>
            <a:gd name="adj2" fmla="val 16200000"/>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8B8D2CF1-4837-48F5-87D0-1A894EE8BAD7}">
      <dsp:nvSpPr>
        <dsp:cNvPr id="0" name=""/>
        <dsp:cNvSpPr/>
      </dsp:nvSpPr>
      <dsp:spPr>
        <a:xfrm>
          <a:off x="2758770" y="644293"/>
          <a:ext cx="5106124" cy="5106124"/>
        </a:xfrm>
        <a:prstGeom prst="blockArc">
          <a:avLst>
            <a:gd name="adj1" fmla="val 10028571"/>
            <a:gd name="adj2" fmla="val 13114286"/>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178FFCAB-509B-440E-9EEB-4F502DE8D7BA}">
      <dsp:nvSpPr>
        <dsp:cNvPr id="0" name=""/>
        <dsp:cNvSpPr/>
      </dsp:nvSpPr>
      <dsp:spPr>
        <a:xfrm>
          <a:off x="2758770" y="644293"/>
          <a:ext cx="5106124" cy="5106124"/>
        </a:xfrm>
        <a:prstGeom prst="blockArc">
          <a:avLst>
            <a:gd name="adj1" fmla="val 6942857"/>
            <a:gd name="adj2" fmla="val 10028571"/>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ACCC6022-5483-41A7-AA4B-7CF963A0A3C9}">
      <dsp:nvSpPr>
        <dsp:cNvPr id="0" name=""/>
        <dsp:cNvSpPr/>
      </dsp:nvSpPr>
      <dsp:spPr>
        <a:xfrm>
          <a:off x="2758770" y="644293"/>
          <a:ext cx="5106124" cy="5106124"/>
        </a:xfrm>
        <a:prstGeom prst="blockArc">
          <a:avLst>
            <a:gd name="adj1" fmla="val 3857143"/>
            <a:gd name="adj2" fmla="val 6942857"/>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1E0076E3-30B9-431E-AD05-3966814E8856}">
      <dsp:nvSpPr>
        <dsp:cNvPr id="0" name=""/>
        <dsp:cNvSpPr/>
      </dsp:nvSpPr>
      <dsp:spPr>
        <a:xfrm>
          <a:off x="2758770" y="644293"/>
          <a:ext cx="5106124" cy="5106124"/>
        </a:xfrm>
        <a:prstGeom prst="blockArc">
          <a:avLst>
            <a:gd name="adj1" fmla="val 771429"/>
            <a:gd name="adj2" fmla="val 3857143"/>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72B0B6E1-D282-4EBA-8CF0-52C95A618811}">
      <dsp:nvSpPr>
        <dsp:cNvPr id="0" name=""/>
        <dsp:cNvSpPr/>
      </dsp:nvSpPr>
      <dsp:spPr>
        <a:xfrm>
          <a:off x="2758770" y="644293"/>
          <a:ext cx="5106124" cy="5106124"/>
        </a:xfrm>
        <a:prstGeom prst="blockArc">
          <a:avLst>
            <a:gd name="adj1" fmla="val 19285714"/>
            <a:gd name="adj2" fmla="val 771429"/>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A53926FE-C1A8-4EF0-A9DC-856A4CC82AAF}">
      <dsp:nvSpPr>
        <dsp:cNvPr id="0" name=""/>
        <dsp:cNvSpPr/>
      </dsp:nvSpPr>
      <dsp:spPr>
        <a:xfrm>
          <a:off x="2758770" y="644293"/>
          <a:ext cx="5106124" cy="5106124"/>
        </a:xfrm>
        <a:prstGeom prst="blockArc">
          <a:avLst>
            <a:gd name="adj1" fmla="val 16200000"/>
            <a:gd name="adj2" fmla="val 19285714"/>
            <a:gd name="adj3" fmla="val 3912"/>
          </a:avLst>
        </a:prstGeom>
        <a:solidFill>
          <a:srgbClr val="5DFDCF"/>
        </a:solidFill>
        <a:ln>
          <a:noFill/>
        </a:ln>
        <a:effectLst/>
      </dsp:spPr>
      <dsp:style>
        <a:lnRef idx="0">
          <a:scrgbClr r="0" g="0" b="0"/>
        </a:lnRef>
        <a:fillRef idx="1">
          <a:scrgbClr r="0" g="0" b="0"/>
        </a:fillRef>
        <a:effectRef idx="0">
          <a:scrgbClr r="0" g="0" b="0"/>
        </a:effectRef>
        <a:fontRef idx="minor">
          <a:schemeClr val="lt1"/>
        </a:fontRef>
      </dsp:style>
    </dsp:sp>
    <dsp:sp modelId="{58AEC952-199D-4336-899D-2D206FC5FB01}">
      <dsp:nvSpPr>
        <dsp:cNvPr id="0" name=""/>
        <dsp:cNvSpPr/>
      </dsp:nvSpPr>
      <dsp:spPr>
        <a:xfrm>
          <a:off x="3833180" y="1788454"/>
          <a:ext cx="2957303" cy="2817801"/>
        </a:xfrm>
        <a:prstGeom prst="ellipse">
          <a:avLst/>
        </a:prstGeom>
        <a:solidFill>
          <a:srgbClr val="03C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Well Informed Learning, Teaching and Support</a:t>
          </a:r>
        </a:p>
      </dsp:txBody>
      <dsp:txXfrm>
        <a:off x="4266267" y="2201111"/>
        <a:ext cx="2091129" cy="1992487"/>
      </dsp:txXfrm>
    </dsp:sp>
    <dsp:sp modelId="{DB862786-3789-466A-9FDB-5BA494D3680F}">
      <dsp:nvSpPr>
        <dsp:cNvPr id="0" name=""/>
        <dsp:cNvSpPr/>
      </dsp:nvSpPr>
      <dsp:spPr>
        <a:xfrm>
          <a:off x="4430688" y="-182608"/>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Initial/ Baseline Assessments</a:t>
          </a:r>
        </a:p>
      </dsp:txBody>
      <dsp:txXfrm>
        <a:off x="4688769" y="74212"/>
        <a:ext cx="1246126" cy="1240034"/>
      </dsp:txXfrm>
    </dsp:sp>
    <dsp:sp modelId="{C1C69F0D-F441-4958-B143-D485390C09BE}">
      <dsp:nvSpPr>
        <dsp:cNvPr id="0" name=""/>
        <dsp:cNvSpPr/>
      </dsp:nvSpPr>
      <dsp:spPr>
        <a:xfrm>
          <a:off x="6387711" y="759843"/>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Engaging with Student Profiles and SMART Targets</a:t>
          </a:r>
        </a:p>
      </dsp:txBody>
      <dsp:txXfrm>
        <a:off x="6645792" y="1016663"/>
        <a:ext cx="1246126" cy="1240034"/>
      </dsp:txXfrm>
    </dsp:sp>
    <dsp:sp modelId="{2510F7E4-DDEE-4E63-818B-60882D3F153D}">
      <dsp:nvSpPr>
        <dsp:cNvPr id="0" name=""/>
        <dsp:cNvSpPr/>
      </dsp:nvSpPr>
      <dsp:spPr>
        <a:xfrm>
          <a:off x="6871056" y="2877515"/>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Engaging with EHCP Documents</a:t>
          </a:r>
        </a:p>
      </dsp:txBody>
      <dsp:txXfrm>
        <a:off x="7129137" y="3134335"/>
        <a:ext cx="1246126" cy="1240034"/>
      </dsp:txXfrm>
    </dsp:sp>
    <dsp:sp modelId="{AB395C17-CC3F-4A60-A061-71DC3FA3A7B4}">
      <dsp:nvSpPr>
        <dsp:cNvPr id="0" name=""/>
        <dsp:cNvSpPr/>
      </dsp:nvSpPr>
      <dsp:spPr>
        <a:xfrm>
          <a:off x="5516754" y="4575757"/>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Reviewing Previous Academic Reports</a:t>
          </a:r>
        </a:p>
      </dsp:txBody>
      <dsp:txXfrm>
        <a:off x="5774835" y="4832577"/>
        <a:ext cx="1246126" cy="1240034"/>
      </dsp:txXfrm>
    </dsp:sp>
    <dsp:sp modelId="{26F2A446-143B-4092-930D-2461FD1A9C49}">
      <dsp:nvSpPr>
        <dsp:cNvPr id="0" name=""/>
        <dsp:cNvSpPr/>
      </dsp:nvSpPr>
      <dsp:spPr>
        <a:xfrm>
          <a:off x="3344622" y="4575757"/>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Strong Knowledge of SEND Strategies</a:t>
          </a:r>
        </a:p>
      </dsp:txBody>
      <dsp:txXfrm>
        <a:off x="3602703" y="4832577"/>
        <a:ext cx="1246126" cy="1240034"/>
      </dsp:txXfrm>
    </dsp:sp>
    <dsp:sp modelId="{697165E6-A972-4933-B4E5-6D3C0FDA110B}">
      <dsp:nvSpPr>
        <dsp:cNvPr id="0" name=""/>
        <dsp:cNvSpPr/>
      </dsp:nvSpPr>
      <dsp:spPr>
        <a:xfrm>
          <a:off x="1990320" y="2877515"/>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Creating an Engaging Learning Environment</a:t>
          </a:r>
        </a:p>
      </dsp:txBody>
      <dsp:txXfrm>
        <a:off x="2248401" y="3134335"/>
        <a:ext cx="1246126" cy="1240034"/>
      </dsp:txXfrm>
    </dsp:sp>
    <dsp:sp modelId="{CF897B5C-96F8-4F19-BA65-3A6328366509}">
      <dsp:nvSpPr>
        <dsp:cNvPr id="0" name=""/>
        <dsp:cNvSpPr/>
      </dsp:nvSpPr>
      <dsp:spPr>
        <a:xfrm>
          <a:off x="2473664" y="759843"/>
          <a:ext cx="1762288" cy="1753674"/>
        </a:xfrm>
        <a:prstGeom prst="ellipse">
          <a:avLst/>
        </a:prstGeom>
        <a:solidFill>
          <a:srgbClr val="03CB92"/>
        </a:solidFill>
        <a:ln w="25400" cap="flat" cmpd="sng" algn="ctr">
          <a:solidFill>
            <a:srgbClr val="03CB9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Having Clear Routines so Students are Ready to Learn</a:t>
          </a:r>
        </a:p>
      </dsp:txBody>
      <dsp:txXfrm>
        <a:off x="2731745" y="1016663"/>
        <a:ext cx="1246126" cy="1240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3702C-27CC-409E-9CB8-D8F1D329BE41}">
      <dsp:nvSpPr>
        <dsp:cNvPr id="0" name=""/>
        <dsp:cNvSpPr/>
      </dsp:nvSpPr>
      <dsp:spPr>
        <a:xfrm rot="5400000">
          <a:off x="7040915" y="-3658503"/>
          <a:ext cx="1121042" cy="8515656"/>
        </a:xfrm>
        <a:prstGeom prst="round2SameRect">
          <a:avLst/>
        </a:prstGeom>
        <a:solidFill>
          <a:srgbClr val="5DFDC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The target needs to stretch the student.</a:t>
          </a:r>
        </a:p>
        <a:p>
          <a:pPr marL="171450" lvl="1" indent="-171450" algn="l" defTabSz="755650">
            <a:lnSpc>
              <a:spcPct val="90000"/>
            </a:lnSpc>
            <a:spcBef>
              <a:spcPct val="0"/>
            </a:spcBef>
            <a:spcAft>
              <a:spcPct val="15000"/>
            </a:spcAft>
            <a:buChar char="••"/>
          </a:pPr>
          <a:r>
            <a:rPr lang="en-GB" sz="1700" kern="1200" dirty="0"/>
            <a:t>It cannot be something they already do.</a:t>
          </a:r>
        </a:p>
        <a:p>
          <a:pPr marL="171450" lvl="1" indent="-171450" algn="l" defTabSz="755650">
            <a:lnSpc>
              <a:spcPct val="90000"/>
            </a:lnSpc>
            <a:spcBef>
              <a:spcPct val="0"/>
            </a:spcBef>
            <a:spcAft>
              <a:spcPct val="15000"/>
            </a:spcAft>
            <a:buChar char="••"/>
          </a:pPr>
          <a:r>
            <a:rPr lang="en-GB" sz="1700" kern="1200" dirty="0"/>
            <a:t>Coach them into identifying something that they can work on.</a:t>
          </a:r>
        </a:p>
      </dsp:txBody>
      <dsp:txXfrm rot="-5400000">
        <a:off x="3343609" y="93528"/>
        <a:ext cx="8460931" cy="1011592"/>
      </dsp:txXfrm>
    </dsp:sp>
    <dsp:sp modelId="{441CE566-DC25-4578-86DF-1865D8E1D586}">
      <dsp:nvSpPr>
        <dsp:cNvPr id="0" name=""/>
        <dsp:cNvSpPr/>
      </dsp:nvSpPr>
      <dsp:spPr>
        <a:xfrm>
          <a:off x="205688" y="2481"/>
          <a:ext cx="3137920" cy="1193685"/>
        </a:xfrm>
        <a:prstGeom prst="roundRect">
          <a:avLst/>
        </a:prstGeom>
        <a:solidFill>
          <a:srgbClr val="03C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solidFill>
                <a:sysClr val="windowText" lastClr="000000"/>
              </a:solidFill>
            </a:rPr>
            <a:t>Is it a challenge?</a:t>
          </a:r>
        </a:p>
      </dsp:txBody>
      <dsp:txXfrm>
        <a:off x="263959" y="60752"/>
        <a:ext cx="3021378" cy="1077143"/>
      </dsp:txXfrm>
    </dsp:sp>
    <dsp:sp modelId="{07DCCD1D-34E4-4552-988E-CE71BAC9F87B}">
      <dsp:nvSpPr>
        <dsp:cNvPr id="0" name=""/>
        <dsp:cNvSpPr/>
      </dsp:nvSpPr>
      <dsp:spPr>
        <a:xfrm rot="5400000">
          <a:off x="7040915" y="-2405134"/>
          <a:ext cx="1121042" cy="8515656"/>
        </a:xfrm>
        <a:prstGeom prst="round2SameRect">
          <a:avLst/>
        </a:prstGeom>
        <a:solidFill>
          <a:srgbClr val="5DFDC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The target needs to be meaningful </a:t>
          </a:r>
          <a:r>
            <a:rPr lang="en-GB" sz="1700" b="1" kern="1200" dirty="0"/>
            <a:t>to them</a:t>
          </a:r>
          <a:r>
            <a:rPr lang="en-GB" sz="1700" b="0" kern="1200" dirty="0"/>
            <a:t>.</a:t>
          </a:r>
          <a:endParaRPr lang="en-GB" sz="1700" kern="1200" dirty="0"/>
        </a:p>
        <a:p>
          <a:pPr marL="171450" lvl="1" indent="-171450" algn="l" defTabSz="755650">
            <a:lnSpc>
              <a:spcPct val="90000"/>
            </a:lnSpc>
            <a:spcBef>
              <a:spcPct val="0"/>
            </a:spcBef>
            <a:spcAft>
              <a:spcPct val="15000"/>
            </a:spcAft>
            <a:buChar char="••"/>
          </a:pPr>
          <a:r>
            <a:rPr lang="en-GB" sz="1700" kern="1200" dirty="0"/>
            <a:t>If they achieve it, will it make a difference to their lives?</a:t>
          </a:r>
        </a:p>
        <a:p>
          <a:pPr marL="171450" lvl="1" indent="-171450" algn="l" defTabSz="755650">
            <a:lnSpc>
              <a:spcPct val="90000"/>
            </a:lnSpc>
            <a:spcBef>
              <a:spcPct val="0"/>
            </a:spcBef>
            <a:spcAft>
              <a:spcPct val="15000"/>
            </a:spcAft>
            <a:buChar char="••"/>
          </a:pPr>
          <a:r>
            <a:rPr lang="en-GB" sz="1700" kern="1200" dirty="0"/>
            <a:t>Can they articulate what difference it will make?</a:t>
          </a:r>
        </a:p>
      </dsp:txBody>
      <dsp:txXfrm rot="-5400000">
        <a:off x="3343609" y="1346897"/>
        <a:ext cx="8460931" cy="1011592"/>
      </dsp:txXfrm>
    </dsp:sp>
    <dsp:sp modelId="{82917BE9-8122-4586-869D-2C32983D095E}">
      <dsp:nvSpPr>
        <dsp:cNvPr id="0" name=""/>
        <dsp:cNvSpPr/>
      </dsp:nvSpPr>
      <dsp:spPr>
        <a:xfrm>
          <a:off x="205688" y="1255851"/>
          <a:ext cx="3137920" cy="1193685"/>
        </a:xfrm>
        <a:prstGeom prst="roundRect">
          <a:avLst/>
        </a:prstGeom>
        <a:solidFill>
          <a:srgbClr val="03C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solidFill>
                <a:sysClr val="windowText" lastClr="000000"/>
              </a:solidFill>
            </a:rPr>
            <a:t>Is it worth doing?</a:t>
          </a:r>
        </a:p>
      </dsp:txBody>
      <dsp:txXfrm>
        <a:off x="263959" y="1314122"/>
        <a:ext cx="3021378" cy="1077143"/>
      </dsp:txXfrm>
    </dsp:sp>
    <dsp:sp modelId="{427490A0-83BD-416A-8689-46D895A61773}">
      <dsp:nvSpPr>
        <dsp:cNvPr id="0" name=""/>
        <dsp:cNvSpPr/>
      </dsp:nvSpPr>
      <dsp:spPr>
        <a:xfrm rot="5400000">
          <a:off x="7040915" y="-1151764"/>
          <a:ext cx="1121042" cy="8515656"/>
        </a:xfrm>
        <a:prstGeom prst="round2SameRect">
          <a:avLst/>
        </a:prstGeom>
        <a:solidFill>
          <a:srgbClr val="5DFDC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The student and you need to know when they have achieved their target.</a:t>
          </a:r>
        </a:p>
        <a:p>
          <a:pPr marL="171450" lvl="1" indent="-171450" algn="l" defTabSz="755650">
            <a:lnSpc>
              <a:spcPct val="90000"/>
            </a:lnSpc>
            <a:spcBef>
              <a:spcPct val="0"/>
            </a:spcBef>
            <a:spcAft>
              <a:spcPct val="15000"/>
            </a:spcAft>
            <a:buChar char="••"/>
          </a:pPr>
          <a:r>
            <a:rPr lang="en-GB" sz="1700" kern="1200" dirty="0"/>
            <a:t>You can identify the actions, responses and skills they have developed.</a:t>
          </a:r>
        </a:p>
        <a:p>
          <a:pPr marL="171450" lvl="1" indent="-171450" algn="l" defTabSz="755650">
            <a:lnSpc>
              <a:spcPct val="90000"/>
            </a:lnSpc>
            <a:spcBef>
              <a:spcPct val="0"/>
            </a:spcBef>
            <a:spcAft>
              <a:spcPct val="15000"/>
            </a:spcAft>
            <a:buChar char="••"/>
          </a:pPr>
          <a:r>
            <a:rPr lang="en-GB" sz="1700" kern="1200" dirty="0"/>
            <a:t>The student can recognise their progress and articulate how they got there.</a:t>
          </a:r>
        </a:p>
      </dsp:txBody>
      <dsp:txXfrm rot="-5400000">
        <a:off x="3343609" y="2600267"/>
        <a:ext cx="8460931" cy="1011592"/>
      </dsp:txXfrm>
    </dsp:sp>
    <dsp:sp modelId="{8EE01079-D263-4EB1-A33E-493CD7160111}">
      <dsp:nvSpPr>
        <dsp:cNvPr id="0" name=""/>
        <dsp:cNvSpPr/>
      </dsp:nvSpPr>
      <dsp:spPr>
        <a:xfrm>
          <a:off x="205688" y="2509220"/>
          <a:ext cx="3137920" cy="1193685"/>
        </a:xfrm>
        <a:prstGeom prst="roundRect">
          <a:avLst/>
        </a:prstGeom>
        <a:solidFill>
          <a:srgbClr val="03C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solidFill>
                <a:sysClr val="windowText" lastClr="000000"/>
              </a:solidFill>
            </a:rPr>
            <a:t>Can you see it?</a:t>
          </a:r>
        </a:p>
      </dsp:txBody>
      <dsp:txXfrm>
        <a:off x="263959" y="2567491"/>
        <a:ext cx="3021378" cy="1077143"/>
      </dsp:txXfrm>
    </dsp:sp>
    <dsp:sp modelId="{24DC0C35-3B65-4938-BBA4-A430BEA34CDD}">
      <dsp:nvSpPr>
        <dsp:cNvPr id="0" name=""/>
        <dsp:cNvSpPr/>
      </dsp:nvSpPr>
      <dsp:spPr>
        <a:xfrm rot="5400000">
          <a:off x="7040915" y="101604"/>
          <a:ext cx="1121042" cy="8515656"/>
        </a:xfrm>
        <a:prstGeom prst="round2SameRect">
          <a:avLst/>
        </a:prstGeom>
        <a:solidFill>
          <a:srgbClr val="5DFDC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We need to be able to assess the student, there needs to be evidence that they can do what we say they can do.</a:t>
          </a:r>
        </a:p>
        <a:p>
          <a:pPr marL="171450" lvl="1" indent="-171450" algn="l" defTabSz="755650">
            <a:lnSpc>
              <a:spcPct val="90000"/>
            </a:lnSpc>
            <a:spcBef>
              <a:spcPct val="0"/>
            </a:spcBef>
            <a:spcAft>
              <a:spcPct val="15000"/>
            </a:spcAft>
            <a:buChar char="••"/>
          </a:pPr>
          <a:r>
            <a:rPr lang="en-GB" sz="1700" kern="1200" dirty="0"/>
            <a:t>More importantly, the student needs to be able to identify the impact it has had on their lives.</a:t>
          </a:r>
        </a:p>
      </dsp:txBody>
      <dsp:txXfrm rot="-5400000">
        <a:off x="3343609" y="3853636"/>
        <a:ext cx="8460931" cy="1011592"/>
      </dsp:txXfrm>
    </dsp:sp>
    <dsp:sp modelId="{1F84E4F3-1AAF-4820-9FB9-73E79FA2676B}">
      <dsp:nvSpPr>
        <dsp:cNvPr id="0" name=""/>
        <dsp:cNvSpPr/>
      </dsp:nvSpPr>
      <dsp:spPr>
        <a:xfrm>
          <a:off x="205688" y="3762590"/>
          <a:ext cx="3137920" cy="1193685"/>
        </a:xfrm>
        <a:prstGeom prst="roundRect">
          <a:avLst/>
        </a:prstGeom>
        <a:solidFill>
          <a:srgbClr val="03CB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GB" sz="3500" kern="1200" dirty="0">
              <a:solidFill>
                <a:sysClr val="windowText" lastClr="000000"/>
              </a:solidFill>
            </a:rPr>
            <a:t>Can you prove it?</a:t>
          </a:r>
        </a:p>
      </dsp:txBody>
      <dsp:txXfrm>
        <a:off x="263959" y="3820861"/>
        <a:ext cx="3021378" cy="10771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693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extLst>
      <p:ext uri="{BB962C8B-B14F-4D97-AF65-F5344CB8AC3E}">
        <p14:creationId xmlns:p14="http://schemas.microsoft.com/office/powerpoint/2010/main" val="391408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extLst>
      <p:ext uri="{BB962C8B-B14F-4D97-AF65-F5344CB8AC3E}">
        <p14:creationId xmlns:p14="http://schemas.microsoft.com/office/powerpoint/2010/main" val="11086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46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28</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12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goblin.too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urveymonkey.com/r/TCKCRR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ideo" Target="https://www.youtube.com/embed/TmhoSj3wkDM"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14430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strike="noStrike" cap="none" dirty="0">
                <a:solidFill>
                  <a:srgbClr val="252B39"/>
                </a:solidFill>
                <a:latin typeface="+mj-lt"/>
                <a:ea typeface="Poppins"/>
                <a:cs typeface="Poppins"/>
                <a:sym typeface="Poppins"/>
              </a:rPr>
              <a:t>Activity 1 – Part 1: The </a:t>
            </a:r>
            <a:r>
              <a:rPr lang="en-US" sz="3200" dirty="0">
                <a:solidFill>
                  <a:srgbClr val="252B39"/>
                </a:solidFill>
                <a:latin typeface="+mj-lt"/>
                <a:ea typeface="Poppins"/>
                <a:cs typeface="Poppins"/>
                <a:sym typeface="Poppins"/>
              </a:rPr>
              <a:t>Student</a:t>
            </a:r>
            <a:r>
              <a:rPr lang="en-US" sz="3200" b="0" i="0" strike="noStrike" cap="none" dirty="0">
                <a:solidFill>
                  <a:srgbClr val="252B39"/>
                </a:solidFill>
                <a:latin typeface="+mj-lt"/>
                <a:ea typeface="Poppins"/>
                <a:cs typeface="Poppins"/>
                <a:sym typeface="Poppins"/>
              </a:rPr>
              <a:t> Voice</a:t>
            </a:r>
            <a:endParaRPr sz="1400" b="0" i="0"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dirty="0">
                <a:solidFill>
                  <a:srgbClr val="252B39"/>
                </a:solidFill>
                <a:latin typeface="+mj-lt"/>
                <a:ea typeface="Poppins"/>
                <a:cs typeface="Poppins"/>
                <a:sym typeface="Poppins"/>
              </a:rPr>
              <a:t>Think about the fleas in the jar, I’d like you to discuss the following:</a:t>
            </a: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1778924"/>
            <a:ext cx="11536854" cy="347783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3CB92"/>
              </a:buClr>
              <a:buSzPts val="1600"/>
            </a:pPr>
            <a:r>
              <a:rPr lang="en-US" sz="2000" u="sng" dirty="0">
                <a:solidFill>
                  <a:srgbClr val="252B39"/>
                </a:solidFill>
                <a:latin typeface="+mj-lt"/>
                <a:cs typeface="Poppins"/>
                <a:sym typeface="Poppins"/>
              </a:rPr>
              <a:t>Unlocking student potential:</a:t>
            </a:r>
          </a:p>
          <a:p>
            <a:pPr marR="0" lvl="0" algn="l" rtl="0">
              <a:lnSpc>
                <a:spcPct val="100000"/>
              </a:lnSpc>
              <a:spcBef>
                <a:spcPts val="0"/>
              </a:spcBef>
              <a:spcAft>
                <a:spcPts val="0"/>
              </a:spcAft>
              <a:buClr>
                <a:srgbClr val="03CB92"/>
              </a:buClr>
              <a:buSzPts val="1600"/>
            </a:pPr>
            <a:endParaRPr lang="en-US" sz="2000" u="sng"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Why is listening to student voice important?</a:t>
            </a:r>
          </a:p>
          <a:p>
            <a:pPr marL="285750" marR="0" lvl="0" indent="-285750" algn="l" rtl="0">
              <a:lnSpc>
                <a:spcPct val="100000"/>
              </a:lnSpc>
              <a:spcBef>
                <a:spcPts val="0"/>
              </a:spcBef>
              <a:spcAft>
                <a:spcPts val="0"/>
              </a:spcAft>
              <a:buClr>
                <a:srgbClr val="03CB92"/>
              </a:buClr>
              <a:buSzPts val="1600"/>
              <a:buFont typeface="Arial"/>
              <a:buChar char="•"/>
            </a:pPr>
            <a:endParaRPr lang="en-US"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Why is it important that we are aware of their aspirations and what they define as success?</a:t>
            </a:r>
          </a:p>
          <a:p>
            <a:pPr marL="285750" marR="0" lvl="0" indent="-285750" algn="l" rtl="0">
              <a:lnSpc>
                <a:spcPct val="100000"/>
              </a:lnSpc>
              <a:spcBef>
                <a:spcPts val="0"/>
              </a:spcBef>
              <a:spcAft>
                <a:spcPts val="0"/>
              </a:spcAft>
              <a:buClr>
                <a:srgbClr val="03CB92"/>
              </a:buClr>
              <a:buSzPts val="1600"/>
              <a:buFont typeface="Arial"/>
              <a:buChar char="•"/>
            </a:pPr>
            <a:endParaRPr lang="en-US" sz="2000" dirty="0">
              <a:solidFill>
                <a:srgbClr val="252B39"/>
              </a:solidFill>
              <a:latin typeface="+mj-lt"/>
              <a:cs typeface="Poppins"/>
              <a:sym typeface="Poppins"/>
            </a:endParaRPr>
          </a:p>
          <a:p>
            <a:pPr marR="0" lvl="0" algn="l" rtl="0">
              <a:lnSpc>
                <a:spcPct val="100000"/>
              </a:lnSpc>
              <a:spcBef>
                <a:spcPts val="0"/>
              </a:spcBef>
              <a:spcAft>
                <a:spcPts val="0"/>
              </a:spcAft>
              <a:buClr>
                <a:srgbClr val="03CB92"/>
              </a:buClr>
              <a:buSzPts val="1600"/>
            </a:pPr>
            <a:r>
              <a:rPr lang="en-US" sz="2000" u="sng" dirty="0">
                <a:solidFill>
                  <a:srgbClr val="252B39"/>
                </a:solidFill>
                <a:latin typeface="+mj-lt"/>
                <a:cs typeface="Poppins"/>
                <a:sym typeface="Poppins"/>
              </a:rPr>
              <a:t>Supporting progression:</a:t>
            </a:r>
            <a:endParaRPr sz="2000" b="0" i="0" u="none" strike="noStrike" cap="none" dirty="0">
              <a:solidFill>
                <a:srgbClr val="252B39"/>
              </a:solidFill>
              <a:latin typeface="+mj-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b="0" i="0" u="none" strike="noStrike" cap="none" dirty="0">
                <a:solidFill>
                  <a:srgbClr val="252B39"/>
                </a:solidFill>
                <a:latin typeface="+mj-lt"/>
                <a:ea typeface="Poppins"/>
                <a:cs typeface="Poppins"/>
                <a:sym typeface="Poppins"/>
              </a:rPr>
              <a:t>How do students know what their targets and goals are?</a:t>
            </a:r>
            <a:endParaRPr sz="2000" b="0" i="0" u="none" strike="noStrike" cap="none" dirty="0">
              <a:solidFill>
                <a:srgbClr val="252B39"/>
              </a:solidFill>
              <a:latin typeface="+mj-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latin typeface="+mj-lt"/>
                <a:ea typeface="Poppins"/>
                <a:cs typeface="Poppins"/>
                <a:sym typeface="Poppins"/>
              </a:rPr>
              <a:t>How do they know if they have achieved those goals and what they need to do next?</a:t>
            </a:r>
          </a:p>
        </p:txBody>
      </p:sp>
    </p:spTree>
    <p:extLst>
      <p:ext uri="{BB962C8B-B14F-4D97-AF65-F5344CB8AC3E}">
        <p14:creationId xmlns:p14="http://schemas.microsoft.com/office/powerpoint/2010/main" val="32479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 calcmode="lin" valueType="num">
                                      <p:cBhvr additive="base">
                                        <p:cTn id="2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56024318"/>
              </p:ext>
            </p:extLst>
          </p:nvPr>
        </p:nvGraphicFramePr>
        <p:xfrm>
          <a:off x="758759" y="338198"/>
          <a:ext cx="10623665" cy="6146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9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8AEC952-199D-4336-899D-2D206FC5FB01}"/>
                                            </p:graphicEl>
                                          </p:spTgt>
                                        </p:tgtEl>
                                        <p:attrNameLst>
                                          <p:attrName>style.visibility</p:attrName>
                                        </p:attrNameLst>
                                      </p:cBhvr>
                                      <p:to>
                                        <p:strVal val="visible"/>
                                      </p:to>
                                    </p:set>
                                    <p:anim calcmode="lin" valueType="num">
                                      <p:cBhvr additive="base">
                                        <p:cTn id="7" dur="500" fill="hold"/>
                                        <p:tgtEl>
                                          <p:spTgt spid="5">
                                            <p:graphicEl>
                                              <a:dgm id="{58AEC952-199D-4336-899D-2D206FC5FB0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8AEC952-199D-4336-899D-2D206FC5FB0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B862786-3789-466A-9FDB-5BA494D3680F}"/>
                                            </p:graphicEl>
                                          </p:spTgt>
                                        </p:tgtEl>
                                        <p:attrNameLst>
                                          <p:attrName>style.visibility</p:attrName>
                                        </p:attrNameLst>
                                      </p:cBhvr>
                                      <p:to>
                                        <p:strVal val="visible"/>
                                      </p:to>
                                    </p:set>
                                    <p:anim calcmode="lin" valueType="num">
                                      <p:cBhvr additive="base">
                                        <p:cTn id="13" dur="500" fill="hold"/>
                                        <p:tgtEl>
                                          <p:spTgt spid="5">
                                            <p:graphicEl>
                                              <a:dgm id="{DB862786-3789-466A-9FDB-5BA494D3680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B862786-3789-466A-9FDB-5BA494D3680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53926FE-C1A8-4EF0-A9DC-856A4CC82AAF}"/>
                                            </p:graphicEl>
                                          </p:spTgt>
                                        </p:tgtEl>
                                        <p:attrNameLst>
                                          <p:attrName>style.visibility</p:attrName>
                                        </p:attrNameLst>
                                      </p:cBhvr>
                                      <p:to>
                                        <p:strVal val="visible"/>
                                      </p:to>
                                    </p:set>
                                    <p:anim calcmode="lin" valueType="num">
                                      <p:cBhvr additive="base">
                                        <p:cTn id="19" dur="500" fill="hold"/>
                                        <p:tgtEl>
                                          <p:spTgt spid="5">
                                            <p:graphicEl>
                                              <a:dgm id="{A53926FE-C1A8-4EF0-A9DC-856A4CC82AA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53926FE-C1A8-4EF0-A9DC-856A4CC82AAF}"/>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graphicEl>
                                              <a:dgm id="{C1C69F0D-F441-4958-B143-D485390C09BE}"/>
                                            </p:graphicEl>
                                          </p:spTgt>
                                        </p:tgtEl>
                                        <p:attrNameLst>
                                          <p:attrName>style.visibility</p:attrName>
                                        </p:attrNameLst>
                                      </p:cBhvr>
                                      <p:to>
                                        <p:strVal val="visible"/>
                                      </p:to>
                                    </p:set>
                                    <p:anim calcmode="lin" valueType="num">
                                      <p:cBhvr additive="base">
                                        <p:cTn id="23" dur="500" fill="hold"/>
                                        <p:tgtEl>
                                          <p:spTgt spid="5">
                                            <p:graphicEl>
                                              <a:dgm id="{C1C69F0D-F441-4958-B143-D485390C09B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C1C69F0D-F441-4958-B143-D485390C09B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graphicEl>
                                              <a:dgm id="{72B0B6E1-D282-4EBA-8CF0-52C95A618811}"/>
                                            </p:graphicEl>
                                          </p:spTgt>
                                        </p:tgtEl>
                                        <p:attrNameLst>
                                          <p:attrName>style.visibility</p:attrName>
                                        </p:attrNameLst>
                                      </p:cBhvr>
                                      <p:to>
                                        <p:strVal val="visible"/>
                                      </p:to>
                                    </p:set>
                                    <p:anim calcmode="lin" valueType="num">
                                      <p:cBhvr additive="base">
                                        <p:cTn id="29" dur="500" fill="hold"/>
                                        <p:tgtEl>
                                          <p:spTgt spid="5">
                                            <p:graphicEl>
                                              <a:dgm id="{72B0B6E1-D282-4EBA-8CF0-52C95A618811}"/>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72B0B6E1-D282-4EBA-8CF0-52C95A618811}"/>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graphicEl>
                                              <a:dgm id="{2510F7E4-DDEE-4E63-818B-60882D3F153D}"/>
                                            </p:graphicEl>
                                          </p:spTgt>
                                        </p:tgtEl>
                                        <p:attrNameLst>
                                          <p:attrName>style.visibility</p:attrName>
                                        </p:attrNameLst>
                                      </p:cBhvr>
                                      <p:to>
                                        <p:strVal val="visible"/>
                                      </p:to>
                                    </p:set>
                                    <p:anim calcmode="lin" valueType="num">
                                      <p:cBhvr additive="base">
                                        <p:cTn id="33" dur="500" fill="hold"/>
                                        <p:tgtEl>
                                          <p:spTgt spid="5">
                                            <p:graphicEl>
                                              <a:dgm id="{2510F7E4-DDEE-4E63-818B-60882D3F153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2510F7E4-DDEE-4E63-818B-60882D3F153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graphicEl>
                                              <a:dgm id="{1E0076E3-30B9-431E-AD05-3966814E8856}"/>
                                            </p:graphicEl>
                                          </p:spTgt>
                                        </p:tgtEl>
                                        <p:attrNameLst>
                                          <p:attrName>style.visibility</p:attrName>
                                        </p:attrNameLst>
                                      </p:cBhvr>
                                      <p:to>
                                        <p:strVal val="visible"/>
                                      </p:to>
                                    </p:set>
                                    <p:anim calcmode="lin" valueType="num">
                                      <p:cBhvr additive="base">
                                        <p:cTn id="39" dur="500" fill="hold"/>
                                        <p:tgtEl>
                                          <p:spTgt spid="5">
                                            <p:graphicEl>
                                              <a:dgm id="{1E0076E3-30B9-431E-AD05-3966814E8856}"/>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1E0076E3-30B9-431E-AD05-3966814E8856}"/>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AB395C17-CC3F-4A60-A061-71DC3FA3A7B4}"/>
                                            </p:graphicEl>
                                          </p:spTgt>
                                        </p:tgtEl>
                                        <p:attrNameLst>
                                          <p:attrName>style.visibility</p:attrName>
                                        </p:attrNameLst>
                                      </p:cBhvr>
                                      <p:to>
                                        <p:strVal val="visible"/>
                                      </p:to>
                                    </p:set>
                                    <p:anim calcmode="lin" valueType="num">
                                      <p:cBhvr additive="base">
                                        <p:cTn id="43" dur="500" fill="hold"/>
                                        <p:tgtEl>
                                          <p:spTgt spid="5">
                                            <p:graphicEl>
                                              <a:dgm id="{AB395C17-CC3F-4A60-A061-71DC3FA3A7B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AB395C17-CC3F-4A60-A061-71DC3FA3A7B4}"/>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ACCC6022-5483-41A7-AA4B-7CF963A0A3C9}"/>
                                            </p:graphicEl>
                                          </p:spTgt>
                                        </p:tgtEl>
                                        <p:attrNameLst>
                                          <p:attrName>style.visibility</p:attrName>
                                        </p:attrNameLst>
                                      </p:cBhvr>
                                      <p:to>
                                        <p:strVal val="visible"/>
                                      </p:to>
                                    </p:set>
                                    <p:anim calcmode="lin" valueType="num">
                                      <p:cBhvr additive="base">
                                        <p:cTn id="49" dur="500" fill="hold"/>
                                        <p:tgtEl>
                                          <p:spTgt spid="5">
                                            <p:graphicEl>
                                              <a:dgm id="{ACCC6022-5483-41A7-AA4B-7CF963A0A3C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ACCC6022-5483-41A7-AA4B-7CF963A0A3C9}"/>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26F2A446-143B-4092-930D-2461FD1A9C49}"/>
                                            </p:graphicEl>
                                          </p:spTgt>
                                        </p:tgtEl>
                                        <p:attrNameLst>
                                          <p:attrName>style.visibility</p:attrName>
                                        </p:attrNameLst>
                                      </p:cBhvr>
                                      <p:to>
                                        <p:strVal val="visible"/>
                                      </p:to>
                                    </p:set>
                                    <p:anim calcmode="lin" valueType="num">
                                      <p:cBhvr additive="base">
                                        <p:cTn id="53" dur="500" fill="hold"/>
                                        <p:tgtEl>
                                          <p:spTgt spid="5">
                                            <p:graphicEl>
                                              <a:dgm id="{26F2A446-143B-4092-930D-2461FD1A9C49}"/>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26F2A446-143B-4092-930D-2461FD1A9C49}"/>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graphicEl>
                                              <a:dgm id="{178FFCAB-509B-440E-9EEB-4F502DE8D7BA}"/>
                                            </p:graphicEl>
                                          </p:spTgt>
                                        </p:tgtEl>
                                        <p:attrNameLst>
                                          <p:attrName>style.visibility</p:attrName>
                                        </p:attrNameLst>
                                      </p:cBhvr>
                                      <p:to>
                                        <p:strVal val="visible"/>
                                      </p:to>
                                    </p:set>
                                    <p:anim calcmode="lin" valueType="num">
                                      <p:cBhvr additive="base">
                                        <p:cTn id="59" dur="500" fill="hold"/>
                                        <p:tgtEl>
                                          <p:spTgt spid="5">
                                            <p:graphicEl>
                                              <a:dgm id="{178FFCAB-509B-440E-9EEB-4F502DE8D7BA}"/>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graphicEl>
                                              <a:dgm id="{178FFCAB-509B-440E-9EEB-4F502DE8D7BA}"/>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graphicEl>
                                              <a:dgm id="{697165E6-A972-4933-B4E5-6D3C0FDA110B}"/>
                                            </p:graphicEl>
                                          </p:spTgt>
                                        </p:tgtEl>
                                        <p:attrNameLst>
                                          <p:attrName>style.visibility</p:attrName>
                                        </p:attrNameLst>
                                      </p:cBhvr>
                                      <p:to>
                                        <p:strVal val="visible"/>
                                      </p:to>
                                    </p:set>
                                    <p:anim calcmode="lin" valueType="num">
                                      <p:cBhvr additive="base">
                                        <p:cTn id="63" dur="500" fill="hold"/>
                                        <p:tgtEl>
                                          <p:spTgt spid="5">
                                            <p:graphicEl>
                                              <a:dgm id="{697165E6-A972-4933-B4E5-6D3C0FDA110B}"/>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697165E6-A972-4933-B4E5-6D3C0FDA110B}"/>
                                            </p:graphic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graphicEl>
                                              <a:dgm id="{8B8D2CF1-4837-48F5-87D0-1A894EE8BAD7}"/>
                                            </p:graphicEl>
                                          </p:spTgt>
                                        </p:tgtEl>
                                        <p:attrNameLst>
                                          <p:attrName>style.visibility</p:attrName>
                                        </p:attrNameLst>
                                      </p:cBhvr>
                                      <p:to>
                                        <p:strVal val="visible"/>
                                      </p:to>
                                    </p:set>
                                    <p:anim calcmode="lin" valueType="num">
                                      <p:cBhvr additive="base">
                                        <p:cTn id="69" dur="500" fill="hold"/>
                                        <p:tgtEl>
                                          <p:spTgt spid="5">
                                            <p:graphicEl>
                                              <a:dgm id="{8B8D2CF1-4837-48F5-87D0-1A894EE8BAD7}"/>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graphicEl>
                                              <a:dgm id="{8B8D2CF1-4837-48F5-87D0-1A894EE8BAD7}"/>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
                                            <p:graphicEl>
                                              <a:dgm id="{CF897B5C-96F8-4F19-BA65-3A6328366509}"/>
                                            </p:graphicEl>
                                          </p:spTgt>
                                        </p:tgtEl>
                                        <p:attrNameLst>
                                          <p:attrName>style.visibility</p:attrName>
                                        </p:attrNameLst>
                                      </p:cBhvr>
                                      <p:to>
                                        <p:strVal val="visible"/>
                                      </p:to>
                                    </p:set>
                                    <p:anim calcmode="lin" valueType="num">
                                      <p:cBhvr additive="base">
                                        <p:cTn id="73" dur="500" fill="hold"/>
                                        <p:tgtEl>
                                          <p:spTgt spid="5">
                                            <p:graphicEl>
                                              <a:dgm id="{CF897B5C-96F8-4F19-BA65-3A6328366509}"/>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CF897B5C-96F8-4F19-BA65-3A6328366509}"/>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
                                            <p:graphicEl>
                                              <a:dgm id="{053C3563-E89E-47C0-96D1-050C012BC88C}"/>
                                            </p:graphicEl>
                                          </p:spTgt>
                                        </p:tgtEl>
                                        <p:attrNameLst>
                                          <p:attrName>style.visibility</p:attrName>
                                        </p:attrNameLst>
                                      </p:cBhvr>
                                      <p:to>
                                        <p:strVal val="visible"/>
                                      </p:to>
                                    </p:set>
                                    <p:anim calcmode="lin" valueType="num">
                                      <p:cBhvr additive="base">
                                        <p:cTn id="77" dur="500" fill="hold"/>
                                        <p:tgtEl>
                                          <p:spTgt spid="5">
                                            <p:graphicEl>
                                              <a:dgm id="{053C3563-E89E-47C0-96D1-050C012BC88C}"/>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053C3563-E89E-47C0-96D1-050C012BC88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14430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600" b="0" i="0" strike="noStrike" cap="none" dirty="0">
                <a:solidFill>
                  <a:srgbClr val="252B39"/>
                </a:solidFill>
                <a:latin typeface="+mj-lt"/>
                <a:ea typeface="Poppins"/>
                <a:cs typeface="Poppins"/>
                <a:sym typeface="Poppins"/>
              </a:rPr>
              <a:t>Activity 1 – Part 2: What does effective teaching and learning look like in practice</a:t>
            </a:r>
            <a:r>
              <a:rPr lang="en-US" sz="2600" dirty="0">
                <a:solidFill>
                  <a:srgbClr val="252B39"/>
                </a:solidFill>
                <a:latin typeface="+mj-lt"/>
                <a:ea typeface="Poppins"/>
                <a:cs typeface="Poppins"/>
                <a:sym typeface="Poppins"/>
              </a:rPr>
              <a:t>?</a:t>
            </a:r>
          </a:p>
          <a:p>
            <a:pPr marL="0" marR="0" lvl="0" indent="0" algn="l" rtl="0">
              <a:lnSpc>
                <a:spcPct val="100000"/>
              </a:lnSpc>
              <a:spcBef>
                <a:spcPts val="0"/>
              </a:spcBef>
              <a:spcAft>
                <a:spcPts val="0"/>
              </a:spcAft>
              <a:buClr>
                <a:srgbClr val="000000"/>
              </a:buClr>
              <a:buSzPts val="3200"/>
              <a:buFont typeface="Arial"/>
              <a:buNone/>
            </a:pPr>
            <a:endParaRPr sz="10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600"/>
              </a:spcAft>
              <a:buClr>
                <a:srgbClr val="000000"/>
              </a:buClr>
              <a:buSzPts val="2400"/>
              <a:buFont typeface="Arial"/>
              <a:buNone/>
            </a:pPr>
            <a:r>
              <a:rPr lang="en-US" sz="2000" dirty="0">
                <a:solidFill>
                  <a:srgbClr val="252B39"/>
                </a:solidFill>
                <a:latin typeface="+mj-lt"/>
                <a:ea typeface="Poppins"/>
                <a:cs typeface="Poppins"/>
                <a:sym typeface="Poppins"/>
              </a:rPr>
              <a:t>Right, so we have:</a:t>
            </a:r>
          </a:p>
          <a:p>
            <a:pPr marL="457200" marR="0" lvl="0" indent="-457200" algn="l" rtl="0">
              <a:lnSpc>
                <a:spcPct val="100000"/>
              </a:lnSpc>
              <a:spcBef>
                <a:spcPts val="0"/>
              </a:spcBef>
              <a:spcAft>
                <a:spcPts val="600"/>
              </a:spcAft>
              <a:buClr>
                <a:srgbClr val="000000"/>
              </a:buClr>
              <a:buSzPct val="90000"/>
              <a:buFont typeface="Arial"/>
              <a:buAutoNum type="arabicPeriod"/>
            </a:pPr>
            <a:r>
              <a:rPr lang="en-US" sz="2000" dirty="0">
                <a:solidFill>
                  <a:srgbClr val="252B39"/>
                </a:solidFill>
                <a:latin typeface="+mj-lt"/>
                <a:ea typeface="Poppins"/>
                <a:cs typeface="Poppins"/>
                <a:sym typeface="Poppins"/>
              </a:rPr>
              <a:t>An awareness of the student’s aspirations and success criteria.</a:t>
            </a:r>
          </a:p>
          <a:p>
            <a:pPr marL="457200" marR="0" lvl="0" indent="-457200" algn="l" rtl="0">
              <a:lnSpc>
                <a:spcPct val="100000"/>
              </a:lnSpc>
              <a:spcBef>
                <a:spcPts val="0"/>
              </a:spcBef>
              <a:spcAft>
                <a:spcPts val="600"/>
              </a:spcAft>
              <a:buClr>
                <a:srgbClr val="000000"/>
              </a:buClr>
              <a:buSzPct val="90000"/>
              <a:buFont typeface="Arial"/>
              <a:buAutoNum type="arabicPeriod"/>
            </a:pPr>
            <a:r>
              <a:rPr lang="en-US" sz="2000" dirty="0">
                <a:solidFill>
                  <a:srgbClr val="252B39"/>
                </a:solidFill>
                <a:latin typeface="+mj-lt"/>
                <a:ea typeface="Poppins"/>
                <a:cs typeface="Poppins"/>
                <a:sym typeface="Poppins"/>
              </a:rPr>
              <a:t>We’ve embedded clear summative checkpoints that students can monitor their progress against throughout the course.</a:t>
            </a:r>
          </a:p>
          <a:p>
            <a:pPr marL="457200" marR="0" lvl="0" indent="-457200" algn="l" rtl="0">
              <a:lnSpc>
                <a:spcPct val="100000"/>
              </a:lnSpc>
              <a:spcBef>
                <a:spcPts val="0"/>
              </a:spcBef>
              <a:spcAft>
                <a:spcPts val="600"/>
              </a:spcAft>
              <a:buClr>
                <a:srgbClr val="000000"/>
              </a:buClr>
              <a:buSzPct val="90000"/>
              <a:buFont typeface="Arial"/>
              <a:buAutoNum type="arabicPeriod"/>
            </a:pPr>
            <a:r>
              <a:rPr lang="en-US" sz="2000" dirty="0">
                <a:solidFill>
                  <a:srgbClr val="252B39"/>
                </a:solidFill>
                <a:latin typeface="+mj-lt"/>
                <a:ea typeface="Poppins"/>
                <a:cs typeface="Poppins"/>
                <a:sym typeface="Poppins"/>
              </a:rPr>
              <a:t>We have developed the principles necessary to support all students with well informed learning and teaching.</a:t>
            </a:r>
          </a:p>
          <a:p>
            <a:pPr marR="0" lvl="0" algn="l" rtl="0">
              <a:lnSpc>
                <a:spcPct val="100000"/>
              </a:lnSpc>
              <a:spcBef>
                <a:spcPts val="600"/>
              </a:spcBef>
              <a:spcAft>
                <a:spcPts val="600"/>
              </a:spcAft>
              <a:buClr>
                <a:srgbClr val="000000"/>
              </a:buClr>
              <a:buSzPct val="90000"/>
            </a:pPr>
            <a:r>
              <a:rPr lang="en-US" sz="2000" dirty="0">
                <a:solidFill>
                  <a:srgbClr val="252B39"/>
                </a:solidFill>
                <a:latin typeface="+mj-lt"/>
                <a:ea typeface="Poppins"/>
                <a:cs typeface="Poppins"/>
                <a:sym typeface="Poppins"/>
              </a:rPr>
              <a:t>But…</a:t>
            </a:r>
          </a:p>
          <a:p>
            <a:pPr marR="0" lvl="0" algn="l" rtl="0">
              <a:lnSpc>
                <a:spcPct val="100000"/>
              </a:lnSpc>
              <a:spcBef>
                <a:spcPts val="0"/>
              </a:spcBef>
              <a:spcAft>
                <a:spcPts val="600"/>
              </a:spcAft>
              <a:buClr>
                <a:srgbClr val="000000"/>
              </a:buClr>
              <a:buSzPct val="90000"/>
            </a:pPr>
            <a:endParaRPr lang="en-US" sz="2000"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3863037"/>
            <a:ext cx="11536854" cy="22467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Aft>
                <a:spcPts val="600"/>
              </a:spcAft>
              <a:buClr>
                <a:srgbClr val="03CB92"/>
              </a:buClr>
              <a:buSzPts val="1600"/>
              <a:buFont typeface="Arial"/>
              <a:buChar char="•"/>
            </a:pPr>
            <a:r>
              <a:rPr lang="en-US" sz="2000" dirty="0">
                <a:solidFill>
                  <a:srgbClr val="252B39"/>
                </a:solidFill>
                <a:latin typeface="+mj-lt"/>
                <a:cs typeface="Poppins"/>
                <a:sym typeface="Poppins"/>
              </a:rPr>
              <a:t>How do we know </a:t>
            </a:r>
            <a:r>
              <a:rPr lang="en-US" sz="2000" b="1" dirty="0">
                <a:solidFill>
                  <a:srgbClr val="252B39"/>
                </a:solidFill>
                <a:latin typeface="+mj-lt"/>
                <a:cs typeface="Poppins"/>
                <a:sym typeface="Poppins"/>
              </a:rPr>
              <a:t>during a lesson</a:t>
            </a:r>
            <a:r>
              <a:rPr lang="en-US" sz="2000" dirty="0">
                <a:solidFill>
                  <a:srgbClr val="252B39"/>
                </a:solidFill>
                <a:latin typeface="+mj-lt"/>
                <a:cs typeface="Poppins"/>
                <a:sym typeface="Poppins"/>
              </a:rPr>
              <a:t> if the teaching and support is effective and that students are learning?</a:t>
            </a:r>
          </a:p>
          <a:p>
            <a:pPr marL="285750" marR="0" lvl="0" indent="-285750" algn="l" rtl="0">
              <a:lnSpc>
                <a:spcPct val="100000"/>
              </a:lnSpc>
              <a:spcAft>
                <a:spcPts val="600"/>
              </a:spcAft>
              <a:buClr>
                <a:srgbClr val="03CB92"/>
              </a:buClr>
              <a:buSzPts val="1600"/>
              <a:buFont typeface="Arial"/>
              <a:buChar char="•"/>
            </a:pPr>
            <a:r>
              <a:rPr lang="en-US" sz="2000" dirty="0">
                <a:solidFill>
                  <a:srgbClr val="252B39"/>
                </a:solidFill>
                <a:latin typeface="+mj-lt"/>
                <a:cs typeface="Poppins"/>
                <a:sym typeface="Poppins"/>
              </a:rPr>
              <a:t>What does student success look like </a:t>
            </a:r>
            <a:r>
              <a:rPr lang="en-US" sz="2000" b="1" dirty="0">
                <a:solidFill>
                  <a:srgbClr val="252B39"/>
                </a:solidFill>
                <a:latin typeface="+mj-lt"/>
                <a:cs typeface="Poppins"/>
                <a:sym typeface="Poppins"/>
              </a:rPr>
              <a:t>from their perspective </a:t>
            </a:r>
            <a:r>
              <a:rPr lang="en-US" sz="2000" dirty="0">
                <a:solidFill>
                  <a:srgbClr val="252B39"/>
                </a:solidFill>
                <a:latin typeface="+mj-lt"/>
                <a:cs typeface="Poppins"/>
                <a:sym typeface="Poppins"/>
              </a:rPr>
              <a:t>throughout the lesson?</a:t>
            </a:r>
            <a:endParaRPr sz="2000" b="0" i="0" u="none" strike="noStrike" cap="none" dirty="0">
              <a:solidFill>
                <a:srgbClr val="252B39"/>
              </a:solidFill>
              <a:latin typeface="+mj-lt"/>
              <a:sym typeface="Arial"/>
            </a:endParaRPr>
          </a:p>
          <a:p>
            <a:pPr marL="285750" marR="0" lvl="0" indent="-285750" algn="l" rtl="0">
              <a:lnSpc>
                <a:spcPct val="100000"/>
              </a:lnSpc>
              <a:spcAft>
                <a:spcPts val="600"/>
              </a:spcAft>
              <a:buClr>
                <a:srgbClr val="03CB92"/>
              </a:buClr>
              <a:buSzPts val="1600"/>
              <a:buFont typeface="Arial"/>
              <a:buChar char="•"/>
            </a:pPr>
            <a:r>
              <a:rPr lang="en-US" sz="2000" b="0" i="0" u="none" strike="noStrike" cap="none" dirty="0">
                <a:solidFill>
                  <a:srgbClr val="252B39"/>
                </a:solidFill>
                <a:latin typeface="+mj-lt"/>
                <a:ea typeface="Poppins"/>
                <a:cs typeface="Poppins"/>
                <a:sym typeface="Poppins"/>
              </a:rPr>
              <a:t>How does a student’s perception of success</a:t>
            </a:r>
            <a:r>
              <a:rPr lang="en-US" sz="2000" b="1" i="0" u="none" strike="noStrike" cap="none" dirty="0">
                <a:solidFill>
                  <a:srgbClr val="252B39"/>
                </a:solidFill>
                <a:latin typeface="+mj-lt"/>
                <a:ea typeface="Poppins"/>
                <a:cs typeface="Poppins"/>
                <a:sym typeface="Poppins"/>
              </a:rPr>
              <a:t> differ </a:t>
            </a:r>
            <a:r>
              <a:rPr lang="en-US" sz="2000" b="0" i="0" u="none" strike="noStrike" cap="none" dirty="0">
                <a:solidFill>
                  <a:srgbClr val="252B39"/>
                </a:solidFill>
                <a:latin typeface="+mj-lt"/>
                <a:ea typeface="Poppins"/>
                <a:cs typeface="Poppins"/>
                <a:sym typeface="Poppins"/>
              </a:rPr>
              <a:t>from a lecturers/LSA’s/practical instructor’s perspective of success?</a:t>
            </a:r>
            <a:endParaRPr sz="2000" b="0" i="0" u="none" strike="noStrike" cap="none" dirty="0">
              <a:solidFill>
                <a:srgbClr val="252B39"/>
              </a:solidFill>
              <a:latin typeface="+mj-lt"/>
              <a:sym typeface="Arial"/>
            </a:endParaRPr>
          </a:p>
          <a:p>
            <a:pPr marL="285750" marR="0" lvl="0" indent="-285750" algn="l" rtl="0">
              <a:lnSpc>
                <a:spcPct val="100000"/>
              </a:lnSpc>
              <a:spcAft>
                <a:spcPts val="600"/>
              </a:spcAft>
              <a:buClr>
                <a:srgbClr val="03CB92"/>
              </a:buClr>
              <a:buSzPts val="1600"/>
              <a:buFont typeface="Arial"/>
              <a:buChar char="•"/>
            </a:pPr>
            <a:r>
              <a:rPr lang="en-GB" sz="2000" b="1" i="0" u="none" strike="noStrike" cap="none" dirty="0">
                <a:solidFill>
                  <a:srgbClr val="252B39"/>
                </a:solidFill>
                <a:latin typeface="+mj-lt"/>
                <a:ea typeface="Poppins"/>
                <a:cs typeface="Poppins"/>
                <a:sym typeface="Poppins"/>
              </a:rPr>
              <a:t>What are the differences between the two? Are there any?</a:t>
            </a:r>
            <a:endParaRPr sz="2000" b="1" i="0" u="none" strike="noStrike" cap="none" dirty="0">
              <a:solidFill>
                <a:srgbClr val="252B39"/>
              </a:solidFill>
              <a:sym typeface="Arial"/>
            </a:endParaRPr>
          </a:p>
        </p:txBody>
      </p:sp>
    </p:spTree>
    <p:extLst>
      <p:ext uri="{BB962C8B-B14F-4D97-AF65-F5344CB8AC3E}">
        <p14:creationId xmlns:p14="http://schemas.microsoft.com/office/powerpoint/2010/main" val="18974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728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Activity 2 - What happens when things don’t go according to plan?</a:t>
            </a: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1518593"/>
            <a:ext cx="11536854" cy="3323946"/>
          </a:xfrm>
          <a:prstGeom prst="rect">
            <a:avLst/>
          </a:prstGeom>
          <a:noFill/>
          <a:ln>
            <a:noFill/>
          </a:ln>
        </p:spPr>
        <p:txBody>
          <a:bodyPr spcFirstLastPara="1" wrap="square" lIns="91425" tIns="45700" rIns="91425" bIns="45700" anchor="t" anchorCtr="0">
            <a:spAutoFit/>
          </a:bodyPr>
          <a:lstStyle/>
          <a:p>
            <a:pPr marR="0" lvl="0" indent="-184150" algn="l" rtl="0">
              <a:lnSpc>
                <a:spcPct val="100000"/>
              </a:lnSpc>
              <a:spcBef>
                <a:spcPts val="0"/>
              </a:spcBef>
              <a:spcAft>
                <a:spcPts val="1200"/>
              </a:spcAft>
              <a:buClr>
                <a:srgbClr val="03CB92"/>
              </a:buClr>
              <a:buSzPts val="1600"/>
              <a:buFont typeface="Arial"/>
              <a:buNone/>
            </a:pPr>
            <a:r>
              <a:rPr lang="en-US" sz="2000" b="0" i="0" u="sng" strike="noStrike" cap="none" dirty="0">
                <a:solidFill>
                  <a:srgbClr val="252B39"/>
                </a:solidFill>
                <a:latin typeface="+mj-lt"/>
                <a:ea typeface="Poppins"/>
                <a:cs typeface="Poppins"/>
                <a:sym typeface="Poppins"/>
              </a:rPr>
              <a:t>Scenario</a:t>
            </a:r>
          </a:p>
          <a:p>
            <a:pPr marR="0" lvl="0" algn="l" rtl="0">
              <a:lnSpc>
                <a:spcPct val="100000"/>
              </a:lnSpc>
              <a:spcBef>
                <a:spcPts val="0"/>
              </a:spcBef>
              <a:spcAft>
                <a:spcPts val="0"/>
              </a:spcAft>
              <a:buClr>
                <a:srgbClr val="03CB92"/>
              </a:buClr>
              <a:buSzPts val="1600"/>
            </a:pPr>
            <a:r>
              <a:rPr lang="en-US" sz="2000" dirty="0">
                <a:solidFill>
                  <a:srgbClr val="252B39"/>
                </a:solidFill>
                <a:latin typeface="+mj-lt"/>
                <a:cs typeface="Poppins"/>
                <a:sym typeface="Poppins"/>
              </a:rPr>
              <a:t>A lecturer is delivering a lesson and has an LSA supporting a student, they were caught in traffic and then called into a last-minute meeting. They haven’t had the opportunity to prepare the resources effectively for the lesson and have not communicated the aims of the lesson with the LSA.</a:t>
            </a:r>
          </a:p>
          <a:p>
            <a:pPr marL="285750" marR="0" lvl="0" indent="-285750" algn="l" rtl="0">
              <a:lnSpc>
                <a:spcPct val="100000"/>
              </a:lnSpc>
              <a:spcBef>
                <a:spcPts val="0"/>
              </a:spcBef>
              <a:spcAft>
                <a:spcPts val="0"/>
              </a:spcAft>
              <a:buClr>
                <a:srgbClr val="03CB92"/>
              </a:buClr>
              <a:buSzPts val="1600"/>
              <a:buFont typeface="Arial"/>
              <a:buChar char="•"/>
            </a:pPr>
            <a:endParaRPr lang="en-US"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What are the consequences to the lecturer and LSA?</a:t>
            </a:r>
          </a:p>
          <a:p>
            <a:pPr marL="285750" marR="0" lvl="0" indent="-285750" algn="l" rtl="0">
              <a:lnSpc>
                <a:spcPct val="100000"/>
              </a:lnSpc>
              <a:spcBef>
                <a:spcPts val="0"/>
              </a:spcBef>
              <a:spcAft>
                <a:spcPts val="0"/>
              </a:spcAft>
              <a:buClr>
                <a:srgbClr val="03CB92"/>
              </a:buClr>
              <a:buSzPts val="1600"/>
              <a:buFont typeface="Arial"/>
              <a:buChar char="•"/>
            </a:pPr>
            <a:endParaRPr lang="en-US"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What are the consequences to the student in this scenario?</a:t>
            </a:r>
            <a:endParaRPr sz="2000" b="0" i="0" u="none" strike="noStrike" cap="none" dirty="0">
              <a:solidFill>
                <a:srgbClr val="252B39"/>
              </a:solidFill>
              <a:latin typeface="+mj-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b="0" i="0" u="none" strike="noStrike" cap="none" dirty="0">
                <a:solidFill>
                  <a:srgbClr val="252B39"/>
                </a:solidFill>
                <a:latin typeface="+mj-lt"/>
                <a:ea typeface="Poppins"/>
                <a:cs typeface="Poppins"/>
                <a:sym typeface="Poppins"/>
              </a:rPr>
              <a:t>What are the repercussions</a:t>
            </a:r>
            <a:r>
              <a:rPr lang="en-US" sz="2000" dirty="0">
                <a:solidFill>
                  <a:srgbClr val="252B39"/>
                </a:solidFill>
                <a:latin typeface="+mj-lt"/>
                <a:ea typeface="Poppins"/>
                <a:cs typeface="Poppins"/>
                <a:sym typeface="Poppins"/>
              </a:rPr>
              <a:t> when teaching and support do not match the students needs?</a:t>
            </a:r>
            <a:endParaRPr sz="2000" b="0" i="0" u="none" strike="noStrike" cap="none" dirty="0">
              <a:solidFill>
                <a:srgbClr val="252B39"/>
              </a:solidFill>
              <a:sym typeface="Arial"/>
            </a:endParaRPr>
          </a:p>
        </p:txBody>
      </p:sp>
    </p:spTree>
    <p:extLst>
      <p:ext uri="{BB962C8B-B14F-4D97-AF65-F5344CB8AC3E}">
        <p14:creationId xmlns:p14="http://schemas.microsoft.com/office/powerpoint/2010/main" val="351027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728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Being aware of the barriers that may prevent effective delivery and engagement of our curriculum</a:t>
            </a: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1598444"/>
            <a:ext cx="11536854" cy="44011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400"/>
              </a:spcAft>
              <a:buClr>
                <a:srgbClr val="03CB92"/>
              </a:buClr>
              <a:buSzPts val="1600"/>
              <a:buFont typeface="Arial"/>
              <a:buChar char="•"/>
            </a:pPr>
            <a:r>
              <a:rPr lang="en-US" sz="2000" b="1" dirty="0">
                <a:solidFill>
                  <a:srgbClr val="252B39"/>
                </a:solidFill>
                <a:latin typeface="+mj-lt"/>
                <a:cs typeface="Poppins"/>
                <a:sym typeface="Poppins"/>
              </a:rPr>
              <a:t>Lack of planning and preparation (corridor planning)</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dirty="0">
                <a:solidFill>
                  <a:srgbClr val="252B39"/>
                </a:solidFill>
                <a:latin typeface="+mj-lt"/>
                <a:cs typeface="Poppins"/>
                <a:sym typeface="Poppins"/>
              </a:rPr>
              <a:t>The wrong student, wrong programme</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b="1" dirty="0">
                <a:solidFill>
                  <a:srgbClr val="252B39"/>
                </a:solidFill>
                <a:latin typeface="+mj-lt"/>
                <a:cs typeface="Poppins"/>
                <a:sym typeface="Poppins"/>
              </a:rPr>
              <a:t>Lack of confidence or support to try new things</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dirty="0">
                <a:solidFill>
                  <a:srgbClr val="252B39"/>
                </a:solidFill>
                <a:latin typeface="+mj-lt"/>
                <a:cs typeface="Poppins"/>
                <a:sym typeface="Poppins"/>
              </a:rPr>
              <a:t>It worked before so let’s stick with it!</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b="1" dirty="0">
                <a:solidFill>
                  <a:srgbClr val="252B39"/>
                </a:solidFill>
                <a:latin typeface="+mj-lt"/>
                <a:cs typeface="Poppins"/>
                <a:sym typeface="Poppins"/>
              </a:rPr>
              <a:t>Poor communication between teachers, support staff and students</a:t>
            </a:r>
            <a:endParaRPr sz="2000" b="1" i="0" u="none" strike="noStrike" cap="none" dirty="0">
              <a:solidFill>
                <a:srgbClr val="252B39"/>
              </a:solidFill>
              <a:latin typeface="+mj-lt"/>
              <a:sym typeface="Arial"/>
            </a:endParaRPr>
          </a:p>
          <a:p>
            <a:pPr marL="285750" marR="0" lvl="0" indent="-184150" algn="l" rtl="0">
              <a:lnSpc>
                <a:spcPct val="100000"/>
              </a:lnSpc>
              <a:spcBef>
                <a:spcPts val="0"/>
              </a:spcBef>
              <a:spcAft>
                <a:spcPts val="400"/>
              </a:spcAft>
              <a:buClr>
                <a:srgbClr val="03CB92"/>
              </a:buClr>
              <a:buSzPts val="1600"/>
              <a:buFont typeface="Arial"/>
              <a:buNone/>
            </a:pPr>
            <a:endParaRPr sz="1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b="0" i="0" u="none" strike="noStrike" cap="none" dirty="0">
                <a:solidFill>
                  <a:srgbClr val="252B39"/>
                </a:solidFill>
                <a:latin typeface="+mj-lt"/>
                <a:ea typeface="Poppins"/>
                <a:cs typeface="Poppins"/>
                <a:sym typeface="Poppins"/>
              </a:rPr>
              <a:t>The prepared resources/curriculum is not appropriately pitched or designed</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b="1" i="0" u="none" strike="noStrike" cap="none" dirty="0">
                <a:solidFill>
                  <a:srgbClr val="252B39"/>
                </a:solidFill>
                <a:latin typeface="+mj-lt"/>
                <a:cs typeface="Poppins"/>
                <a:sym typeface="Poppins"/>
              </a:rPr>
              <a:t>Staff lack the toolkit and understanding to deliver or support SEND students</a:t>
            </a:r>
          </a:p>
          <a:p>
            <a:pPr marL="285750" marR="0" lvl="0" indent="-285750" algn="l" rtl="0">
              <a:lnSpc>
                <a:spcPct val="100000"/>
              </a:lnSpc>
              <a:spcBef>
                <a:spcPts val="0"/>
              </a:spcBef>
              <a:spcAft>
                <a:spcPts val="400"/>
              </a:spcAft>
              <a:buClr>
                <a:srgbClr val="03CB92"/>
              </a:buClr>
              <a:buSzPts val="1600"/>
              <a:buFont typeface="Arial"/>
              <a:buChar char="•"/>
            </a:pPr>
            <a:endParaRPr lang="en-US" sz="1000" dirty="0">
              <a:solidFill>
                <a:srgbClr val="252B39"/>
              </a:solidFill>
              <a:latin typeface="+mj-lt"/>
              <a:cs typeface="Poppins"/>
              <a:sym typeface="Poppins"/>
            </a:endParaRPr>
          </a:p>
          <a:p>
            <a:pPr marL="285750" marR="0" lvl="0" indent="-285750" algn="l" rtl="0">
              <a:lnSpc>
                <a:spcPct val="100000"/>
              </a:lnSpc>
              <a:spcBef>
                <a:spcPts val="0"/>
              </a:spcBef>
              <a:spcAft>
                <a:spcPts val="400"/>
              </a:spcAft>
              <a:buClr>
                <a:srgbClr val="03CB92"/>
              </a:buClr>
              <a:buSzPts val="1600"/>
              <a:buFont typeface="Arial"/>
              <a:buChar char="•"/>
            </a:pPr>
            <a:r>
              <a:rPr lang="en-US" sz="2000" b="0" i="0" u="none" strike="noStrike" cap="none" dirty="0">
                <a:solidFill>
                  <a:srgbClr val="252B39"/>
                </a:solidFill>
                <a:latin typeface="+mj-lt"/>
                <a:cs typeface="Poppins"/>
                <a:sym typeface="Poppins"/>
              </a:rPr>
              <a:t>Anxiety, mental health, external influences and pressures</a:t>
            </a:r>
            <a:endParaRPr sz="2000" b="0" i="0" u="none" strike="noStrike" cap="none" dirty="0">
              <a:solidFill>
                <a:srgbClr val="252B39"/>
              </a:solidFill>
              <a:sym typeface="Arial"/>
            </a:endParaRPr>
          </a:p>
        </p:txBody>
      </p:sp>
    </p:spTree>
    <p:extLst>
      <p:ext uri="{BB962C8B-B14F-4D97-AF65-F5344CB8AC3E}">
        <p14:creationId xmlns:p14="http://schemas.microsoft.com/office/powerpoint/2010/main" val="246606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I know sometimes it feels like we can repeat the same messages and what we deliver in CPD goes full circle for those in education long enough.</a:t>
            </a: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However, I just wanted to remind all of us of the importance of putting SEND students at the forefront of our thinking…</a:t>
            </a:r>
            <a:endParaRPr sz="2400" b="0" i="1"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816340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strike="noStrike" cap="none" dirty="0">
                <a:solidFill>
                  <a:srgbClr val="252B39"/>
                </a:solidFill>
                <a:latin typeface="+mj-lt"/>
                <a:ea typeface="Poppins"/>
                <a:cs typeface="Poppins"/>
                <a:sym typeface="Poppins"/>
              </a:rPr>
              <a:t>Jarlath O’Brien</a:t>
            </a:r>
          </a:p>
          <a:p>
            <a:pPr marL="0" marR="0" lvl="0" indent="0" algn="l" rtl="0">
              <a:lnSpc>
                <a:spcPct val="100000"/>
              </a:lnSpc>
              <a:spcBef>
                <a:spcPts val="0"/>
              </a:spcBef>
              <a:spcAft>
                <a:spcPts val="0"/>
              </a:spcAft>
              <a:buClr>
                <a:srgbClr val="000000"/>
              </a:buClr>
              <a:buSzPts val="3200"/>
              <a:buFont typeface="Arial"/>
              <a:buNone/>
            </a:pPr>
            <a:endParaRPr lang="en-US" b="0" i="0"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n-US" sz="2600" b="0" i="0" strike="noStrike" cap="none" dirty="0">
                <a:solidFill>
                  <a:srgbClr val="252B39"/>
                </a:solidFill>
                <a:latin typeface="+mj-lt"/>
                <a:ea typeface="Poppins"/>
                <a:cs typeface="Poppins"/>
                <a:sym typeface="Poppins"/>
              </a:rPr>
              <a:t>Headteacher, behaviour columnist for TES and The Guardian</a:t>
            </a:r>
            <a:endParaRPr sz="2600" b="0" i="0"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lang="en-US"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600"/>
              </a:spcAft>
              <a:buClr>
                <a:srgbClr val="000000"/>
              </a:buClr>
              <a:buSzPts val="2400"/>
              <a:buFont typeface="Arial"/>
              <a:buNone/>
            </a:pPr>
            <a:r>
              <a:rPr lang="en-US" sz="2200" u="sng" dirty="0">
                <a:solidFill>
                  <a:srgbClr val="252B39"/>
                </a:solidFill>
                <a:latin typeface="+mj-lt"/>
                <a:ea typeface="Poppins"/>
                <a:cs typeface="Poppins"/>
                <a:sym typeface="Poppins"/>
              </a:rPr>
              <a:t>Young people with SEND:</a:t>
            </a:r>
          </a:p>
          <a:p>
            <a:pPr marL="285750" indent="-285750">
              <a:spcAft>
                <a:spcPts val="1500"/>
              </a:spcAft>
              <a:buFont typeface="Arial" panose="020B0604020202020204" pitchFamily="34" charset="0"/>
              <a:buChar char="•"/>
            </a:pPr>
            <a:r>
              <a:rPr lang="en-US" sz="2000" dirty="0">
                <a:latin typeface="+mj-lt"/>
              </a:rPr>
              <a:t>They will be six times more likely to receive a fixed-term exclusion from </a:t>
            </a:r>
            <a:r>
              <a:rPr lang="en-GB" sz="2000">
                <a:latin typeface="+mj-lt"/>
              </a:rPr>
              <a:t>college </a:t>
            </a:r>
            <a:endParaRPr lang="en-GB" sz="2000" smtClean="0">
              <a:latin typeface="+mj-lt"/>
            </a:endParaRPr>
          </a:p>
          <a:p>
            <a:pPr marL="285750" indent="-285750">
              <a:spcAft>
                <a:spcPts val="1500"/>
              </a:spcAft>
              <a:buFont typeface="Arial" panose="020B0604020202020204" pitchFamily="34" charset="0"/>
              <a:buChar char="•"/>
            </a:pPr>
            <a:r>
              <a:rPr lang="en-US" sz="2000" smtClean="0">
                <a:latin typeface="+mj-lt"/>
              </a:rPr>
              <a:t>They </a:t>
            </a:r>
            <a:r>
              <a:rPr lang="en-US" sz="2000" dirty="0">
                <a:latin typeface="+mj-lt"/>
              </a:rPr>
              <a:t>will be eight times more likely to receive a permanent exclusion </a:t>
            </a:r>
            <a:r>
              <a:rPr lang="en-GB" sz="2000" dirty="0">
                <a:latin typeface="+mj-lt"/>
              </a:rPr>
              <a:t>from college </a:t>
            </a:r>
          </a:p>
          <a:p>
            <a:pPr marL="285750" indent="-285750">
              <a:spcAft>
                <a:spcPts val="1500"/>
              </a:spcAft>
              <a:buFont typeface="Arial" panose="020B0604020202020204" pitchFamily="34" charset="0"/>
              <a:buChar char="•"/>
            </a:pPr>
            <a:r>
              <a:rPr lang="en-US" sz="2000" dirty="0">
                <a:latin typeface="+mj-lt"/>
              </a:rPr>
              <a:t>Once they’ve left education they will be seven times less likely to </a:t>
            </a:r>
            <a:r>
              <a:rPr lang="en-US" sz="2000" dirty="0" smtClean="0">
                <a:latin typeface="+mj-lt"/>
              </a:rPr>
              <a:t>work</a:t>
            </a:r>
          </a:p>
          <a:p>
            <a:pPr marL="285750" indent="-285750">
              <a:spcAft>
                <a:spcPts val="1500"/>
              </a:spcAft>
              <a:buFont typeface="Arial" panose="020B0604020202020204" pitchFamily="34" charset="0"/>
              <a:buChar char="•"/>
            </a:pPr>
            <a:r>
              <a:rPr lang="en-US" sz="2000" dirty="0" smtClean="0">
                <a:latin typeface="+mj-lt"/>
              </a:rPr>
              <a:t>If </a:t>
            </a:r>
            <a:r>
              <a:rPr lang="en-US" sz="2000" dirty="0">
                <a:latin typeface="+mj-lt"/>
              </a:rPr>
              <a:t>they are lucky enough to work, it will probably be part-time. It will </a:t>
            </a:r>
            <a:r>
              <a:rPr lang="en-GB" sz="2000" dirty="0">
                <a:latin typeface="+mj-lt"/>
              </a:rPr>
              <a:t>probably be poorly paid.</a:t>
            </a:r>
          </a:p>
          <a:p>
            <a:pPr marL="285750" indent="-285750">
              <a:spcAft>
                <a:spcPts val="1500"/>
              </a:spcAft>
              <a:buFont typeface="Arial" panose="020B0604020202020204" pitchFamily="34" charset="0"/>
              <a:buChar char="•"/>
            </a:pPr>
            <a:r>
              <a:rPr lang="en-US" sz="2000" dirty="0">
                <a:latin typeface="+mj-lt"/>
              </a:rPr>
              <a:t>They are one and a half times more likely to live in poverty </a:t>
            </a:r>
            <a:endParaRPr lang="en-US" sz="2000" dirty="0" smtClean="0">
              <a:latin typeface="+mj-lt"/>
            </a:endParaRPr>
          </a:p>
          <a:p>
            <a:pPr marL="285750" indent="-285750">
              <a:spcAft>
                <a:spcPts val="1500"/>
              </a:spcAft>
              <a:buFont typeface="Arial" panose="020B0604020202020204" pitchFamily="34" charset="0"/>
              <a:buChar char="•"/>
            </a:pPr>
            <a:r>
              <a:rPr lang="en-US" sz="2000" dirty="0" smtClean="0">
                <a:latin typeface="+mj-lt"/>
              </a:rPr>
              <a:t>They </a:t>
            </a:r>
            <a:r>
              <a:rPr lang="en-US" sz="2000" dirty="0">
                <a:latin typeface="+mj-lt"/>
              </a:rPr>
              <a:t>are over four times more likely to have mental health problems as </a:t>
            </a:r>
            <a:r>
              <a:rPr lang="en-GB" sz="2000" dirty="0">
                <a:latin typeface="+mj-lt"/>
              </a:rPr>
              <a:t>a child </a:t>
            </a:r>
            <a:endParaRPr lang="en-GB" sz="2000" dirty="0" smtClean="0">
              <a:latin typeface="+mj-lt"/>
            </a:endParaRPr>
          </a:p>
          <a:p>
            <a:pPr marL="285750" indent="-285750">
              <a:spcAft>
                <a:spcPts val="1500"/>
              </a:spcAft>
              <a:buFont typeface="Arial" panose="020B0604020202020204" pitchFamily="34" charset="0"/>
              <a:buChar char="•"/>
            </a:pPr>
            <a:r>
              <a:rPr lang="en-US" sz="2000" dirty="0" smtClean="0">
                <a:latin typeface="+mj-lt"/>
              </a:rPr>
              <a:t>They </a:t>
            </a:r>
            <a:r>
              <a:rPr lang="en-US" sz="2000" dirty="0">
                <a:latin typeface="+mj-lt"/>
              </a:rPr>
              <a:t>are more likely to have children with their own learning </a:t>
            </a:r>
            <a:r>
              <a:rPr lang="en-GB" sz="2000" dirty="0" smtClean="0">
                <a:latin typeface="+mj-lt"/>
              </a:rPr>
              <a:t>difficulties</a:t>
            </a:r>
          </a:p>
          <a:p>
            <a:pPr marL="285750" indent="-285750">
              <a:spcAft>
                <a:spcPts val="1500"/>
              </a:spcAft>
              <a:buFont typeface="Arial" panose="020B0604020202020204" pitchFamily="34" charset="0"/>
              <a:buChar char="•"/>
            </a:pPr>
            <a:r>
              <a:rPr lang="en-US" sz="2000" dirty="0" smtClean="0">
                <a:latin typeface="+mj-lt"/>
              </a:rPr>
              <a:t>They </a:t>
            </a:r>
            <a:r>
              <a:rPr lang="en-US" sz="2000" dirty="0">
                <a:latin typeface="+mj-lt"/>
              </a:rPr>
              <a:t>are at least three times more likely to end up in </a:t>
            </a:r>
            <a:r>
              <a:rPr lang="en-US" sz="2000" dirty="0" smtClean="0">
                <a:latin typeface="+mj-lt"/>
              </a:rPr>
              <a:t>prison</a:t>
            </a:r>
            <a:endParaRPr sz="200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17751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additive="base">
                                        <p:cTn id="1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additive="base">
                                        <p:cTn id="4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7281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000" dirty="0">
                <a:solidFill>
                  <a:srgbClr val="252B39"/>
                </a:solidFill>
                <a:latin typeface="+mj-lt"/>
                <a:ea typeface="Poppins"/>
                <a:cs typeface="Poppins"/>
                <a:sym typeface="Poppins"/>
              </a:rPr>
              <a:t>Things I’ve heard from LSA’s in my 12 years of teaching Science</a:t>
            </a:r>
            <a:endParaRPr sz="3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1117440"/>
            <a:ext cx="11536854" cy="4247276"/>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600"/>
              </a:spcAft>
              <a:buClr>
                <a:srgbClr val="03CB92"/>
              </a:buClr>
              <a:buSzPts val="1600"/>
            </a:pPr>
            <a:r>
              <a:rPr lang="en-GB" sz="2000" dirty="0">
                <a:solidFill>
                  <a:srgbClr val="252B39"/>
                </a:solidFill>
              </a:rPr>
              <a:t>Please note, all of these were said directly in front of the class they were supporting.</a:t>
            </a:r>
          </a:p>
          <a:p>
            <a:pPr marL="285750" marR="0" lvl="0" indent="-285750" algn="l" rtl="0">
              <a:lnSpc>
                <a:spcPct val="100000"/>
              </a:lnSpc>
              <a:spcBef>
                <a:spcPts val="0"/>
              </a:spcBef>
              <a:spcAft>
                <a:spcPts val="600"/>
              </a:spcAft>
              <a:buClr>
                <a:srgbClr val="03CB92"/>
              </a:buClr>
              <a:buSzPts val="1600"/>
              <a:buFont typeface="Arial"/>
              <a:buChar char="•"/>
            </a:pPr>
            <a:r>
              <a:rPr lang="en-GB" sz="2000" b="1" dirty="0">
                <a:solidFill>
                  <a:srgbClr val="252B39"/>
                </a:solidFill>
              </a:rPr>
              <a:t>New LSA joins my class: </a:t>
            </a:r>
            <a:r>
              <a:rPr lang="en-GB" sz="2000" i="1" dirty="0">
                <a:solidFill>
                  <a:srgbClr val="252B39"/>
                </a:solidFill>
              </a:rPr>
              <a:t>“I don’t know anything about Science, so I won’t be any use to you or the students. I’ll just get on with my own work at the back. I’ll help you hand out worksheets though!”</a:t>
            </a:r>
          </a:p>
          <a:p>
            <a:pPr marL="285750" marR="0" lvl="0" indent="-285750" algn="l" rtl="0">
              <a:lnSpc>
                <a:spcPct val="100000"/>
              </a:lnSpc>
              <a:spcBef>
                <a:spcPts val="0"/>
              </a:spcBef>
              <a:spcAft>
                <a:spcPts val="600"/>
              </a:spcAft>
              <a:buClr>
                <a:srgbClr val="03CB92"/>
              </a:buClr>
              <a:buSzPts val="1600"/>
              <a:buFont typeface="Arial"/>
              <a:buChar char="•"/>
            </a:pPr>
            <a:r>
              <a:rPr lang="en-GB" sz="2000" b="1" dirty="0">
                <a:solidFill>
                  <a:srgbClr val="252B39"/>
                </a:solidFill>
              </a:rPr>
              <a:t>I took over a class in the middle of the year: </a:t>
            </a:r>
            <a:r>
              <a:rPr lang="en-GB" sz="2000" i="1" dirty="0">
                <a:solidFill>
                  <a:srgbClr val="252B39"/>
                </a:solidFill>
              </a:rPr>
              <a:t>“I do all her work for her, there is no point trying to get her to do it”</a:t>
            </a:r>
          </a:p>
          <a:p>
            <a:pPr marL="285750" marR="0" lvl="0" indent="-285750" algn="l" rtl="0">
              <a:lnSpc>
                <a:spcPct val="100000"/>
              </a:lnSpc>
              <a:spcBef>
                <a:spcPts val="0"/>
              </a:spcBef>
              <a:spcAft>
                <a:spcPts val="600"/>
              </a:spcAft>
              <a:buClr>
                <a:srgbClr val="03CB92"/>
              </a:buClr>
              <a:buSzPts val="1600"/>
              <a:buFont typeface="Arial"/>
              <a:buChar char="•"/>
            </a:pPr>
            <a:r>
              <a:rPr lang="en-GB" sz="2000" b="1" dirty="0">
                <a:solidFill>
                  <a:srgbClr val="252B39"/>
                </a:solidFill>
              </a:rPr>
              <a:t>Talking about a year 10 girl in Foundation Science: </a:t>
            </a:r>
            <a:r>
              <a:rPr lang="en-GB" sz="2000" b="0" i="1" u="none" strike="noStrike" cap="none" dirty="0">
                <a:solidFill>
                  <a:srgbClr val="252B39"/>
                </a:solidFill>
                <a:sym typeface="Arial"/>
              </a:rPr>
              <a:t>“Why are you bothering setting this work for her, she will never be able to do it”</a:t>
            </a:r>
            <a:endParaRPr lang="en-GB" sz="2000" i="1" dirty="0">
              <a:solidFill>
                <a:srgbClr val="252B39"/>
              </a:solidFill>
            </a:endParaRPr>
          </a:p>
          <a:p>
            <a:pPr marL="285750" marR="0" lvl="0" indent="-285750" algn="l" rtl="0">
              <a:lnSpc>
                <a:spcPct val="100000"/>
              </a:lnSpc>
              <a:spcBef>
                <a:spcPts val="0"/>
              </a:spcBef>
              <a:spcAft>
                <a:spcPts val="600"/>
              </a:spcAft>
              <a:buClr>
                <a:srgbClr val="03CB92"/>
              </a:buClr>
              <a:buSzPts val="1600"/>
              <a:buFont typeface="Arial"/>
              <a:buChar char="•"/>
            </a:pPr>
            <a:r>
              <a:rPr lang="en-GB" sz="2000" b="1" dirty="0">
                <a:solidFill>
                  <a:srgbClr val="252B39"/>
                </a:solidFill>
              </a:rPr>
              <a:t>A year 7 student who came through our Primary School: </a:t>
            </a:r>
            <a:r>
              <a:rPr lang="en-GB" sz="2000" b="0" i="1" u="none" strike="noStrike" cap="none" dirty="0">
                <a:solidFill>
                  <a:srgbClr val="252B39"/>
                </a:solidFill>
                <a:sym typeface="Arial"/>
              </a:rPr>
              <a:t>“You want him to use a Bunsen burner? I wouldn’t trust him with a pencil”</a:t>
            </a:r>
            <a:endParaRPr lang="en-GB" sz="2000" i="1" dirty="0">
              <a:solidFill>
                <a:srgbClr val="252B39"/>
              </a:solidFill>
            </a:endParaRPr>
          </a:p>
          <a:p>
            <a:pPr marL="285750" marR="0" lvl="0" indent="-285750" algn="l" rtl="0">
              <a:lnSpc>
                <a:spcPct val="100000"/>
              </a:lnSpc>
              <a:spcBef>
                <a:spcPts val="0"/>
              </a:spcBef>
              <a:spcAft>
                <a:spcPts val="600"/>
              </a:spcAft>
              <a:buClr>
                <a:srgbClr val="03CB92"/>
              </a:buClr>
              <a:buSzPts val="1600"/>
              <a:buFont typeface="Arial"/>
              <a:buChar char="•"/>
            </a:pPr>
            <a:r>
              <a:rPr lang="en-GB" sz="2000" b="1" dirty="0">
                <a:solidFill>
                  <a:srgbClr val="252B39"/>
                </a:solidFill>
              </a:rPr>
              <a:t>To a Year 11 studying their GCSE: </a:t>
            </a:r>
            <a:r>
              <a:rPr lang="en-GB" sz="2000" b="0" i="1" u="none" strike="noStrike" cap="none" dirty="0">
                <a:solidFill>
                  <a:srgbClr val="252B39"/>
                </a:solidFill>
                <a:sym typeface="Arial"/>
              </a:rPr>
              <a:t>“Science doesn’t matter anyway, not for the jobs you’ll be doing</a:t>
            </a:r>
            <a:r>
              <a:rPr lang="en-GB" sz="2000" b="0" i="1" u="none" strike="noStrike" cap="none" dirty="0" smtClean="0">
                <a:solidFill>
                  <a:srgbClr val="252B39"/>
                </a:solidFill>
                <a:sym typeface="Arial"/>
              </a:rPr>
              <a:t>”</a:t>
            </a:r>
            <a:endParaRPr lang="en-GB" sz="2000" i="1" dirty="0">
              <a:solidFill>
                <a:srgbClr val="252B39"/>
              </a:solidFill>
            </a:endParaRPr>
          </a:p>
        </p:txBody>
      </p:sp>
    </p:spTree>
    <p:extLst>
      <p:ext uri="{BB962C8B-B14F-4D97-AF65-F5344CB8AC3E}">
        <p14:creationId xmlns:p14="http://schemas.microsoft.com/office/powerpoint/2010/main" val="26208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728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Activity 3 – The Key to Success</a:t>
            </a: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00470" y="1175811"/>
            <a:ext cx="11536854" cy="2554505"/>
          </a:xfrm>
          <a:prstGeom prst="rect">
            <a:avLst/>
          </a:prstGeom>
          <a:noFill/>
          <a:ln>
            <a:noFill/>
          </a:ln>
        </p:spPr>
        <p:txBody>
          <a:bodyPr spcFirstLastPara="1" wrap="square" lIns="91425" tIns="45700" rIns="91425" bIns="45700" anchor="t" anchorCtr="0">
            <a:spAutoFit/>
          </a:bodyPr>
          <a:lstStyle/>
          <a:p>
            <a:pPr marR="0" lvl="0" indent="-184150" algn="l" rtl="0">
              <a:lnSpc>
                <a:spcPct val="100000"/>
              </a:lnSpc>
              <a:spcBef>
                <a:spcPts val="0"/>
              </a:spcBef>
              <a:spcAft>
                <a:spcPts val="0"/>
              </a:spcAft>
              <a:buClr>
                <a:srgbClr val="03CB92"/>
              </a:buClr>
              <a:buSzPts val="1600"/>
              <a:buFont typeface="Arial"/>
              <a:buNone/>
            </a:pPr>
            <a:r>
              <a:rPr lang="en-US" sz="2000" dirty="0">
                <a:solidFill>
                  <a:srgbClr val="252B39"/>
                </a:solidFill>
                <a:latin typeface="+mj-lt"/>
                <a:ea typeface="Poppins"/>
                <a:cs typeface="Poppins"/>
                <a:sym typeface="Poppins"/>
              </a:rPr>
              <a:t>Look at the task you have been given and work in pairs or threes within your groups to analyse a scenario you have chosen.</a:t>
            </a:r>
            <a:endParaRPr lang="en-US" sz="2000" b="0" i="0" strike="noStrike" cap="none" dirty="0">
              <a:solidFill>
                <a:srgbClr val="252B39"/>
              </a:solidFill>
              <a:latin typeface="+mj-lt"/>
              <a:ea typeface="Poppins"/>
              <a:cs typeface="Poppins"/>
              <a:sym typeface="Poppins"/>
            </a:endParaRPr>
          </a:p>
          <a:p>
            <a:pPr marL="285750" marR="0" lvl="0" indent="-184150" algn="l" rtl="0">
              <a:lnSpc>
                <a:spcPct val="100000"/>
              </a:lnSpc>
              <a:spcBef>
                <a:spcPts val="0"/>
              </a:spcBef>
              <a:spcAft>
                <a:spcPts val="0"/>
              </a:spcAft>
              <a:buClr>
                <a:srgbClr val="03CB92"/>
              </a:buClr>
              <a:buSzPts val="1600"/>
              <a:buFont typeface="Arial"/>
              <a:buNone/>
            </a:pPr>
            <a:endParaRPr lang="en-US" sz="2000" b="0" i="0" u="sng"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We will not have all the answers all the time and that is okay.</a:t>
            </a:r>
          </a:p>
          <a:p>
            <a:pPr marL="285750" marR="0" lvl="0" indent="-285750" algn="l" rtl="0">
              <a:lnSpc>
                <a:spcPct val="100000"/>
              </a:lnSpc>
              <a:spcBef>
                <a:spcPts val="0"/>
              </a:spcBef>
              <a:spcAft>
                <a:spcPts val="0"/>
              </a:spcAft>
              <a:buClr>
                <a:srgbClr val="03CB92"/>
              </a:buClr>
              <a:buSzPts val="1600"/>
              <a:buFont typeface="Arial"/>
              <a:buChar char="•"/>
            </a:pPr>
            <a:endParaRPr lang="en-US" sz="2000" b="0" i="0" u="none" strike="noStrike" cap="none"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Every situation is different and everyone of us is different.</a:t>
            </a:r>
          </a:p>
          <a:p>
            <a:pPr marL="285750" marR="0" lvl="0" indent="-285750" algn="l" rtl="0">
              <a:lnSpc>
                <a:spcPct val="100000"/>
              </a:lnSpc>
              <a:spcBef>
                <a:spcPts val="0"/>
              </a:spcBef>
              <a:spcAft>
                <a:spcPts val="0"/>
              </a:spcAft>
              <a:buClr>
                <a:srgbClr val="03CB92"/>
              </a:buClr>
              <a:buSzPts val="1600"/>
              <a:buFont typeface="Arial"/>
              <a:buChar char="•"/>
            </a:pPr>
            <a:endParaRPr lang="en-US" sz="2000" b="0" i="0" u="none" strike="noStrike" cap="none"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j-lt"/>
                <a:cs typeface="Poppins"/>
                <a:sym typeface="Poppins"/>
              </a:rPr>
              <a:t>Your greatest strength is </a:t>
            </a:r>
            <a:r>
              <a:rPr lang="en-US" sz="2000" b="1" dirty="0">
                <a:solidFill>
                  <a:srgbClr val="252B39"/>
                </a:solidFill>
                <a:latin typeface="+mj-lt"/>
                <a:cs typeface="Poppins"/>
                <a:sym typeface="Poppins"/>
              </a:rPr>
              <a:t>your colleagues</a:t>
            </a:r>
            <a:r>
              <a:rPr lang="en-US" sz="2000" dirty="0">
                <a:solidFill>
                  <a:srgbClr val="252B39"/>
                </a:solidFill>
                <a:latin typeface="+mj-lt"/>
                <a:cs typeface="Poppins"/>
                <a:sym typeface="Poppins"/>
              </a:rPr>
              <a:t> and the </a:t>
            </a:r>
            <a:r>
              <a:rPr lang="en-US" sz="2000" b="1" dirty="0">
                <a:solidFill>
                  <a:srgbClr val="252B39"/>
                </a:solidFill>
                <a:latin typeface="+mj-lt"/>
                <a:cs typeface="Poppins"/>
                <a:sym typeface="Poppins"/>
              </a:rPr>
              <a:t>collaboration</a:t>
            </a:r>
            <a:r>
              <a:rPr lang="en-US" sz="2000" dirty="0">
                <a:solidFill>
                  <a:srgbClr val="252B39"/>
                </a:solidFill>
                <a:latin typeface="+mj-lt"/>
                <a:cs typeface="Poppins"/>
                <a:sym typeface="Poppins"/>
              </a:rPr>
              <a:t> that can take place between us.</a:t>
            </a:r>
            <a:endParaRPr sz="2000" b="0" i="0" u="none" strike="noStrike" cap="none" dirty="0">
              <a:solidFill>
                <a:srgbClr val="252B39"/>
              </a:solidFill>
              <a:sym typeface="Arial"/>
            </a:endParaRPr>
          </a:p>
        </p:txBody>
      </p:sp>
    </p:spTree>
    <p:extLst>
      <p:ext uri="{BB962C8B-B14F-4D97-AF65-F5344CB8AC3E}">
        <p14:creationId xmlns:p14="http://schemas.microsoft.com/office/powerpoint/2010/main" val="258190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7281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Activity 4 – Diamond 9: What skills and qualities are needed to be effective in a teaching or learning support role.</a:t>
            </a: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
        <p:nvSpPr>
          <p:cNvPr id="5" name="Google Shape;98;p2">
            <a:extLst>
              <a:ext uri="{FF2B5EF4-FFF2-40B4-BE49-F238E27FC236}">
                <a16:creationId xmlns:a16="http://schemas.microsoft.com/office/drawing/2014/main" id="{6434A750-77BD-4A6E-9575-6ADEE824AA3F}"/>
              </a:ext>
            </a:extLst>
          </p:cNvPr>
          <p:cNvSpPr txBox="1"/>
          <p:nvPr/>
        </p:nvSpPr>
        <p:spPr>
          <a:xfrm>
            <a:off x="327573" y="1609597"/>
            <a:ext cx="11536854" cy="707846"/>
          </a:xfrm>
          <a:prstGeom prst="rect">
            <a:avLst/>
          </a:prstGeom>
          <a:noFill/>
          <a:ln>
            <a:noFill/>
          </a:ln>
        </p:spPr>
        <p:txBody>
          <a:bodyPr spcFirstLastPara="1" wrap="square" lIns="91425" tIns="45700" rIns="91425" bIns="45700" anchor="t" anchorCtr="0">
            <a:spAutoFit/>
          </a:bodyPr>
          <a:lstStyle/>
          <a:p>
            <a:pPr marR="0" lvl="0" indent="-184150" rtl="0">
              <a:lnSpc>
                <a:spcPct val="100000"/>
              </a:lnSpc>
              <a:spcBef>
                <a:spcPts val="0"/>
              </a:spcBef>
              <a:spcAft>
                <a:spcPts val="0"/>
              </a:spcAft>
              <a:buClr>
                <a:srgbClr val="03CB92"/>
              </a:buClr>
              <a:buSzPts val="1600"/>
              <a:buFont typeface="Arial"/>
              <a:buNone/>
            </a:pPr>
            <a:r>
              <a:rPr lang="en-US" sz="2000" dirty="0">
                <a:solidFill>
                  <a:srgbClr val="252B39"/>
                </a:solidFill>
                <a:latin typeface="+mj-lt"/>
                <a:ea typeface="Poppins"/>
                <a:cs typeface="Poppins"/>
                <a:sym typeface="Poppins"/>
              </a:rPr>
              <a:t>I’ve included 7 which I’d like you to include in your Diamond 9, however, I would like your groups to add a final two based on your own opinion.</a:t>
            </a:r>
            <a:endParaRPr sz="2000" b="0" i="0" strike="noStrike" cap="none" dirty="0">
              <a:solidFill>
                <a:srgbClr val="252B39"/>
              </a:solidFill>
              <a:latin typeface="+mj-lt"/>
              <a:ea typeface="Poppins"/>
              <a:cs typeface="Poppins"/>
              <a:sym typeface="Poppins"/>
            </a:endParaRPr>
          </a:p>
        </p:txBody>
      </p:sp>
      <p:sp>
        <p:nvSpPr>
          <p:cNvPr id="2" name="Rounded Rectangle 1"/>
          <p:cNvSpPr/>
          <p:nvPr/>
        </p:nvSpPr>
        <p:spPr>
          <a:xfrm>
            <a:off x="7976671" y="3256284"/>
            <a:ext cx="1517515"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Curriculum Knowledge</a:t>
            </a:r>
            <a:endParaRPr lang="en-GB" sz="1800" b="1" dirty="0">
              <a:solidFill>
                <a:schemeClr val="tx1"/>
              </a:solidFill>
            </a:endParaRPr>
          </a:p>
        </p:txBody>
      </p:sp>
      <p:sp>
        <p:nvSpPr>
          <p:cNvPr id="7" name="Rounded Rectangle 6"/>
          <p:cNvSpPr/>
          <p:nvPr/>
        </p:nvSpPr>
        <p:spPr>
          <a:xfrm>
            <a:off x="8977000" y="4581103"/>
            <a:ext cx="1812589"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Positive Relationships</a:t>
            </a:r>
            <a:endParaRPr lang="en-GB" sz="1800" b="1" dirty="0">
              <a:solidFill>
                <a:schemeClr val="tx1"/>
              </a:solidFill>
            </a:endParaRPr>
          </a:p>
        </p:txBody>
      </p:sp>
      <p:sp>
        <p:nvSpPr>
          <p:cNvPr id="8" name="Rounded Rectangle 7"/>
          <p:cNvSpPr/>
          <p:nvPr/>
        </p:nvSpPr>
        <p:spPr>
          <a:xfrm>
            <a:off x="2403793" y="3256286"/>
            <a:ext cx="1812589"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Flexibility/ Adaptability</a:t>
            </a:r>
            <a:endParaRPr lang="en-GB" sz="1800" b="1" dirty="0">
              <a:solidFill>
                <a:schemeClr val="tx1"/>
              </a:solidFill>
            </a:endParaRPr>
          </a:p>
        </p:txBody>
      </p:sp>
      <p:sp>
        <p:nvSpPr>
          <p:cNvPr id="9" name="Rounded Rectangle 8"/>
          <p:cNvSpPr/>
          <p:nvPr/>
        </p:nvSpPr>
        <p:spPr>
          <a:xfrm>
            <a:off x="6384572" y="4581103"/>
            <a:ext cx="2033088"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Effective Communication Skills</a:t>
            </a:r>
            <a:endParaRPr lang="en-GB" sz="1800" b="1" dirty="0">
              <a:solidFill>
                <a:schemeClr val="tx1"/>
              </a:solidFill>
            </a:endParaRPr>
          </a:p>
        </p:txBody>
      </p:sp>
      <p:sp>
        <p:nvSpPr>
          <p:cNvPr id="10" name="Rounded Rectangle 9"/>
          <p:cNvSpPr/>
          <p:nvPr/>
        </p:nvSpPr>
        <p:spPr>
          <a:xfrm>
            <a:off x="965172" y="4581102"/>
            <a:ext cx="2033088"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Being Reflective</a:t>
            </a:r>
            <a:endParaRPr lang="en-GB" sz="1800" b="1" dirty="0">
              <a:solidFill>
                <a:schemeClr val="tx1"/>
              </a:solidFill>
            </a:endParaRPr>
          </a:p>
        </p:txBody>
      </p:sp>
      <p:sp>
        <p:nvSpPr>
          <p:cNvPr id="11" name="Rounded Rectangle 10"/>
          <p:cNvSpPr/>
          <p:nvPr/>
        </p:nvSpPr>
        <p:spPr>
          <a:xfrm>
            <a:off x="3557600" y="4460838"/>
            <a:ext cx="2267632" cy="1077108"/>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Correctly Pitching Content/ Activities</a:t>
            </a:r>
            <a:endParaRPr lang="en-GB" sz="1800" b="1" dirty="0">
              <a:solidFill>
                <a:schemeClr val="tx1"/>
              </a:solidFill>
            </a:endParaRPr>
          </a:p>
        </p:txBody>
      </p:sp>
      <p:sp>
        <p:nvSpPr>
          <p:cNvPr id="13" name="Rounded Rectangle 12"/>
          <p:cNvSpPr/>
          <p:nvPr/>
        </p:nvSpPr>
        <p:spPr>
          <a:xfrm>
            <a:off x="5190232" y="3256285"/>
            <a:ext cx="1812589" cy="836579"/>
          </a:xfrm>
          <a:prstGeom prst="roundRect">
            <a:avLst/>
          </a:prstGeom>
          <a:solidFill>
            <a:srgbClr val="03CB92"/>
          </a:solidFill>
          <a:ln>
            <a:solidFill>
              <a:srgbClr val="5DF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Openness to Collaborate</a:t>
            </a:r>
            <a:endParaRPr lang="en-GB" sz="1800" b="1" dirty="0">
              <a:solidFill>
                <a:schemeClr val="tx1"/>
              </a:solidFill>
            </a:endParaRPr>
          </a:p>
        </p:txBody>
      </p:sp>
    </p:spTree>
    <p:extLst>
      <p:ext uri="{BB962C8B-B14F-4D97-AF65-F5344CB8AC3E}">
        <p14:creationId xmlns:p14="http://schemas.microsoft.com/office/powerpoint/2010/main" val="237657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Morning Session (09:15-10:45)</a:t>
            </a:r>
          </a:p>
          <a:p>
            <a:pPr marL="0" marR="0" lvl="0" indent="0" algn="l" rtl="0">
              <a:lnSpc>
                <a:spcPct val="100000"/>
              </a:lnSpc>
              <a:spcBef>
                <a:spcPts val="0"/>
              </a:spcBef>
              <a:spcAft>
                <a:spcPts val="0"/>
              </a:spcAft>
              <a:buClr>
                <a:srgbClr val="000000"/>
              </a:buClr>
              <a:buSzPts val="3200"/>
              <a:buFont typeface="Arial"/>
              <a:buNone/>
            </a:pPr>
            <a:endParaRPr lang="en-US" sz="2000"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graphicFrame>
        <p:nvGraphicFramePr>
          <p:cNvPr id="2" name="Table 1">
            <a:extLst>
              <a:ext uri="{FF2B5EF4-FFF2-40B4-BE49-F238E27FC236}">
                <a16:creationId xmlns:a16="http://schemas.microsoft.com/office/drawing/2014/main" id="{65EDB47E-A6BC-D624-B6AD-E203B316DE19}"/>
              </a:ext>
            </a:extLst>
          </p:cNvPr>
          <p:cNvGraphicFramePr>
            <a:graphicFrameLocks noGrp="1"/>
          </p:cNvGraphicFramePr>
          <p:nvPr>
            <p:extLst>
              <p:ext uri="{D42A27DB-BD31-4B8C-83A1-F6EECF244321}">
                <p14:modId xmlns:p14="http://schemas.microsoft.com/office/powerpoint/2010/main" val="741709496"/>
              </p:ext>
            </p:extLst>
          </p:nvPr>
        </p:nvGraphicFramePr>
        <p:xfrm>
          <a:off x="622675" y="1213240"/>
          <a:ext cx="10892444" cy="4334256"/>
        </p:xfrm>
        <a:graphic>
          <a:graphicData uri="http://schemas.openxmlformats.org/drawingml/2006/table">
            <a:tbl>
              <a:tblPr bandRow="1">
                <a:tableStyleId>{5C22544A-7EE6-4342-B048-85BDC9FD1C3A}</a:tableStyleId>
              </a:tblPr>
              <a:tblGrid>
                <a:gridCol w="2723111">
                  <a:extLst>
                    <a:ext uri="{9D8B030D-6E8A-4147-A177-3AD203B41FA5}">
                      <a16:colId xmlns:a16="http://schemas.microsoft.com/office/drawing/2014/main" val="2153286813"/>
                    </a:ext>
                  </a:extLst>
                </a:gridCol>
                <a:gridCol w="2723111">
                  <a:extLst>
                    <a:ext uri="{9D8B030D-6E8A-4147-A177-3AD203B41FA5}">
                      <a16:colId xmlns:a16="http://schemas.microsoft.com/office/drawing/2014/main" val="2402222779"/>
                    </a:ext>
                  </a:extLst>
                </a:gridCol>
                <a:gridCol w="2723111">
                  <a:extLst>
                    <a:ext uri="{9D8B030D-6E8A-4147-A177-3AD203B41FA5}">
                      <a16:colId xmlns:a16="http://schemas.microsoft.com/office/drawing/2014/main" val="2069474501"/>
                    </a:ext>
                  </a:extLst>
                </a:gridCol>
                <a:gridCol w="2723111">
                  <a:extLst>
                    <a:ext uri="{9D8B030D-6E8A-4147-A177-3AD203B41FA5}">
                      <a16:colId xmlns:a16="http://schemas.microsoft.com/office/drawing/2014/main" val="4267194406"/>
                    </a:ext>
                  </a:extLst>
                </a:gridCol>
              </a:tblGrid>
              <a:tr h="2349898">
                <a:tc>
                  <a:txBody>
                    <a:bodyPr/>
                    <a:lstStyle/>
                    <a:p>
                      <a:pPr algn="ctr"/>
                      <a:r>
                        <a:rPr lang="en-GB" sz="2200" b="1" dirty="0"/>
                        <a:t>Group 1</a:t>
                      </a:r>
                    </a:p>
                    <a:p>
                      <a:pPr algn="ctr"/>
                      <a:r>
                        <a:rPr lang="en-GB" sz="2200" dirty="0"/>
                        <a:t>Adebayo A</a:t>
                      </a:r>
                    </a:p>
                    <a:p>
                      <a:pPr algn="ctr"/>
                      <a:r>
                        <a:rPr lang="en-GB" sz="2200" dirty="0"/>
                        <a:t>Esther W</a:t>
                      </a:r>
                    </a:p>
                    <a:p>
                      <a:pPr algn="ctr"/>
                      <a:r>
                        <a:rPr lang="en-GB" sz="2200" dirty="0"/>
                        <a:t>David B</a:t>
                      </a:r>
                    </a:p>
                    <a:p>
                      <a:pPr algn="ctr"/>
                      <a:r>
                        <a:rPr lang="en-GB" sz="2200" dirty="0"/>
                        <a:t>Samuel VDB</a:t>
                      </a:r>
                    </a:p>
                    <a:p>
                      <a:pPr algn="ctr"/>
                      <a:r>
                        <a:rPr lang="en-GB" sz="2200" dirty="0"/>
                        <a:t>Sandra B</a:t>
                      </a:r>
                    </a:p>
                  </a:txBody>
                  <a:tcPr>
                    <a:solidFill>
                      <a:srgbClr val="03CB92"/>
                    </a:solidFill>
                  </a:tcPr>
                </a:tc>
                <a:tc>
                  <a:txBody>
                    <a:bodyPr/>
                    <a:lstStyle/>
                    <a:p>
                      <a:pPr algn="ctr"/>
                      <a:r>
                        <a:rPr lang="en-GB" sz="2200" b="1" dirty="0"/>
                        <a:t>Group 2</a:t>
                      </a:r>
                    </a:p>
                    <a:p>
                      <a:pPr algn="ctr"/>
                      <a:r>
                        <a:rPr lang="en-GB" sz="2200" dirty="0"/>
                        <a:t>Ella C-T</a:t>
                      </a:r>
                    </a:p>
                    <a:p>
                      <a:pPr algn="ctr"/>
                      <a:r>
                        <a:rPr lang="en-GB" sz="2200" dirty="0"/>
                        <a:t>Christine A</a:t>
                      </a:r>
                    </a:p>
                    <a:p>
                      <a:pPr algn="ctr"/>
                      <a:r>
                        <a:rPr lang="en-GB" sz="2200" dirty="0"/>
                        <a:t>Rafia H</a:t>
                      </a:r>
                    </a:p>
                    <a:p>
                      <a:pPr algn="ctr"/>
                      <a:r>
                        <a:rPr lang="en-GB" sz="2200" dirty="0"/>
                        <a:t>Andrew B</a:t>
                      </a:r>
                    </a:p>
                  </a:txBody>
                  <a:tcPr>
                    <a:solidFill>
                      <a:srgbClr val="03CB92"/>
                    </a:solidFill>
                  </a:tcPr>
                </a:tc>
                <a:tc>
                  <a:txBody>
                    <a:bodyPr/>
                    <a:lstStyle/>
                    <a:p>
                      <a:pPr algn="ctr"/>
                      <a:r>
                        <a:rPr lang="en-GB" sz="2200" b="1" dirty="0"/>
                        <a:t>Group 3</a:t>
                      </a:r>
                    </a:p>
                    <a:p>
                      <a:pPr algn="ctr"/>
                      <a:r>
                        <a:rPr lang="en-GB" sz="2200" dirty="0"/>
                        <a:t>Robyn F</a:t>
                      </a:r>
                    </a:p>
                    <a:p>
                      <a:pPr algn="ctr"/>
                      <a:r>
                        <a:rPr lang="en-GB" sz="2200" dirty="0"/>
                        <a:t>Shelley J</a:t>
                      </a:r>
                    </a:p>
                    <a:p>
                      <a:pPr algn="ctr"/>
                      <a:r>
                        <a:rPr lang="en-GB" sz="2200" dirty="0"/>
                        <a:t>Marianne L</a:t>
                      </a:r>
                    </a:p>
                    <a:p>
                      <a:pPr algn="ctr"/>
                      <a:r>
                        <a:rPr lang="en-GB" sz="2200" dirty="0"/>
                        <a:t>Tilly B</a:t>
                      </a:r>
                    </a:p>
                  </a:txBody>
                  <a:tcPr>
                    <a:solidFill>
                      <a:srgbClr val="03CB92"/>
                    </a:solidFill>
                  </a:tcPr>
                </a:tc>
                <a:tc>
                  <a:txBody>
                    <a:bodyPr/>
                    <a:lstStyle/>
                    <a:p>
                      <a:pPr algn="ctr"/>
                      <a:r>
                        <a:rPr lang="en-GB" sz="2200" b="1" dirty="0"/>
                        <a:t>Group 4</a:t>
                      </a:r>
                    </a:p>
                    <a:p>
                      <a:pPr algn="ctr"/>
                      <a:r>
                        <a:rPr lang="en-GB" sz="2200" dirty="0"/>
                        <a:t>Leanne H</a:t>
                      </a:r>
                    </a:p>
                    <a:p>
                      <a:pPr algn="ctr"/>
                      <a:r>
                        <a:rPr lang="en-GB" sz="2200" dirty="0"/>
                        <a:t>Lyndon B</a:t>
                      </a:r>
                    </a:p>
                    <a:p>
                      <a:pPr algn="ctr"/>
                      <a:r>
                        <a:rPr lang="en-GB" sz="2200" dirty="0"/>
                        <a:t>Barbara L</a:t>
                      </a:r>
                    </a:p>
                    <a:p>
                      <a:pPr algn="ctr"/>
                      <a:r>
                        <a:rPr lang="en-GB" sz="2200" dirty="0"/>
                        <a:t>Helen C</a:t>
                      </a:r>
                    </a:p>
                  </a:txBody>
                  <a:tcPr>
                    <a:solidFill>
                      <a:srgbClr val="03CB92"/>
                    </a:solidFill>
                  </a:tcPr>
                </a:tc>
                <a:extLst>
                  <a:ext uri="{0D108BD9-81ED-4DB2-BD59-A6C34878D82A}">
                    <a16:rowId xmlns:a16="http://schemas.microsoft.com/office/drawing/2014/main" val="4213851008"/>
                  </a:ext>
                </a:extLst>
              </a:tr>
              <a:tr h="1984358">
                <a:tc>
                  <a:txBody>
                    <a:bodyPr/>
                    <a:lstStyle/>
                    <a:p>
                      <a:pPr algn="ctr"/>
                      <a:r>
                        <a:rPr lang="en-GB" sz="2200" b="1" dirty="0"/>
                        <a:t>Group 5</a:t>
                      </a:r>
                    </a:p>
                    <a:p>
                      <a:pPr algn="ctr"/>
                      <a:r>
                        <a:rPr lang="en-GB" sz="2200" dirty="0" err="1"/>
                        <a:t>Fleurian</a:t>
                      </a:r>
                      <a:r>
                        <a:rPr lang="en-GB" sz="2200" dirty="0"/>
                        <a:t> M</a:t>
                      </a:r>
                    </a:p>
                    <a:p>
                      <a:pPr algn="ctr"/>
                      <a:r>
                        <a:rPr lang="en-GB" sz="2200" dirty="0"/>
                        <a:t>Piers C</a:t>
                      </a:r>
                    </a:p>
                    <a:p>
                      <a:pPr algn="ctr"/>
                      <a:r>
                        <a:rPr lang="en-GB" sz="2200" dirty="0"/>
                        <a:t>Marcio PDM</a:t>
                      </a:r>
                    </a:p>
                    <a:p>
                      <a:pPr algn="ctr"/>
                      <a:r>
                        <a:rPr lang="en-GB" sz="2200" dirty="0"/>
                        <a:t>Precious D</a:t>
                      </a:r>
                    </a:p>
                  </a:txBody>
                  <a:tcPr>
                    <a:solidFill>
                      <a:srgbClr val="5DFDCF"/>
                    </a:solidFill>
                  </a:tcPr>
                </a:tc>
                <a:tc>
                  <a:txBody>
                    <a:bodyPr/>
                    <a:lstStyle/>
                    <a:p>
                      <a:pPr algn="ctr"/>
                      <a:r>
                        <a:rPr lang="en-GB" sz="2200" b="1" dirty="0"/>
                        <a:t>Group 6</a:t>
                      </a:r>
                    </a:p>
                    <a:p>
                      <a:pPr algn="ctr"/>
                      <a:r>
                        <a:rPr lang="en-GB" sz="2200" dirty="0" err="1"/>
                        <a:t>Iyisha</a:t>
                      </a:r>
                      <a:r>
                        <a:rPr lang="en-GB" sz="2200" dirty="0"/>
                        <a:t> P</a:t>
                      </a:r>
                    </a:p>
                    <a:p>
                      <a:pPr algn="ctr"/>
                      <a:r>
                        <a:rPr lang="en-GB" sz="2200" dirty="0"/>
                        <a:t>Kolawole F</a:t>
                      </a:r>
                    </a:p>
                    <a:p>
                      <a:pPr algn="ctr"/>
                      <a:r>
                        <a:rPr lang="en-GB" sz="2200" dirty="0"/>
                        <a:t>Sonia J</a:t>
                      </a:r>
                    </a:p>
                    <a:p>
                      <a:pPr algn="ctr"/>
                      <a:r>
                        <a:rPr lang="en-GB" sz="2200" dirty="0"/>
                        <a:t>Kim M</a:t>
                      </a:r>
                    </a:p>
                  </a:txBody>
                  <a:tcPr>
                    <a:solidFill>
                      <a:srgbClr val="5DFDCF"/>
                    </a:solidFill>
                  </a:tcPr>
                </a:tc>
                <a:tc>
                  <a:txBody>
                    <a:bodyPr/>
                    <a:lstStyle/>
                    <a:p>
                      <a:pPr algn="ctr"/>
                      <a:r>
                        <a:rPr lang="en-GB" sz="2200" b="1" dirty="0"/>
                        <a:t>Group 7</a:t>
                      </a:r>
                    </a:p>
                    <a:p>
                      <a:pPr algn="ctr"/>
                      <a:r>
                        <a:rPr lang="en-GB" sz="2200" dirty="0"/>
                        <a:t>Jessica P</a:t>
                      </a:r>
                    </a:p>
                    <a:p>
                      <a:pPr algn="ctr"/>
                      <a:r>
                        <a:rPr lang="en-GB" sz="2200" dirty="0"/>
                        <a:t>Vincent Y</a:t>
                      </a:r>
                    </a:p>
                    <a:p>
                      <a:pPr algn="ctr"/>
                      <a:r>
                        <a:rPr lang="en-GB" sz="2200" dirty="0"/>
                        <a:t>Shahin I</a:t>
                      </a:r>
                    </a:p>
                    <a:p>
                      <a:pPr algn="ctr"/>
                      <a:r>
                        <a:rPr lang="en-GB" sz="2200" dirty="0"/>
                        <a:t>Sarah R</a:t>
                      </a:r>
                    </a:p>
                  </a:txBody>
                  <a:tcPr>
                    <a:solidFill>
                      <a:srgbClr val="5DFDCF"/>
                    </a:solidFill>
                  </a:tcPr>
                </a:tc>
                <a:tc>
                  <a:txBody>
                    <a:bodyPr/>
                    <a:lstStyle/>
                    <a:p>
                      <a:pPr algn="ctr"/>
                      <a:endParaRPr lang="en-GB" sz="2200" dirty="0"/>
                    </a:p>
                  </a:txBody>
                  <a:tcPr>
                    <a:solidFill>
                      <a:srgbClr val="5DFDCF"/>
                    </a:solidFill>
                  </a:tcPr>
                </a:tc>
                <a:extLst>
                  <a:ext uri="{0D108BD9-81ED-4DB2-BD59-A6C34878D82A}">
                    <a16:rowId xmlns:a16="http://schemas.microsoft.com/office/drawing/2014/main" val="3528933573"/>
                  </a:ext>
                </a:extLst>
              </a:tr>
            </a:tbl>
          </a:graphicData>
        </a:graphic>
      </p:graphicFrame>
    </p:spTree>
    <p:extLst>
      <p:ext uri="{BB962C8B-B14F-4D97-AF65-F5344CB8AC3E}">
        <p14:creationId xmlns:p14="http://schemas.microsoft.com/office/powerpoint/2010/main" val="426245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27573" y="369105"/>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strike="noStrike" cap="none" dirty="0">
                <a:solidFill>
                  <a:srgbClr val="252B39"/>
                </a:solidFill>
                <a:latin typeface="+mj-lt"/>
                <a:cs typeface="Poppins"/>
                <a:sym typeface="Poppins"/>
              </a:rPr>
              <a:t>Activity 5 – The Team Around the Student</a:t>
            </a: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How as a college do we as stakeholders collaborate and share students’ targets?</a:t>
            </a:r>
          </a:p>
          <a:p>
            <a:pPr marL="285750" marR="0" lvl="0" indent="-285750" algn="l" rtl="0">
              <a:lnSpc>
                <a:spcPct val="100000"/>
              </a:lnSpc>
              <a:spcBef>
                <a:spcPts val="0"/>
              </a:spcBef>
              <a:spcAft>
                <a:spcPts val="0"/>
              </a:spcAft>
              <a:buClr>
                <a:srgbClr val="03CB92"/>
              </a:buClr>
              <a:buSzPts val="1600"/>
              <a:buFont typeface="Arial"/>
              <a:buChar char="•"/>
            </a:pPr>
            <a:endParaRPr lang="en-GB" sz="2000" b="0" i="0" u="none" strike="noStrike" cap="none"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Within your groups, identify the stakeholders that surround and support our SEND students, who are the ones helping them achieve success? </a:t>
            </a:r>
          </a:p>
          <a:p>
            <a:pPr marL="285750" marR="0" lvl="0" indent="-285750" algn="l" rtl="0">
              <a:lnSpc>
                <a:spcPct val="100000"/>
              </a:lnSpc>
              <a:spcBef>
                <a:spcPts val="0"/>
              </a:spcBef>
              <a:spcAft>
                <a:spcPts val="0"/>
              </a:spcAft>
              <a:buClr>
                <a:srgbClr val="03CB92"/>
              </a:buClr>
              <a:buSzPts val="1600"/>
              <a:buFont typeface="Arial"/>
              <a:buChar char="•"/>
            </a:pPr>
            <a:endParaRPr lang="en-GB" sz="2000" b="0" i="0" u="none" strike="noStrike" cap="none"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sym typeface="Arial"/>
              </a:rPr>
              <a:t>How is good practice shared between all stakeholders?</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sym typeface="Arial"/>
              </a:rPr>
              <a:t>Complete the team around the </a:t>
            </a:r>
            <a:r>
              <a:rPr lang="en-GB" sz="2000" dirty="0">
                <a:solidFill>
                  <a:srgbClr val="252B39"/>
                </a:solidFill>
              </a:rPr>
              <a:t>student </a:t>
            </a:r>
            <a:r>
              <a:rPr lang="en-GB" sz="2000" b="0" i="0" u="none" strike="noStrike" cap="none" dirty="0">
                <a:solidFill>
                  <a:srgbClr val="252B39"/>
                </a:solidFill>
                <a:sym typeface="Arial"/>
              </a:rPr>
              <a:t>handout for one of our SEND students. </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sym typeface="Arial"/>
              </a:rPr>
              <a:t>Once you have completed this, can we reflect on where the strongest levels of communication and understanding are? Can we also identify where communication and understanding needs to be developed?</a:t>
            </a:r>
          </a:p>
          <a:p>
            <a:pPr marL="0" marR="0" lvl="0" indent="0" algn="l" rtl="0">
              <a:lnSpc>
                <a:spcPct val="100000"/>
              </a:lnSpc>
              <a:spcBef>
                <a:spcPts val="0"/>
              </a:spcBef>
              <a:spcAft>
                <a:spcPts val="0"/>
              </a:spcAft>
              <a:buClr>
                <a:srgbClr val="000000"/>
              </a:buClr>
              <a:buSzPts val="3200"/>
              <a:buFont typeface="Arial"/>
              <a:buNone/>
            </a:pP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000" b="0" i="0"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504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27573" y="369105"/>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Setting high quality, meaningful targets</a:t>
            </a: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1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n-US" sz="2200" i="1" dirty="0">
                <a:solidFill>
                  <a:srgbClr val="252B39"/>
                </a:solidFill>
                <a:latin typeface="+mj-lt"/>
                <a:cs typeface="Poppins"/>
                <a:sym typeface="Poppins"/>
              </a:rPr>
              <a:t>“Great goals make great people. People cannot hit what they do not aim for” – </a:t>
            </a:r>
            <a:r>
              <a:rPr lang="en-US" sz="2200" dirty="0">
                <a:solidFill>
                  <a:srgbClr val="252B39"/>
                </a:solidFill>
                <a:latin typeface="+mj-lt"/>
                <a:cs typeface="Poppins"/>
                <a:sym typeface="Poppins"/>
              </a:rPr>
              <a:t>Roy Bennett (@InspiringThinkn), author of The Light in the Heart</a:t>
            </a:r>
          </a:p>
          <a:p>
            <a:pPr marL="285750" marR="0" lvl="0" indent="-285750" algn="l" rtl="0">
              <a:lnSpc>
                <a:spcPct val="100000"/>
              </a:lnSpc>
              <a:spcBef>
                <a:spcPts val="0"/>
              </a:spcBef>
              <a:spcAft>
                <a:spcPts val="0"/>
              </a:spcAft>
              <a:buClr>
                <a:srgbClr val="03CB92"/>
              </a:buClr>
              <a:buSzPts val="1600"/>
              <a:buFont typeface="Arial"/>
              <a:buChar char="•"/>
            </a:pPr>
            <a:endParaRPr lang="en-GB" sz="800" b="0" i="0" u="none" strike="noStrike" cap="none" dirty="0">
              <a:solidFill>
                <a:srgbClr val="252B39"/>
              </a:solidFill>
              <a:sym typeface="Arial"/>
            </a:endParaRPr>
          </a:p>
          <a:p>
            <a:pPr marL="285750" marR="0" lvl="0" indent="-285750" algn="l" rtl="0">
              <a:lnSpc>
                <a:spcPct val="100000"/>
              </a:lnSpc>
              <a:spcBef>
                <a:spcPts val="0"/>
              </a:spcBef>
              <a:spcAft>
                <a:spcPts val="900"/>
              </a:spcAft>
              <a:buClr>
                <a:srgbClr val="03CB92"/>
              </a:buClr>
              <a:buSzPts val="1600"/>
              <a:buFont typeface="Arial"/>
              <a:buChar char="•"/>
            </a:pPr>
            <a:r>
              <a:rPr lang="en-GB" sz="1900" b="0" i="0" u="none" strike="noStrike" cap="none" dirty="0">
                <a:solidFill>
                  <a:srgbClr val="252B39"/>
                </a:solidFill>
                <a:sym typeface="Arial"/>
              </a:rPr>
              <a:t>When we set our </a:t>
            </a:r>
            <a:r>
              <a:rPr lang="en-GB" sz="1900" dirty="0">
                <a:solidFill>
                  <a:srgbClr val="252B39"/>
                </a:solidFill>
              </a:rPr>
              <a:t>student’s targets, we need to provide them with the time and opportunity to reflect on their true ambitions. What do they really want out of their college experience?</a:t>
            </a:r>
          </a:p>
          <a:p>
            <a:pPr marL="285750" marR="0" lvl="0" indent="-285750" algn="l" rtl="0">
              <a:lnSpc>
                <a:spcPct val="100000"/>
              </a:lnSpc>
              <a:spcBef>
                <a:spcPts val="0"/>
              </a:spcBef>
              <a:spcAft>
                <a:spcPts val="900"/>
              </a:spcAft>
              <a:buClr>
                <a:srgbClr val="03CB92"/>
              </a:buClr>
              <a:buSzPts val="1600"/>
              <a:buFont typeface="Arial"/>
              <a:buChar char="•"/>
            </a:pPr>
            <a:r>
              <a:rPr lang="en-GB" sz="1900" b="0" i="0" u="none" strike="noStrike" cap="none" dirty="0">
                <a:solidFill>
                  <a:srgbClr val="252B39"/>
                </a:solidFill>
                <a:sym typeface="Arial"/>
              </a:rPr>
              <a:t>How can we facilitate </a:t>
            </a:r>
            <a:r>
              <a:rPr lang="en-GB" sz="1900" dirty="0">
                <a:solidFill>
                  <a:srgbClr val="252B39"/>
                </a:solidFill>
              </a:rPr>
              <a:t>and support their ambitions? What can the team around the student do to help them?</a:t>
            </a:r>
          </a:p>
          <a:p>
            <a:pPr marL="285750" marR="0" lvl="0" indent="-285750" algn="l" rtl="0">
              <a:lnSpc>
                <a:spcPct val="100000"/>
              </a:lnSpc>
              <a:spcBef>
                <a:spcPts val="0"/>
              </a:spcBef>
              <a:spcAft>
                <a:spcPts val="900"/>
              </a:spcAft>
              <a:buClr>
                <a:srgbClr val="03CB92"/>
              </a:buClr>
              <a:buSzPts val="1600"/>
              <a:buFont typeface="Arial"/>
              <a:buChar char="•"/>
            </a:pPr>
            <a:r>
              <a:rPr lang="en-GB" sz="1900" b="0" i="0" u="none" strike="noStrike" cap="none" dirty="0">
                <a:solidFill>
                  <a:srgbClr val="252B39"/>
                </a:solidFill>
                <a:sym typeface="Arial"/>
              </a:rPr>
              <a:t>How can we create clear achievable goals that help them build towards their ambitions?</a:t>
            </a:r>
          </a:p>
          <a:p>
            <a:pPr marL="285750" marR="0" lvl="0" indent="-285750" algn="l" rtl="0">
              <a:lnSpc>
                <a:spcPct val="100000"/>
              </a:lnSpc>
              <a:spcBef>
                <a:spcPts val="0"/>
              </a:spcBef>
              <a:spcAft>
                <a:spcPts val="900"/>
              </a:spcAft>
              <a:buClr>
                <a:srgbClr val="03CB92"/>
              </a:buClr>
              <a:buSzPts val="1600"/>
              <a:buFont typeface="Arial"/>
              <a:buChar char="•"/>
            </a:pPr>
            <a:r>
              <a:rPr lang="en-GB" sz="1900" dirty="0">
                <a:solidFill>
                  <a:srgbClr val="252B39"/>
                </a:solidFill>
              </a:rPr>
              <a:t>Reflect on the students understanding of their ambitions and dreams, how much do we need to break this down for them?</a:t>
            </a:r>
          </a:p>
          <a:p>
            <a:pPr marL="285750" indent="-285750">
              <a:spcAft>
                <a:spcPts val="900"/>
              </a:spcAft>
              <a:buClr>
                <a:srgbClr val="03CB92"/>
              </a:buClr>
              <a:buSzPts val="1600"/>
              <a:buFont typeface="Arial"/>
              <a:buChar char="•"/>
            </a:pPr>
            <a:r>
              <a:rPr lang="en-GB" sz="1900" dirty="0">
                <a:solidFill>
                  <a:srgbClr val="FF0000"/>
                </a:solidFill>
                <a:hlinkClick r:id="rId2"/>
              </a:rPr>
              <a:t>https://goblin.tools/</a:t>
            </a:r>
            <a:endParaRPr lang="en-GB" sz="1900" dirty="0">
              <a:solidFill>
                <a:srgbClr val="FF0000"/>
              </a:solidFill>
            </a:endParaRPr>
          </a:p>
          <a:p>
            <a:pPr marL="285750" marR="0" lvl="0" indent="-285750" algn="l" rtl="0">
              <a:lnSpc>
                <a:spcPct val="100000"/>
              </a:lnSpc>
              <a:spcBef>
                <a:spcPts val="0"/>
              </a:spcBef>
              <a:spcAft>
                <a:spcPts val="900"/>
              </a:spcAft>
              <a:buClr>
                <a:srgbClr val="03CB92"/>
              </a:buClr>
              <a:buSzPts val="1600"/>
              <a:buFont typeface="Arial"/>
              <a:buChar char="•"/>
            </a:pPr>
            <a:r>
              <a:rPr lang="en-GB" sz="1900" dirty="0">
                <a:solidFill>
                  <a:srgbClr val="252B39"/>
                </a:solidFill>
              </a:rPr>
              <a:t>Set deadlines, stick to them, create a framework that allows them to review and evaluate their progress with honesty</a:t>
            </a:r>
          </a:p>
          <a:p>
            <a:pPr marL="285750" marR="0" lvl="0" indent="-285750" algn="l" rtl="0">
              <a:lnSpc>
                <a:spcPct val="100000"/>
              </a:lnSpc>
              <a:spcBef>
                <a:spcPts val="0"/>
              </a:spcBef>
              <a:spcAft>
                <a:spcPts val="900"/>
              </a:spcAft>
              <a:buClr>
                <a:srgbClr val="03CB92"/>
              </a:buClr>
              <a:buSzPts val="1600"/>
              <a:buFont typeface="Arial"/>
              <a:buChar char="•"/>
            </a:pPr>
            <a:r>
              <a:rPr lang="en-GB" sz="1900" dirty="0">
                <a:solidFill>
                  <a:srgbClr val="252B39"/>
                </a:solidFill>
              </a:rPr>
              <a:t>Ensure all stakeholders are involved and engaged in the process.</a:t>
            </a:r>
            <a:endParaRPr lang="en-GB" sz="1900" b="0" i="0" u="none" strike="noStrike" cap="none" dirty="0">
              <a:solidFill>
                <a:srgbClr val="252B39"/>
              </a:solidFill>
              <a:sym typeface="Arial"/>
            </a:endParaRPr>
          </a:p>
          <a:p>
            <a:pPr marL="0" marR="0" lvl="0" indent="0" algn="l" rtl="0">
              <a:lnSpc>
                <a:spcPct val="100000"/>
              </a:lnSpc>
              <a:spcBef>
                <a:spcPts val="0"/>
              </a:spcBef>
              <a:spcAft>
                <a:spcPts val="0"/>
              </a:spcAft>
              <a:buClr>
                <a:srgbClr val="000000"/>
              </a:buClr>
              <a:buSzPts val="3200"/>
              <a:buFont typeface="Arial"/>
              <a:buNone/>
            </a:pP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000" b="0" i="0"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4768"/>
            <a:ext cx="12192000" cy="713232"/>
          </a:xfrm>
          <a:prstGeom prst="rect">
            <a:avLst/>
          </a:prstGeom>
        </p:spPr>
      </p:pic>
    </p:spTree>
    <p:extLst>
      <p:ext uri="{BB962C8B-B14F-4D97-AF65-F5344CB8AC3E}">
        <p14:creationId xmlns:p14="http://schemas.microsoft.com/office/powerpoint/2010/main" val="1939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27573" y="369105"/>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52B39"/>
                </a:solidFill>
                <a:latin typeface="+mj-lt"/>
                <a:cs typeface="Poppins"/>
                <a:sym typeface="Poppins"/>
              </a:rPr>
              <a:t>Tips for Target Setting</a:t>
            </a:r>
          </a:p>
          <a:p>
            <a:pPr marL="0" marR="0" lvl="0" indent="0" algn="l" rtl="0">
              <a:lnSpc>
                <a:spcPct val="100000"/>
              </a:lnSpc>
              <a:spcBef>
                <a:spcPts val="0"/>
              </a:spcBef>
              <a:spcAft>
                <a:spcPts val="0"/>
              </a:spcAft>
              <a:buClr>
                <a:srgbClr val="000000"/>
              </a:buClr>
              <a:buSzPts val="3200"/>
              <a:buFont typeface="Arial"/>
              <a:buNone/>
            </a:pPr>
            <a:endParaRPr lang="en-GB"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000" b="0" i="0"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graphicFrame>
        <p:nvGraphicFramePr>
          <p:cNvPr id="2" name="Diagram 1">
            <a:extLst>
              <a:ext uri="{FF2B5EF4-FFF2-40B4-BE49-F238E27FC236}">
                <a16:creationId xmlns:a16="http://schemas.microsoft.com/office/drawing/2014/main" id="{F1F00DFA-9BEE-3888-E380-CC9D95A1F324}"/>
              </a:ext>
            </a:extLst>
          </p:cNvPr>
          <p:cNvGraphicFramePr/>
          <p:nvPr>
            <p:extLst>
              <p:ext uri="{D42A27DB-BD31-4B8C-83A1-F6EECF244321}">
                <p14:modId xmlns:p14="http://schemas.microsoft.com/office/powerpoint/2010/main" val="1155277957"/>
              </p:ext>
            </p:extLst>
          </p:nvPr>
        </p:nvGraphicFramePr>
        <p:xfrm>
          <a:off x="74910" y="1005839"/>
          <a:ext cx="12064953" cy="495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2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41CE566-DC25-4578-86DF-1865D8E1D586}"/>
                                            </p:graphicEl>
                                          </p:spTgt>
                                        </p:tgtEl>
                                        <p:attrNameLst>
                                          <p:attrName>style.visibility</p:attrName>
                                        </p:attrNameLst>
                                      </p:cBhvr>
                                      <p:to>
                                        <p:strVal val="visible"/>
                                      </p:to>
                                    </p:set>
                                    <p:anim calcmode="lin" valueType="num">
                                      <p:cBhvr additive="base">
                                        <p:cTn id="7" dur="500" fill="hold"/>
                                        <p:tgtEl>
                                          <p:spTgt spid="2">
                                            <p:graphicEl>
                                              <a:dgm id="{441CE566-DC25-4578-86DF-1865D8E1D58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41CE566-DC25-4578-86DF-1865D8E1D58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1A13702C-27CC-409E-9CB8-D8F1D329BE41}"/>
                                            </p:graphicEl>
                                          </p:spTgt>
                                        </p:tgtEl>
                                        <p:attrNameLst>
                                          <p:attrName>style.visibility</p:attrName>
                                        </p:attrNameLst>
                                      </p:cBhvr>
                                      <p:to>
                                        <p:strVal val="visible"/>
                                      </p:to>
                                    </p:set>
                                    <p:anim calcmode="lin" valueType="num">
                                      <p:cBhvr additive="base">
                                        <p:cTn id="13" dur="500" fill="hold"/>
                                        <p:tgtEl>
                                          <p:spTgt spid="2">
                                            <p:graphicEl>
                                              <a:dgm id="{1A13702C-27CC-409E-9CB8-D8F1D329BE4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1A13702C-27CC-409E-9CB8-D8F1D329BE4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2917BE9-8122-4586-869D-2C32983D095E}"/>
                                            </p:graphicEl>
                                          </p:spTgt>
                                        </p:tgtEl>
                                        <p:attrNameLst>
                                          <p:attrName>style.visibility</p:attrName>
                                        </p:attrNameLst>
                                      </p:cBhvr>
                                      <p:to>
                                        <p:strVal val="visible"/>
                                      </p:to>
                                    </p:set>
                                    <p:anim calcmode="lin" valueType="num">
                                      <p:cBhvr additive="base">
                                        <p:cTn id="19" dur="500" fill="hold"/>
                                        <p:tgtEl>
                                          <p:spTgt spid="2">
                                            <p:graphicEl>
                                              <a:dgm id="{82917BE9-8122-4586-869D-2C32983D095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2917BE9-8122-4586-869D-2C32983D095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07DCCD1D-34E4-4552-988E-CE71BAC9F87B}"/>
                                            </p:graphicEl>
                                          </p:spTgt>
                                        </p:tgtEl>
                                        <p:attrNameLst>
                                          <p:attrName>style.visibility</p:attrName>
                                        </p:attrNameLst>
                                      </p:cBhvr>
                                      <p:to>
                                        <p:strVal val="visible"/>
                                      </p:to>
                                    </p:set>
                                    <p:anim calcmode="lin" valueType="num">
                                      <p:cBhvr additive="base">
                                        <p:cTn id="25" dur="500" fill="hold"/>
                                        <p:tgtEl>
                                          <p:spTgt spid="2">
                                            <p:graphicEl>
                                              <a:dgm id="{07DCCD1D-34E4-4552-988E-CE71BAC9F87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07DCCD1D-34E4-4552-988E-CE71BAC9F87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8EE01079-D263-4EB1-A33E-493CD7160111}"/>
                                            </p:graphicEl>
                                          </p:spTgt>
                                        </p:tgtEl>
                                        <p:attrNameLst>
                                          <p:attrName>style.visibility</p:attrName>
                                        </p:attrNameLst>
                                      </p:cBhvr>
                                      <p:to>
                                        <p:strVal val="visible"/>
                                      </p:to>
                                    </p:set>
                                    <p:anim calcmode="lin" valueType="num">
                                      <p:cBhvr additive="base">
                                        <p:cTn id="31" dur="500" fill="hold"/>
                                        <p:tgtEl>
                                          <p:spTgt spid="2">
                                            <p:graphicEl>
                                              <a:dgm id="{8EE01079-D263-4EB1-A33E-493CD716011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8EE01079-D263-4EB1-A33E-493CD716011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427490A0-83BD-416A-8689-46D895A61773}"/>
                                            </p:graphicEl>
                                          </p:spTgt>
                                        </p:tgtEl>
                                        <p:attrNameLst>
                                          <p:attrName>style.visibility</p:attrName>
                                        </p:attrNameLst>
                                      </p:cBhvr>
                                      <p:to>
                                        <p:strVal val="visible"/>
                                      </p:to>
                                    </p:set>
                                    <p:anim calcmode="lin" valueType="num">
                                      <p:cBhvr additive="base">
                                        <p:cTn id="37" dur="500" fill="hold"/>
                                        <p:tgtEl>
                                          <p:spTgt spid="2">
                                            <p:graphicEl>
                                              <a:dgm id="{427490A0-83BD-416A-8689-46D895A6177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427490A0-83BD-416A-8689-46D895A6177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1F84E4F3-1AAF-4820-9FB9-73E79FA2676B}"/>
                                            </p:graphicEl>
                                          </p:spTgt>
                                        </p:tgtEl>
                                        <p:attrNameLst>
                                          <p:attrName>style.visibility</p:attrName>
                                        </p:attrNameLst>
                                      </p:cBhvr>
                                      <p:to>
                                        <p:strVal val="visible"/>
                                      </p:to>
                                    </p:set>
                                    <p:anim calcmode="lin" valueType="num">
                                      <p:cBhvr additive="base">
                                        <p:cTn id="43" dur="500" fill="hold"/>
                                        <p:tgtEl>
                                          <p:spTgt spid="2">
                                            <p:graphicEl>
                                              <a:dgm id="{1F84E4F3-1AAF-4820-9FB9-73E79FA2676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1F84E4F3-1AAF-4820-9FB9-73E79FA2676B}"/>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24DC0C35-3B65-4938-BBA4-A430BEA34CDD}"/>
                                            </p:graphicEl>
                                          </p:spTgt>
                                        </p:tgtEl>
                                        <p:attrNameLst>
                                          <p:attrName>style.visibility</p:attrName>
                                        </p:attrNameLst>
                                      </p:cBhvr>
                                      <p:to>
                                        <p:strVal val="visible"/>
                                      </p:to>
                                    </p:set>
                                    <p:anim calcmode="lin" valueType="num">
                                      <p:cBhvr additive="base">
                                        <p:cTn id="49" dur="500" fill="hold"/>
                                        <p:tgtEl>
                                          <p:spTgt spid="2">
                                            <p:graphicEl>
                                              <a:dgm id="{24DC0C35-3B65-4938-BBA4-A430BEA34CD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24DC0C35-3B65-4938-BBA4-A430BEA34CD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27573" y="369105"/>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How can students own and understand their targets?</a:t>
            </a: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We need to ensure students own and understand their targets in a way that is individualised for them. </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Reflect on what we have covered today during the session, consider how you can personalise targets, collaborate with your peers and improve the communication between the team around the student. </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What resources/support can be provided to engage students and enable them to recognise their success?</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Keep everything up to date, show students that you recognise their progress and achievements. Share their achievements with others. </a:t>
            </a:r>
          </a:p>
          <a:p>
            <a:pPr marL="285750" marR="0" lvl="0" indent="-285750" algn="l" rtl="0">
              <a:lnSpc>
                <a:spcPct val="100000"/>
              </a:lnSpc>
              <a:spcBef>
                <a:spcPts val="0"/>
              </a:spcBef>
              <a:spcAft>
                <a:spcPts val="0"/>
              </a:spcAft>
              <a:buClr>
                <a:srgbClr val="03CB92"/>
              </a:buClr>
              <a:buSzPts val="1600"/>
              <a:buFont typeface="Arial"/>
              <a:buChar char="•"/>
            </a:pPr>
            <a:endParaRPr lang="en-GB" sz="2000" dirty="0">
              <a:solidFill>
                <a:srgbClr val="252B39"/>
              </a:solidFill>
              <a:latin typeface="+mj-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cs typeface="Poppins"/>
                <a:sym typeface="Poppins"/>
              </a:rPr>
              <a:t>Identify key areas that your team need to work on in your action plans going forward, what do we need to do? What do we need to learn more about?</a:t>
            </a:r>
          </a:p>
          <a:p>
            <a:pPr lvl="5">
              <a:buClr>
                <a:srgbClr val="03CB92"/>
              </a:buClr>
              <a:buSzPts val="1600"/>
            </a:pPr>
            <a:endParaRPr lang="en-GB" sz="2000" b="0" i="0" u="none" strike="noStrike" cap="none" dirty="0">
              <a:solidFill>
                <a:srgbClr val="252B39"/>
              </a:solidFill>
              <a:sym typeface="Arial"/>
            </a:endParaRPr>
          </a:p>
          <a:p>
            <a:pPr marL="0" marR="0" lvl="0" indent="0" algn="l" rtl="0">
              <a:lnSpc>
                <a:spcPct val="100000"/>
              </a:lnSpc>
              <a:spcBef>
                <a:spcPts val="0"/>
              </a:spcBef>
              <a:spcAft>
                <a:spcPts val="0"/>
              </a:spcAft>
              <a:buClr>
                <a:srgbClr val="000000"/>
              </a:buClr>
              <a:buSzPts val="3200"/>
              <a:buFont typeface="Arial"/>
              <a:buNone/>
            </a:pP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2000" b="0" i="0"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4178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Why it is important that we reflect on how we present information/plans and also involve others…</a:t>
            </a:r>
            <a:endParaRPr sz="1400" b="0" i="0" strike="noStrike" cap="none" dirty="0">
              <a:solidFill>
                <a:srgbClr val="252B39"/>
              </a:solidFill>
              <a:latin typeface="+mj-lt"/>
              <a:sym typeface="Arial"/>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220358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pic>
        <p:nvPicPr>
          <p:cNvPr id="2" name="Picture 1"/>
          <p:cNvPicPr>
            <a:picLocks noChangeAspect="1"/>
          </p:cNvPicPr>
          <p:nvPr/>
        </p:nvPicPr>
        <p:blipFill>
          <a:blip r:embed="rId3"/>
          <a:stretch>
            <a:fillRect/>
          </a:stretch>
        </p:blipFill>
        <p:spPr>
          <a:xfrm>
            <a:off x="624290" y="0"/>
            <a:ext cx="10943420" cy="6144768"/>
          </a:xfrm>
          <a:prstGeom prst="rect">
            <a:avLst/>
          </a:prstGeom>
        </p:spPr>
      </p:pic>
    </p:spTree>
    <p:extLst>
      <p:ext uri="{BB962C8B-B14F-4D97-AF65-F5344CB8AC3E}">
        <p14:creationId xmlns:p14="http://schemas.microsoft.com/office/powerpoint/2010/main" val="778103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strike="noStrike" cap="none" dirty="0">
                <a:solidFill>
                  <a:srgbClr val="252B39"/>
                </a:solidFill>
                <a:latin typeface="+mj-lt"/>
                <a:cs typeface="Poppins"/>
                <a:sym typeface="Poppins"/>
              </a:rPr>
              <a:t>One extra thing that helped me as a teacher…</a:t>
            </a: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pic>
        <p:nvPicPr>
          <p:cNvPr id="3" name="Picture 2">
            <a:extLst>
              <a:ext uri="{FF2B5EF4-FFF2-40B4-BE49-F238E27FC236}">
                <a16:creationId xmlns:a16="http://schemas.microsoft.com/office/drawing/2014/main" id="{CDED0171-5AEC-F6DF-2BC8-BD290C22D7C9}"/>
              </a:ext>
            </a:extLst>
          </p:cNvPr>
          <p:cNvPicPr>
            <a:picLocks noChangeAspect="1"/>
          </p:cNvPicPr>
          <p:nvPr/>
        </p:nvPicPr>
        <p:blipFill>
          <a:blip r:embed="rId3"/>
          <a:stretch>
            <a:fillRect/>
          </a:stretch>
        </p:blipFill>
        <p:spPr>
          <a:xfrm>
            <a:off x="1360516" y="1468582"/>
            <a:ext cx="9470967" cy="4113577"/>
          </a:xfrm>
          <a:prstGeom prst="rect">
            <a:avLst/>
          </a:prstGeom>
        </p:spPr>
      </p:pic>
    </p:spTree>
    <p:extLst>
      <p:ext uri="{BB962C8B-B14F-4D97-AF65-F5344CB8AC3E}">
        <p14:creationId xmlns:p14="http://schemas.microsoft.com/office/powerpoint/2010/main" val="384112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pic>
        <p:nvPicPr>
          <p:cNvPr id="5" name="Picture 4">
            <a:extLst>
              <a:ext uri="{FF2B5EF4-FFF2-40B4-BE49-F238E27FC236}">
                <a16:creationId xmlns:a16="http://schemas.microsoft.com/office/drawing/2014/main" id="{4B33CAD7-C4DF-E791-8379-E31AC09D9B7D}"/>
              </a:ext>
            </a:extLst>
          </p:cNvPr>
          <p:cNvPicPr>
            <a:picLocks noChangeAspect="1"/>
          </p:cNvPicPr>
          <p:nvPr/>
        </p:nvPicPr>
        <p:blipFill>
          <a:blip r:embed="rId3"/>
          <a:stretch>
            <a:fillRect/>
          </a:stretch>
        </p:blipFill>
        <p:spPr>
          <a:xfrm>
            <a:off x="1383043" y="73152"/>
            <a:ext cx="9425914" cy="5946492"/>
          </a:xfrm>
          <a:prstGeom prst="rect">
            <a:avLst/>
          </a:prstGeom>
        </p:spPr>
      </p:pic>
    </p:spTree>
    <p:extLst>
      <p:ext uri="{BB962C8B-B14F-4D97-AF65-F5344CB8AC3E}">
        <p14:creationId xmlns:p14="http://schemas.microsoft.com/office/powerpoint/2010/main" val="1047529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Feedback – </a:t>
            </a:r>
            <a:r>
              <a:rPr lang="en-US" sz="3200">
                <a:solidFill>
                  <a:srgbClr val="252B39"/>
                </a:solidFill>
                <a:latin typeface="+mj-lt"/>
                <a:cs typeface="Poppins"/>
                <a:sym typeface="Poppins"/>
              </a:rPr>
              <a:t>Quick 2-minute </a:t>
            </a:r>
            <a:r>
              <a:rPr lang="en-US" sz="3200" dirty="0">
                <a:solidFill>
                  <a:srgbClr val="252B39"/>
                </a:solidFill>
                <a:latin typeface="+mj-lt"/>
                <a:cs typeface="Poppins"/>
                <a:sym typeface="Poppins"/>
              </a:rPr>
              <a:t>Survey</a:t>
            </a:r>
          </a:p>
          <a:p>
            <a:pPr marL="0" marR="0" lvl="0" indent="0" algn="l" rtl="0">
              <a:lnSpc>
                <a:spcPct val="100000"/>
              </a:lnSpc>
              <a:spcBef>
                <a:spcPts val="0"/>
              </a:spcBef>
              <a:spcAft>
                <a:spcPts val="0"/>
              </a:spcAft>
              <a:buClr>
                <a:srgbClr val="000000"/>
              </a:buClr>
              <a:buSzPts val="3200"/>
              <a:buFont typeface="Arial"/>
              <a:buNone/>
            </a:pPr>
            <a:endParaRPr lang="en-US" sz="3200" b="0" i="0" strike="noStrike" cap="none"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n-US" sz="2400" b="0" i="0" strike="noStrike" cap="none" dirty="0">
                <a:solidFill>
                  <a:srgbClr val="252B39"/>
                </a:solidFill>
                <a:latin typeface="+mj-lt"/>
                <a:cs typeface="Poppins"/>
                <a:sym typeface="Poppins"/>
                <a:hlinkClick r:id="rId3"/>
              </a:rPr>
              <a:t>https://www.surveymonkey.com/r/TCKCRRN</a:t>
            </a:r>
            <a:r>
              <a:rPr lang="en-US" sz="3200" b="0" i="0" strike="noStrike" cap="none" dirty="0">
                <a:solidFill>
                  <a:srgbClr val="252B39"/>
                </a:solidFill>
                <a:latin typeface="+mj-lt"/>
                <a:cs typeface="Poppins"/>
                <a:sym typeface="Poppins"/>
              </a:rPr>
              <a:t> </a:t>
            </a:r>
          </a:p>
          <a:p>
            <a:pPr marL="0" marR="0" lvl="0" indent="0" algn="l" rtl="0">
              <a:lnSpc>
                <a:spcPct val="100000"/>
              </a:lnSpc>
              <a:spcBef>
                <a:spcPts val="0"/>
              </a:spcBef>
              <a:spcAft>
                <a:spcPts val="0"/>
              </a:spcAft>
              <a:buClr>
                <a:srgbClr val="000000"/>
              </a:buClr>
              <a:buSzPts val="3200"/>
              <a:buFont typeface="Arial"/>
              <a:buNone/>
            </a:pPr>
            <a:endParaRPr lang="en-US" sz="3200" dirty="0">
              <a:solidFill>
                <a:srgbClr val="252B39"/>
              </a:solidFill>
              <a:latin typeface="+mj-lt"/>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lang="en-US" sz="3200" b="0" i="0" strike="noStrike" cap="none" dirty="0">
              <a:solidFill>
                <a:srgbClr val="252B39"/>
              </a:solidFill>
              <a:latin typeface="+mj-lt"/>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4"/>
          <a:stretch>
            <a:fillRect/>
          </a:stretch>
        </p:blipFill>
        <p:spPr>
          <a:xfrm>
            <a:off x="0" y="6144768"/>
            <a:ext cx="12192000" cy="713232"/>
          </a:xfrm>
          <a:prstGeom prst="rect">
            <a:avLst/>
          </a:prstGeom>
        </p:spPr>
      </p:pic>
      <p:pic>
        <p:nvPicPr>
          <p:cNvPr id="5" name="Picture 4" descr="A qr code with a square in the middle&#10;&#10;Description automatically generated">
            <a:extLst>
              <a:ext uri="{FF2B5EF4-FFF2-40B4-BE49-F238E27FC236}">
                <a16:creationId xmlns:a16="http://schemas.microsoft.com/office/drawing/2014/main" id="{678F143C-7C26-62E3-89D0-3670A437CD41}"/>
              </a:ext>
            </a:extLst>
          </p:cNvPr>
          <p:cNvPicPr>
            <a:picLocks noChangeAspect="1"/>
          </p:cNvPicPr>
          <p:nvPr/>
        </p:nvPicPr>
        <p:blipFill>
          <a:blip r:embed="rId5"/>
          <a:stretch>
            <a:fillRect/>
          </a:stretch>
        </p:blipFill>
        <p:spPr>
          <a:xfrm>
            <a:off x="6733673" y="802747"/>
            <a:ext cx="5342021" cy="5342021"/>
          </a:xfrm>
          <a:prstGeom prst="rect">
            <a:avLst/>
          </a:prstGeom>
        </p:spPr>
      </p:pic>
    </p:spTree>
    <p:extLst>
      <p:ext uri="{BB962C8B-B14F-4D97-AF65-F5344CB8AC3E}">
        <p14:creationId xmlns:p14="http://schemas.microsoft.com/office/powerpoint/2010/main" val="1958002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214;p12"/>
          <p:cNvPicPr preferRelativeResize="0"/>
          <p:nvPr/>
        </p:nvPicPr>
        <p:blipFill rotWithShape="1">
          <a:blip r:embed="rId2">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Midday Session (11:00-12:30)</a:t>
            </a:r>
          </a:p>
          <a:p>
            <a:pPr marL="0" marR="0" lvl="0" indent="0" algn="l" rtl="0">
              <a:lnSpc>
                <a:spcPct val="100000"/>
              </a:lnSpc>
              <a:spcBef>
                <a:spcPts val="0"/>
              </a:spcBef>
              <a:spcAft>
                <a:spcPts val="0"/>
              </a:spcAft>
              <a:buClr>
                <a:srgbClr val="000000"/>
              </a:buClr>
              <a:buSzPts val="3200"/>
              <a:buFont typeface="Arial"/>
              <a:buNone/>
            </a:pPr>
            <a:endParaRPr lang="en-US" sz="2000"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graphicFrame>
        <p:nvGraphicFramePr>
          <p:cNvPr id="2" name="Table 1">
            <a:extLst>
              <a:ext uri="{FF2B5EF4-FFF2-40B4-BE49-F238E27FC236}">
                <a16:creationId xmlns:a16="http://schemas.microsoft.com/office/drawing/2014/main" id="{843A077F-E4DD-F03D-95AD-94CC4988C2D2}"/>
              </a:ext>
            </a:extLst>
          </p:cNvPr>
          <p:cNvGraphicFramePr>
            <a:graphicFrameLocks noGrp="1"/>
          </p:cNvGraphicFramePr>
          <p:nvPr>
            <p:extLst>
              <p:ext uri="{D42A27DB-BD31-4B8C-83A1-F6EECF244321}">
                <p14:modId xmlns:p14="http://schemas.microsoft.com/office/powerpoint/2010/main" val="802475261"/>
              </p:ext>
            </p:extLst>
          </p:nvPr>
        </p:nvGraphicFramePr>
        <p:xfrm>
          <a:off x="649778" y="1261872"/>
          <a:ext cx="10892444" cy="4334256"/>
        </p:xfrm>
        <a:graphic>
          <a:graphicData uri="http://schemas.openxmlformats.org/drawingml/2006/table">
            <a:tbl>
              <a:tblPr bandRow="1">
                <a:tableStyleId>{5C22544A-7EE6-4342-B048-85BDC9FD1C3A}</a:tableStyleId>
              </a:tblPr>
              <a:tblGrid>
                <a:gridCol w="2723111">
                  <a:extLst>
                    <a:ext uri="{9D8B030D-6E8A-4147-A177-3AD203B41FA5}">
                      <a16:colId xmlns:a16="http://schemas.microsoft.com/office/drawing/2014/main" val="2153286813"/>
                    </a:ext>
                  </a:extLst>
                </a:gridCol>
                <a:gridCol w="2723111">
                  <a:extLst>
                    <a:ext uri="{9D8B030D-6E8A-4147-A177-3AD203B41FA5}">
                      <a16:colId xmlns:a16="http://schemas.microsoft.com/office/drawing/2014/main" val="2402222779"/>
                    </a:ext>
                  </a:extLst>
                </a:gridCol>
                <a:gridCol w="2723111">
                  <a:extLst>
                    <a:ext uri="{9D8B030D-6E8A-4147-A177-3AD203B41FA5}">
                      <a16:colId xmlns:a16="http://schemas.microsoft.com/office/drawing/2014/main" val="2069474501"/>
                    </a:ext>
                  </a:extLst>
                </a:gridCol>
                <a:gridCol w="2723111">
                  <a:extLst>
                    <a:ext uri="{9D8B030D-6E8A-4147-A177-3AD203B41FA5}">
                      <a16:colId xmlns:a16="http://schemas.microsoft.com/office/drawing/2014/main" val="4267194406"/>
                    </a:ext>
                  </a:extLst>
                </a:gridCol>
              </a:tblGrid>
              <a:tr h="2349898">
                <a:tc>
                  <a:txBody>
                    <a:bodyPr/>
                    <a:lstStyle/>
                    <a:p>
                      <a:pPr algn="ctr"/>
                      <a:r>
                        <a:rPr lang="en-GB" sz="2200" b="1" dirty="0"/>
                        <a:t>Group 1</a:t>
                      </a:r>
                    </a:p>
                    <a:p>
                      <a:pPr algn="ctr"/>
                      <a:r>
                        <a:rPr lang="en-GB" sz="2200" b="0" dirty="0"/>
                        <a:t>Elena C</a:t>
                      </a:r>
                    </a:p>
                    <a:p>
                      <a:pPr algn="ctr"/>
                      <a:r>
                        <a:rPr lang="en-GB" sz="2200" b="0" dirty="0"/>
                        <a:t>Komal C</a:t>
                      </a:r>
                    </a:p>
                    <a:p>
                      <a:pPr algn="ctr"/>
                      <a:r>
                        <a:rPr lang="en-GB" sz="2200" b="0" dirty="0"/>
                        <a:t>Alison B</a:t>
                      </a:r>
                    </a:p>
                    <a:p>
                      <a:pPr algn="ctr"/>
                      <a:r>
                        <a:rPr lang="en-GB" sz="2200" b="0" dirty="0"/>
                        <a:t>Zoe Bl</a:t>
                      </a:r>
                    </a:p>
                  </a:txBody>
                  <a:tcPr>
                    <a:solidFill>
                      <a:srgbClr val="03CB92"/>
                    </a:solidFill>
                  </a:tcPr>
                </a:tc>
                <a:tc>
                  <a:txBody>
                    <a:bodyPr/>
                    <a:lstStyle/>
                    <a:p>
                      <a:pPr algn="ctr"/>
                      <a:r>
                        <a:rPr lang="en-GB" sz="2200" b="1" dirty="0"/>
                        <a:t>Group 2</a:t>
                      </a:r>
                    </a:p>
                    <a:p>
                      <a:pPr algn="ctr"/>
                      <a:r>
                        <a:rPr lang="en-GB" sz="2200" b="0" dirty="0"/>
                        <a:t>Zoe H</a:t>
                      </a:r>
                    </a:p>
                    <a:p>
                      <a:pPr algn="ctr"/>
                      <a:r>
                        <a:rPr lang="en-GB" sz="2200" b="0" dirty="0"/>
                        <a:t>Jodie G</a:t>
                      </a:r>
                    </a:p>
                    <a:p>
                      <a:pPr algn="ctr"/>
                      <a:r>
                        <a:rPr lang="en-GB" sz="2200" b="0" dirty="0" err="1"/>
                        <a:t>Sirod</a:t>
                      </a:r>
                      <a:r>
                        <a:rPr lang="en-GB" sz="2200" b="0" dirty="0"/>
                        <a:t> S</a:t>
                      </a:r>
                    </a:p>
                    <a:p>
                      <a:pPr algn="ctr"/>
                      <a:r>
                        <a:rPr lang="en-GB" sz="2200" b="0" dirty="0"/>
                        <a:t>Fay S</a:t>
                      </a:r>
                    </a:p>
                  </a:txBody>
                  <a:tcPr>
                    <a:solidFill>
                      <a:srgbClr val="03CB92"/>
                    </a:solidFill>
                  </a:tcPr>
                </a:tc>
                <a:tc>
                  <a:txBody>
                    <a:bodyPr/>
                    <a:lstStyle/>
                    <a:p>
                      <a:pPr algn="ctr"/>
                      <a:r>
                        <a:rPr lang="en-GB" sz="2200" b="1" dirty="0"/>
                        <a:t>Group 3</a:t>
                      </a:r>
                    </a:p>
                    <a:p>
                      <a:pPr algn="ctr"/>
                      <a:r>
                        <a:rPr lang="en-GB" sz="2200" b="0" dirty="0"/>
                        <a:t>Winifred M</a:t>
                      </a:r>
                    </a:p>
                    <a:p>
                      <a:pPr algn="ctr"/>
                      <a:r>
                        <a:rPr lang="en-GB" sz="2200" b="0" dirty="0"/>
                        <a:t>Sophia H</a:t>
                      </a:r>
                    </a:p>
                    <a:p>
                      <a:pPr algn="ctr"/>
                      <a:r>
                        <a:rPr lang="en-GB" sz="2200" b="0" dirty="0"/>
                        <a:t>Rachel W</a:t>
                      </a:r>
                    </a:p>
                    <a:p>
                      <a:pPr algn="ctr"/>
                      <a:r>
                        <a:rPr lang="en-GB" sz="2200" b="0" dirty="0"/>
                        <a:t>Paula M</a:t>
                      </a:r>
                    </a:p>
                  </a:txBody>
                  <a:tcPr>
                    <a:solidFill>
                      <a:srgbClr val="03CB92"/>
                    </a:solidFill>
                  </a:tcPr>
                </a:tc>
                <a:tc>
                  <a:txBody>
                    <a:bodyPr/>
                    <a:lstStyle/>
                    <a:p>
                      <a:pPr algn="ctr"/>
                      <a:r>
                        <a:rPr lang="en-GB" sz="2200" b="1" dirty="0"/>
                        <a:t>Group 4</a:t>
                      </a:r>
                    </a:p>
                    <a:p>
                      <a:pPr algn="ctr"/>
                      <a:r>
                        <a:rPr lang="en-GB" sz="2200" b="0" dirty="0"/>
                        <a:t>Harriet-Grace R</a:t>
                      </a:r>
                    </a:p>
                    <a:p>
                      <a:pPr algn="ctr"/>
                      <a:r>
                        <a:rPr lang="en-GB" sz="2200" b="0" dirty="0"/>
                        <a:t>Angela H</a:t>
                      </a:r>
                    </a:p>
                    <a:p>
                      <a:pPr algn="ctr"/>
                      <a:r>
                        <a:rPr lang="en-GB" sz="2200" b="0" dirty="0" err="1"/>
                        <a:t>Mahfuz</a:t>
                      </a:r>
                      <a:r>
                        <a:rPr lang="en-GB" sz="2200" b="0" dirty="0"/>
                        <a:t> A</a:t>
                      </a:r>
                    </a:p>
                    <a:p>
                      <a:pPr algn="ctr"/>
                      <a:r>
                        <a:rPr lang="en-GB" sz="2200" b="0" dirty="0"/>
                        <a:t>Tee R</a:t>
                      </a:r>
                    </a:p>
                  </a:txBody>
                  <a:tcPr>
                    <a:solidFill>
                      <a:srgbClr val="03CB92"/>
                    </a:solidFill>
                  </a:tcPr>
                </a:tc>
                <a:extLst>
                  <a:ext uri="{0D108BD9-81ED-4DB2-BD59-A6C34878D82A}">
                    <a16:rowId xmlns:a16="http://schemas.microsoft.com/office/drawing/2014/main" val="4213851008"/>
                  </a:ext>
                </a:extLst>
              </a:tr>
              <a:tr h="1984358">
                <a:tc>
                  <a:txBody>
                    <a:bodyPr/>
                    <a:lstStyle/>
                    <a:p>
                      <a:pPr algn="ctr"/>
                      <a:r>
                        <a:rPr lang="en-GB" sz="2200" b="1" dirty="0"/>
                        <a:t>Group 5</a:t>
                      </a:r>
                    </a:p>
                    <a:p>
                      <a:pPr algn="ctr"/>
                      <a:r>
                        <a:rPr lang="en-GB" sz="2200" b="0" dirty="0"/>
                        <a:t>Cristiane TC</a:t>
                      </a:r>
                    </a:p>
                    <a:p>
                      <a:pPr algn="ctr"/>
                      <a:r>
                        <a:rPr lang="en-GB" sz="2200" b="0" dirty="0"/>
                        <a:t>Pauline H</a:t>
                      </a:r>
                    </a:p>
                    <a:p>
                      <a:pPr algn="ctr"/>
                      <a:r>
                        <a:rPr lang="en-GB" sz="2200" b="0" dirty="0"/>
                        <a:t>Susan A</a:t>
                      </a:r>
                    </a:p>
                    <a:p>
                      <a:pPr algn="ctr"/>
                      <a:r>
                        <a:rPr lang="en-GB" sz="2200" b="0" dirty="0"/>
                        <a:t>Benjamin W</a:t>
                      </a:r>
                    </a:p>
                  </a:txBody>
                  <a:tcPr>
                    <a:solidFill>
                      <a:srgbClr val="5DFDCF"/>
                    </a:solidFill>
                  </a:tcPr>
                </a:tc>
                <a:tc>
                  <a:txBody>
                    <a:bodyPr/>
                    <a:lstStyle/>
                    <a:p>
                      <a:pPr algn="ctr"/>
                      <a:r>
                        <a:rPr lang="en-GB" sz="2200" b="1" dirty="0"/>
                        <a:t>Group 6</a:t>
                      </a:r>
                    </a:p>
                    <a:p>
                      <a:pPr algn="ctr"/>
                      <a:r>
                        <a:rPr lang="en-GB" sz="2200" b="0" dirty="0"/>
                        <a:t>Natasha W</a:t>
                      </a:r>
                    </a:p>
                    <a:p>
                      <a:pPr algn="ctr"/>
                      <a:r>
                        <a:rPr lang="en-GB" sz="2200" b="0" dirty="0"/>
                        <a:t>Leonie K</a:t>
                      </a:r>
                    </a:p>
                    <a:p>
                      <a:pPr algn="ctr"/>
                      <a:r>
                        <a:rPr lang="en-GB" sz="2200" b="0" dirty="0"/>
                        <a:t>Tanya B</a:t>
                      </a:r>
                    </a:p>
                  </a:txBody>
                  <a:tcPr>
                    <a:solidFill>
                      <a:srgbClr val="5DFDCF"/>
                    </a:solidFill>
                  </a:tcPr>
                </a:tc>
                <a:tc>
                  <a:txBody>
                    <a:bodyPr/>
                    <a:lstStyle/>
                    <a:p>
                      <a:pPr algn="ctr"/>
                      <a:r>
                        <a:rPr lang="en-GB" sz="2200" b="1" dirty="0"/>
                        <a:t>Group 7</a:t>
                      </a:r>
                    </a:p>
                    <a:p>
                      <a:pPr algn="ctr"/>
                      <a:r>
                        <a:rPr lang="en-GB" sz="2200" b="0" dirty="0"/>
                        <a:t>Leona W</a:t>
                      </a:r>
                    </a:p>
                    <a:p>
                      <a:pPr algn="ctr"/>
                      <a:r>
                        <a:rPr lang="en-GB" sz="2200" b="0" dirty="0"/>
                        <a:t>Joanne L</a:t>
                      </a:r>
                    </a:p>
                    <a:p>
                      <a:pPr algn="ctr"/>
                      <a:r>
                        <a:rPr lang="en-GB" sz="2200" b="0" dirty="0"/>
                        <a:t>Grace E</a:t>
                      </a:r>
                    </a:p>
                  </a:txBody>
                  <a:tcPr>
                    <a:solidFill>
                      <a:srgbClr val="5DFDCF"/>
                    </a:solidFill>
                  </a:tcPr>
                </a:tc>
                <a:tc>
                  <a:txBody>
                    <a:bodyPr/>
                    <a:lstStyle/>
                    <a:p>
                      <a:pPr algn="ctr"/>
                      <a:r>
                        <a:rPr lang="en-GB" sz="2200" b="1" dirty="0"/>
                        <a:t>Group 8</a:t>
                      </a:r>
                    </a:p>
                    <a:p>
                      <a:pPr algn="ctr"/>
                      <a:r>
                        <a:rPr lang="en-GB" sz="2200" b="0" dirty="0"/>
                        <a:t>Rebecca M</a:t>
                      </a:r>
                    </a:p>
                    <a:p>
                      <a:pPr algn="ctr"/>
                      <a:r>
                        <a:rPr lang="en-GB" sz="2200" b="0" dirty="0" err="1"/>
                        <a:t>Leaha</a:t>
                      </a:r>
                      <a:r>
                        <a:rPr lang="en-GB" sz="2200" b="0" dirty="0"/>
                        <a:t> M</a:t>
                      </a:r>
                    </a:p>
                    <a:p>
                      <a:pPr algn="ctr"/>
                      <a:r>
                        <a:rPr lang="en-GB" sz="2200" b="0" dirty="0"/>
                        <a:t>Evangelia B</a:t>
                      </a:r>
                    </a:p>
                  </a:txBody>
                  <a:tcPr>
                    <a:solidFill>
                      <a:srgbClr val="5DFDCF"/>
                    </a:solidFill>
                  </a:tcPr>
                </a:tc>
                <a:extLst>
                  <a:ext uri="{0D108BD9-81ED-4DB2-BD59-A6C34878D82A}">
                    <a16:rowId xmlns:a16="http://schemas.microsoft.com/office/drawing/2014/main" val="3528933573"/>
                  </a:ext>
                </a:extLst>
              </a:tr>
            </a:tbl>
          </a:graphicData>
        </a:graphic>
      </p:graphicFrame>
    </p:spTree>
    <p:extLst>
      <p:ext uri="{BB962C8B-B14F-4D97-AF65-F5344CB8AC3E}">
        <p14:creationId xmlns:p14="http://schemas.microsoft.com/office/powerpoint/2010/main" val="283509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27573" y="238579"/>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Afternoon Session (13:15-14:45)</a:t>
            </a:r>
          </a:p>
          <a:p>
            <a:pPr marL="0" marR="0" lvl="0" indent="0" algn="l" rtl="0">
              <a:lnSpc>
                <a:spcPct val="100000"/>
              </a:lnSpc>
              <a:spcBef>
                <a:spcPts val="0"/>
              </a:spcBef>
              <a:spcAft>
                <a:spcPts val="0"/>
              </a:spcAft>
              <a:buClr>
                <a:srgbClr val="000000"/>
              </a:buClr>
              <a:buSzPts val="3200"/>
              <a:buFont typeface="Arial"/>
              <a:buNone/>
            </a:pPr>
            <a:endParaRPr lang="en-US" sz="2000"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graphicFrame>
        <p:nvGraphicFramePr>
          <p:cNvPr id="2" name="Table 1">
            <a:extLst>
              <a:ext uri="{FF2B5EF4-FFF2-40B4-BE49-F238E27FC236}">
                <a16:creationId xmlns:a16="http://schemas.microsoft.com/office/drawing/2014/main" id="{3F68F5BD-F468-C01C-B193-E66D196AF1A1}"/>
              </a:ext>
            </a:extLst>
          </p:cNvPr>
          <p:cNvGraphicFramePr>
            <a:graphicFrameLocks noGrp="1"/>
          </p:cNvGraphicFramePr>
          <p:nvPr>
            <p:extLst>
              <p:ext uri="{D42A27DB-BD31-4B8C-83A1-F6EECF244321}">
                <p14:modId xmlns:p14="http://schemas.microsoft.com/office/powerpoint/2010/main" val="4010848334"/>
              </p:ext>
            </p:extLst>
          </p:nvPr>
        </p:nvGraphicFramePr>
        <p:xfrm>
          <a:off x="649778" y="1261872"/>
          <a:ext cx="10892444" cy="4334256"/>
        </p:xfrm>
        <a:graphic>
          <a:graphicData uri="http://schemas.openxmlformats.org/drawingml/2006/table">
            <a:tbl>
              <a:tblPr bandRow="1">
                <a:tableStyleId>{5C22544A-7EE6-4342-B048-85BDC9FD1C3A}</a:tableStyleId>
              </a:tblPr>
              <a:tblGrid>
                <a:gridCol w="2723111">
                  <a:extLst>
                    <a:ext uri="{9D8B030D-6E8A-4147-A177-3AD203B41FA5}">
                      <a16:colId xmlns:a16="http://schemas.microsoft.com/office/drawing/2014/main" val="2153286813"/>
                    </a:ext>
                  </a:extLst>
                </a:gridCol>
                <a:gridCol w="2723111">
                  <a:extLst>
                    <a:ext uri="{9D8B030D-6E8A-4147-A177-3AD203B41FA5}">
                      <a16:colId xmlns:a16="http://schemas.microsoft.com/office/drawing/2014/main" val="2402222779"/>
                    </a:ext>
                  </a:extLst>
                </a:gridCol>
                <a:gridCol w="2723111">
                  <a:extLst>
                    <a:ext uri="{9D8B030D-6E8A-4147-A177-3AD203B41FA5}">
                      <a16:colId xmlns:a16="http://schemas.microsoft.com/office/drawing/2014/main" val="2069474501"/>
                    </a:ext>
                  </a:extLst>
                </a:gridCol>
                <a:gridCol w="2723111">
                  <a:extLst>
                    <a:ext uri="{9D8B030D-6E8A-4147-A177-3AD203B41FA5}">
                      <a16:colId xmlns:a16="http://schemas.microsoft.com/office/drawing/2014/main" val="4267194406"/>
                    </a:ext>
                  </a:extLst>
                </a:gridCol>
              </a:tblGrid>
              <a:tr h="2349898">
                <a:tc>
                  <a:txBody>
                    <a:bodyPr/>
                    <a:lstStyle/>
                    <a:p>
                      <a:pPr algn="ctr"/>
                      <a:r>
                        <a:rPr lang="en-GB" sz="2200" b="1" dirty="0"/>
                        <a:t>Group 1</a:t>
                      </a:r>
                    </a:p>
                    <a:p>
                      <a:pPr algn="ctr"/>
                      <a:r>
                        <a:rPr lang="en-GB" sz="2200" b="0" dirty="0"/>
                        <a:t>Sarah J-V</a:t>
                      </a:r>
                    </a:p>
                    <a:p>
                      <a:pPr algn="ctr"/>
                      <a:r>
                        <a:rPr lang="en-GB" sz="2200" b="0" dirty="0"/>
                        <a:t>Olha M</a:t>
                      </a:r>
                    </a:p>
                    <a:p>
                      <a:pPr algn="ctr"/>
                      <a:r>
                        <a:rPr lang="en-GB" sz="2200" b="0" dirty="0"/>
                        <a:t>Brandon B</a:t>
                      </a:r>
                    </a:p>
                  </a:txBody>
                  <a:tcPr>
                    <a:solidFill>
                      <a:srgbClr val="03CB92"/>
                    </a:solidFill>
                  </a:tcPr>
                </a:tc>
                <a:tc>
                  <a:txBody>
                    <a:bodyPr/>
                    <a:lstStyle/>
                    <a:p>
                      <a:pPr algn="ctr"/>
                      <a:r>
                        <a:rPr lang="en-GB" sz="2200" b="1" dirty="0"/>
                        <a:t>Group 2</a:t>
                      </a:r>
                    </a:p>
                    <a:p>
                      <a:pPr algn="ctr"/>
                      <a:r>
                        <a:rPr lang="en-GB" sz="2200" b="0" dirty="0"/>
                        <a:t>Derek P</a:t>
                      </a:r>
                    </a:p>
                    <a:p>
                      <a:pPr algn="ctr"/>
                      <a:r>
                        <a:rPr lang="en-GB" sz="2200" b="0" dirty="0"/>
                        <a:t>Oliver M</a:t>
                      </a:r>
                    </a:p>
                    <a:p>
                      <a:pPr algn="ctr"/>
                      <a:r>
                        <a:rPr lang="en-GB" sz="2200" b="0" dirty="0"/>
                        <a:t>Angel B</a:t>
                      </a:r>
                    </a:p>
                    <a:p>
                      <a:pPr algn="ctr"/>
                      <a:r>
                        <a:rPr lang="en-GB" sz="2200" b="0" dirty="0"/>
                        <a:t>Emily C</a:t>
                      </a:r>
                    </a:p>
                  </a:txBody>
                  <a:tcPr>
                    <a:solidFill>
                      <a:srgbClr val="03CB92"/>
                    </a:solidFill>
                  </a:tcPr>
                </a:tc>
                <a:tc>
                  <a:txBody>
                    <a:bodyPr/>
                    <a:lstStyle/>
                    <a:p>
                      <a:pPr algn="ctr"/>
                      <a:r>
                        <a:rPr lang="en-GB" sz="2200" b="1" dirty="0"/>
                        <a:t>Group 3</a:t>
                      </a:r>
                    </a:p>
                    <a:p>
                      <a:pPr algn="ctr"/>
                      <a:r>
                        <a:rPr lang="en-GB" sz="2200" b="0" dirty="0"/>
                        <a:t>Kai W</a:t>
                      </a:r>
                    </a:p>
                    <a:p>
                      <a:pPr algn="ctr"/>
                      <a:r>
                        <a:rPr lang="en-GB" sz="2200" b="0" dirty="0"/>
                        <a:t>Alex O</a:t>
                      </a:r>
                    </a:p>
                    <a:p>
                      <a:pPr algn="ctr"/>
                      <a:r>
                        <a:rPr lang="en-GB" sz="2200" b="0" dirty="0"/>
                        <a:t>Sophie P</a:t>
                      </a:r>
                    </a:p>
                    <a:p>
                      <a:pPr algn="ctr"/>
                      <a:r>
                        <a:rPr lang="en-GB" sz="2200" b="0" dirty="0"/>
                        <a:t>Julia W</a:t>
                      </a:r>
                    </a:p>
                  </a:txBody>
                  <a:tcPr>
                    <a:solidFill>
                      <a:srgbClr val="03CB92"/>
                    </a:solidFill>
                  </a:tcPr>
                </a:tc>
                <a:tc>
                  <a:txBody>
                    <a:bodyPr/>
                    <a:lstStyle/>
                    <a:p>
                      <a:pPr algn="ctr"/>
                      <a:r>
                        <a:rPr lang="en-GB" sz="2200" b="1" dirty="0"/>
                        <a:t>Group 4</a:t>
                      </a:r>
                    </a:p>
                    <a:p>
                      <a:pPr algn="ctr"/>
                      <a:r>
                        <a:rPr lang="en-GB" sz="2200" b="0" dirty="0"/>
                        <a:t>Helena B</a:t>
                      </a:r>
                    </a:p>
                    <a:p>
                      <a:pPr algn="ctr"/>
                      <a:r>
                        <a:rPr lang="en-GB" sz="2200" b="0" dirty="0"/>
                        <a:t>Tracy S</a:t>
                      </a:r>
                    </a:p>
                    <a:p>
                      <a:pPr algn="ctr"/>
                      <a:r>
                        <a:rPr lang="en-GB" sz="2200" b="0" dirty="0" err="1"/>
                        <a:t>Sayedeh</a:t>
                      </a:r>
                      <a:r>
                        <a:rPr lang="en-GB" sz="2200" b="0" dirty="0"/>
                        <a:t> P</a:t>
                      </a:r>
                    </a:p>
                    <a:p>
                      <a:pPr algn="ctr"/>
                      <a:r>
                        <a:rPr lang="en-GB" sz="2200" b="0" dirty="0"/>
                        <a:t>Neville S</a:t>
                      </a:r>
                    </a:p>
                  </a:txBody>
                  <a:tcPr>
                    <a:solidFill>
                      <a:srgbClr val="03CB92"/>
                    </a:solidFill>
                  </a:tcPr>
                </a:tc>
                <a:extLst>
                  <a:ext uri="{0D108BD9-81ED-4DB2-BD59-A6C34878D82A}">
                    <a16:rowId xmlns:a16="http://schemas.microsoft.com/office/drawing/2014/main" val="4213851008"/>
                  </a:ext>
                </a:extLst>
              </a:tr>
              <a:tr h="1984358">
                <a:tc>
                  <a:txBody>
                    <a:bodyPr/>
                    <a:lstStyle/>
                    <a:p>
                      <a:pPr algn="ctr"/>
                      <a:r>
                        <a:rPr lang="en-GB" sz="2200" b="1" dirty="0"/>
                        <a:t>Group 5</a:t>
                      </a:r>
                    </a:p>
                    <a:p>
                      <a:pPr algn="ctr"/>
                      <a:r>
                        <a:rPr lang="en-GB" sz="2200" b="0" dirty="0"/>
                        <a:t>Erika F</a:t>
                      </a:r>
                    </a:p>
                    <a:p>
                      <a:pPr algn="ctr"/>
                      <a:r>
                        <a:rPr lang="en-GB" sz="2200" b="0" dirty="0"/>
                        <a:t>Arooj B</a:t>
                      </a:r>
                    </a:p>
                    <a:p>
                      <a:pPr algn="ctr"/>
                      <a:r>
                        <a:rPr lang="en-GB" sz="2200" b="0" dirty="0"/>
                        <a:t>Mostafa S</a:t>
                      </a:r>
                    </a:p>
                    <a:p>
                      <a:pPr algn="ctr"/>
                      <a:r>
                        <a:rPr lang="en-GB" sz="2200" b="0" dirty="0"/>
                        <a:t>Annette C</a:t>
                      </a:r>
                    </a:p>
                  </a:txBody>
                  <a:tcPr>
                    <a:solidFill>
                      <a:srgbClr val="5DFDCF"/>
                    </a:solidFill>
                  </a:tcPr>
                </a:tc>
                <a:tc>
                  <a:txBody>
                    <a:bodyPr/>
                    <a:lstStyle/>
                    <a:p>
                      <a:pPr algn="ctr"/>
                      <a:r>
                        <a:rPr lang="en-GB" sz="2200" b="1" dirty="0"/>
                        <a:t>Group 6</a:t>
                      </a:r>
                    </a:p>
                    <a:p>
                      <a:pPr algn="ctr"/>
                      <a:r>
                        <a:rPr lang="en-GB" sz="2200" b="0" dirty="0"/>
                        <a:t>Jodie P</a:t>
                      </a:r>
                    </a:p>
                    <a:p>
                      <a:pPr algn="ctr"/>
                      <a:r>
                        <a:rPr lang="en-GB" sz="2200" b="0" dirty="0" err="1"/>
                        <a:t>Nooralayne</a:t>
                      </a:r>
                      <a:r>
                        <a:rPr lang="en-GB" sz="2200" b="0" dirty="0"/>
                        <a:t> N</a:t>
                      </a:r>
                    </a:p>
                    <a:p>
                      <a:pPr algn="ctr"/>
                      <a:r>
                        <a:rPr lang="en-GB" sz="2200" b="0" dirty="0"/>
                        <a:t>Amanda W</a:t>
                      </a:r>
                    </a:p>
                    <a:p>
                      <a:pPr algn="ctr"/>
                      <a:r>
                        <a:rPr lang="en-GB" sz="2200" b="0" dirty="0"/>
                        <a:t>Georgina D-H</a:t>
                      </a:r>
                    </a:p>
                  </a:txBody>
                  <a:tcPr>
                    <a:solidFill>
                      <a:srgbClr val="5DFDCF"/>
                    </a:solidFill>
                  </a:tcPr>
                </a:tc>
                <a:tc>
                  <a:txBody>
                    <a:bodyPr/>
                    <a:lstStyle/>
                    <a:p>
                      <a:pPr algn="ctr"/>
                      <a:r>
                        <a:rPr lang="en-GB" sz="2200" b="1" dirty="0"/>
                        <a:t>Group 7</a:t>
                      </a:r>
                    </a:p>
                    <a:p>
                      <a:pPr algn="ctr"/>
                      <a:r>
                        <a:rPr lang="en-GB" sz="2200" b="0" dirty="0"/>
                        <a:t>Emily R</a:t>
                      </a:r>
                    </a:p>
                    <a:p>
                      <a:pPr algn="ctr"/>
                      <a:r>
                        <a:rPr lang="en-GB" sz="2200" b="0" dirty="0"/>
                        <a:t>Joanne N</a:t>
                      </a:r>
                    </a:p>
                    <a:p>
                      <a:pPr algn="ctr"/>
                      <a:r>
                        <a:rPr lang="en-GB" sz="2200" b="0" dirty="0"/>
                        <a:t>Antonia C-D</a:t>
                      </a:r>
                    </a:p>
                  </a:txBody>
                  <a:tcPr>
                    <a:solidFill>
                      <a:srgbClr val="5DFDCF"/>
                    </a:solidFill>
                  </a:tcPr>
                </a:tc>
                <a:tc>
                  <a:txBody>
                    <a:bodyPr/>
                    <a:lstStyle/>
                    <a:p>
                      <a:pPr algn="ctr"/>
                      <a:r>
                        <a:rPr lang="en-GB" sz="2200" b="1" dirty="0"/>
                        <a:t>Group 8</a:t>
                      </a:r>
                    </a:p>
                    <a:p>
                      <a:pPr algn="ctr"/>
                      <a:r>
                        <a:rPr lang="en-GB" sz="2200" b="0" dirty="0"/>
                        <a:t>Ashley C</a:t>
                      </a:r>
                    </a:p>
                    <a:p>
                      <a:pPr algn="ctr"/>
                      <a:r>
                        <a:rPr lang="en-GB" sz="2200" b="0" dirty="0"/>
                        <a:t>Alessia P</a:t>
                      </a:r>
                    </a:p>
                    <a:p>
                      <a:pPr algn="ctr"/>
                      <a:r>
                        <a:rPr lang="en-GB" sz="2200" b="0" dirty="0"/>
                        <a:t>Karen T</a:t>
                      </a:r>
                    </a:p>
                    <a:p>
                      <a:pPr algn="ctr"/>
                      <a:r>
                        <a:rPr lang="en-GB" sz="2200" b="0" dirty="0"/>
                        <a:t>Marie S</a:t>
                      </a:r>
                    </a:p>
                  </a:txBody>
                  <a:tcPr>
                    <a:solidFill>
                      <a:srgbClr val="5DFDCF"/>
                    </a:solidFill>
                  </a:tcPr>
                </a:tc>
                <a:extLst>
                  <a:ext uri="{0D108BD9-81ED-4DB2-BD59-A6C34878D82A}">
                    <a16:rowId xmlns:a16="http://schemas.microsoft.com/office/drawing/2014/main" val="3528933573"/>
                  </a:ext>
                </a:extLst>
              </a:tr>
            </a:tbl>
          </a:graphicData>
        </a:graphic>
      </p:graphicFrame>
    </p:spTree>
    <p:extLst>
      <p:ext uri="{BB962C8B-B14F-4D97-AF65-F5344CB8AC3E}">
        <p14:creationId xmlns:p14="http://schemas.microsoft.com/office/powerpoint/2010/main" val="292210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300469" y="2299826"/>
            <a:ext cx="11403850" cy="3754834"/>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8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b="0" i="0" u="none" strike="noStrike" cap="none" dirty="0">
                <a:solidFill>
                  <a:srgbClr val="252B39"/>
                </a:solidFill>
                <a:latin typeface="+mj-lt"/>
                <a:ea typeface="Poppins"/>
                <a:cs typeface="Poppins"/>
                <a:sym typeface="Poppins"/>
              </a:rPr>
              <a:t>Explore effective teaching and learning for all students, with a key focus on our SEND students </a:t>
            </a:r>
            <a:endParaRPr sz="2000" b="0" i="0" u="none" strike="noStrike" cap="none" dirty="0">
              <a:solidFill>
                <a:srgbClr val="252B39"/>
              </a:solidFill>
              <a:latin typeface="+mj-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latin typeface="+mj-lt"/>
                <a:ea typeface="Poppins"/>
                <a:cs typeface="Poppins"/>
                <a:sym typeface="Poppins"/>
              </a:rPr>
              <a:t>To reflect on the importance of involving all stakeholders when setting purposeful and meaningful targets, so students achieve their aspirations and goals.</a:t>
            </a:r>
            <a:endParaRPr sz="2000" b="0" i="0" u="none" strike="noStrike" cap="none" dirty="0">
              <a:solidFill>
                <a:srgbClr val="252B39"/>
              </a:solidFill>
              <a:latin typeface="+mj-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b="0" i="0" u="none" strike="noStrike" cap="none" dirty="0">
                <a:solidFill>
                  <a:srgbClr val="252B39"/>
                </a:solidFill>
                <a:latin typeface="+mj-lt"/>
                <a:ea typeface="Poppins"/>
                <a:cs typeface="Poppins"/>
                <a:sym typeface="Poppins"/>
              </a:rPr>
              <a:t>Reflect on our current practice to ensure challenging situations are handled effectively and that we are aware of how different tools within our toolkit are essential for high quality learning, teaching and support. </a:t>
            </a:r>
            <a:endParaRPr lang="en-GB" sz="2000"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lang="en-GB" sz="2000" b="0" i="0" u="none" strike="noStrike" cap="none" dirty="0">
              <a:solidFill>
                <a:srgbClr val="252B39"/>
              </a:solidFill>
              <a:latin typeface="+mj-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GB" sz="2000" dirty="0">
                <a:solidFill>
                  <a:srgbClr val="252B39"/>
                </a:solidFill>
                <a:latin typeface="+mj-lt"/>
                <a:ea typeface="Poppins"/>
                <a:cs typeface="Poppins"/>
                <a:sym typeface="Poppins"/>
              </a:rPr>
              <a:t>To analyse how the team that surrounds and supports our SEND students work effectively to achieve a common goal.</a:t>
            </a:r>
            <a:endParaRPr lang="en-GB" sz="2000" b="0" i="0" u="none" strike="noStrike" cap="none" dirty="0">
              <a:solidFill>
                <a:srgbClr val="252B39"/>
              </a:solidFill>
              <a:latin typeface="+mj-lt"/>
              <a:ea typeface="Poppins"/>
              <a:cs typeface="Poppins"/>
              <a:sym typeface="Poppins"/>
            </a:endParaRPr>
          </a:p>
        </p:txBody>
      </p:sp>
      <p:sp>
        <p:nvSpPr>
          <p:cNvPr id="99" name="Google Shape;99;p2"/>
          <p:cNvSpPr txBox="1"/>
          <p:nvPr/>
        </p:nvSpPr>
        <p:spPr>
          <a:xfrm>
            <a:off x="300470" y="335856"/>
            <a:ext cx="11403850" cy="25258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Capel Manor College – Supporting SEND Students</a:t>
            </a:r>
          </a:p>
          <a:p>
            <a:pPr marL="0" marR="0" lvl="0" indent="0" algn="l" rtl="0">
              <a:lnSpc>
                <a:spcPct val="100000"/>
              </a:lnSpc>
              <a:spcBef>
                <a:spcPts val="0"/>
              </a:spcBef>
              <a:spcAft>
                <a:spcPts val="0"/>
              </a:spcAft>
              <a:buClr>
                <a:srgbClr val="000000"/>
              </a:buClr>
              <a:buSzPts val="3200"/>
              <a:buFont typeface="Arial"/>
              <a:buNone/>
            </a:pPr>
            <a:endParaRPr lang="en-US"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r>
              <a:rPr lang="en-US" sz="2400" b="0" i="0" u="none" strike="noStrike" cap="none" dirty="0">
                <a:solidFill>
                  <a:srgbClr val="252B39"/>
                </a:solidFill>
                <a:latin typeface="+mj-lt"/>
                <a:ea typeface="Poppins"/>
                <a:cs typeface="Poppins"/>
                <a:sym typeface="Poppins"/>
              </a:rPr>
              <a:t>Developing and supporting effective learning and teaching to achieve great outcomes for all pupils, with a key focus on SEND students</a:t>
            </a:r>
            <a:endParaRPr sz="2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lang="en-GB"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200" dirty="0">
                <a:solidFill>
                  <a:srgbClr val="252B39"/>
                </a:solidFill>
                <a:latin typeface="+mj-lt"/>
                <a:ea typeface="Poppins"/>
                <a:cs typeface="Poppins"/>
                <a:sym typeface="Poppins"/>
              </a:rPr>
              <a:t>Today’s aims:</a:t>
            </a:r>
            <a:endParaRPr sz="2200" b="0" i="0" u="none" strike="noStrike" cap="none" dirty="0">
              <a:solidFill>
                <a:srgbClr val="252B39"/>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A bit about me…</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252B39"/>
                </a:solidFill>
                <a:latin typeface="+mj-lt"/>
                <a:ea typeface="Poppins"/>
                <a:cs typeface="Poppins"/>
                <a:sym typeface="Poppins"/>
              </a:rPr>
              <a:t>My names Bradley Mizon, I’m the new Quality Practitioner at Capel Manor College. </a:t>
            </a:r>
          </a:p>
          <a:p>
            <a:pPr marL="0" marR="0" lvl="0" indent="0" algn="l" rtl="0">
              <a:lnSpc>
                <a:spcPct val="100000"/>
              </a:lnSpc>
              <a:spcBef>
                <a:spcPts val="0"/>
              </a:spcBef>
              <a:spcAft>
                <a:spcPts val="0"/>
              </a:spcAft>
              <a:buClr>
                <a:srgbClr val="000000"/>
              </a:buClr>
              <a:buSzPts val="2400"/>
              <a:buFont typeface="Arial"/>
              <a:buNone/>
            </a:pPr>
            <a:endParaRPr lang="en-US" sz="20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252B39"/>
                </a:solidFill>
                <a:latin typeface="+mj-lt"/>
                <a:ea typeface="Poppins"/>
                <a:cs typeface="Poppins"/>
                <a:sym typeface="Poppins"/>
              </a:rPr>
              <a:t>Prior to starting my role here I worked at Seven Kings School (4-19) in Redbridge as </a:t>
            </a:r>
            <a:r>
              <a:rPr lang="en-US" sz="2000" dirty="0">
                <a:solidFill>
                  <a:srgbClr val="252B39"/>
                </a:solidFill>
                <a:latin typeface="+mj-lt"/>
                <a:ea typeface="Poppins"/>
                <a:cs typeface="Poppins"/>
                <a:sym typeface="Poppins"/>
              </a:rPr>
              <a:t>Head </a:t>
            </a:r>
            <a:r>
              <a:rPr lang="en-US" sz="2000" b="0" i="0" u="none" strike="noStrike" cap="none" dirty="0">
                <a:solidFill>
                  <a:srgbClr val="252B39"/>
                </a:solidFill>
                <a:latin typeface="+mj-lt"/>
                <a:ea typeface="Poppins"/>
                <a:cs typeface="Poppins"/>
                <a:sym typeface="Poppins"/>
              </a:rPr>
              <a:t>of Science, our school was the only mainstream school within the borough specifically designed to meet the needs of students with high levels of physical need, many of these students also had their own special educational needs and disabilities. </a:t>
            </a:r>
            <a:endParaRPr sz="20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252B39"/>
                </a:solidFill>
                <a:latin typeface="+mj-lt"/>
                <a:ea typeface="Poppins"/>
                <a:cs typeface="Poppins"/>
                <a:sym typeface="Poppins"/>
              </a:rPr>
              <a:t>In my previous role, I was also a member of a team responsible for school-to-school support (similar to an advanced practitioner role). As part of this responsibility, I have worked with several schools and alternative provisions to support learning and teaching with a focus on improving provisions and outcomes for SEND students.</a:t>
            </a:r>
          </a:p>
          <a:p>
            <a:pPr marL="0" marR="0" lvl="0" indent="0" algn="l" rtl="0">
              <a:lnSpc>
                <a:spcPct val="100000"/>
              </a:lnSpc>
              <a:spcBef>
                <a:spcPts val="0"/>
              </a:spcBef>
              <a:spcAft>
                <a:spcPts val="0"/>
              </a:spcAft>
              <a:buClr>
                <a:srgbClr val="000000"/>
              </a:buClr>
              <a:buSzPts val="1800"/>
              <a:buFont typeface="Arial"/>
              <a:buNone/>
            </a:pPr>
            <a:endParaRPr lang="en-US" sz="20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252B39"/>
                </a:solidFill>
                <a:latin typeface="+mj-lt"/>
                <a:ea typeface="Poppins"/>
                <a:cs typeface="Poppins"/>
                <a:sym typeface="Poppins"/>
              </a:rPr>
              <a:t>I hope that my different perspective, along with the work we’ve conducted as a college that we leave today ready to challenge and support our SEND </a:t>
            </a:r>
            <a:r>
              <a:rPr lang="en-US" sz="2000" dirty="0">
                <a:solidFill>
                  <a:srgbClr val="252B39"/>
                </a:solidFill>
                <a:latin typeface="+mj-lt"/>
                <a:ea typeface="Poppins"/>
                <a:cs typeface="Poppins"/>
                <a:sym typeface="Poppins"/>
              </a:rPr>
              <a:t>students</a:t>
            </a:r>
            <a:r>
              <a:rPr lang="en-US" sz="2000" b="0" i="0" u="none" strike="noStrike" cap="none" dirty="0">
                <a:solidFill>
                  <a:srgbClr val="252B39"/>
                </a:solidFill>
                <a:latin typeface="+mj-lt"/>
                <a:ea typeface="Poppins"/>
                <a:cs typeface="Poppins"/>
                <a:sym typeface="Poppins"/>
              </a:rPr>
              <a:t>.</a:t>
            </a: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spTree>
    <p:extLst>
      <p:ext uri="{BB962C8B-B14F-4D97-AF65-F5344CB8AC3E}">
        <p14:creationId xmlns:p14="http://schemas.microsoft.com/office/powerpoint/2010/main" val="83814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2572" y="0"/>
            <a:ext cx="6080202" cy="6858000"/>
          </a:xfrm>
          <a:prstGeom prst="rect">
            <a:avLst/>
          </a:prstGeom>
        </p:spPr>
      </p:pic>
      <p:pic>
        <p:nvPicPr>
          <p:cNvPr id="2050" name="Picture 2" descr="Ovaltine Original Add Milk Drink 300G - Tesco Groc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274" y="1259536"/>
            <a:ext cx="4338927" cy="433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2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3"/>
          <a:stretch>
            <a:fillRect/>
          </a:stretch>
        </p:blipFill>
        <p:spPr>
          <a:xfrm>
            <a:off x="0" y="6145649"/>
            <a:ext cx="12192000" cy="713232"/>
          </a:xfrm>
          <a:prstGeom prst="rect">
            <a:avLst/>
          </a:prstGeom>
        </p:spPr>
      </p:pic>
      <p:pic>
        <p:nvPicPr>
          <p:cNvPr id="2" name="TmhoSj3wkDM"/>
          <p:cNvPicPr>
            <a:picLocks noRot="1" noChangeAspect="1"/>
          </p:cNvPicPr>
          <p:nvPr>
            <a:videoFile r:link="rId1"/>
          </p:nvPr>
        </p:nvPicPr>
        <p:blipFill>
          <a:blip r:embed="rId4"/>
          <a:stretch>
            <a:fillRect/>
          </a:stretch>
        </p:blipFill>
        <p:spPr>
          <a:xfrm>
            <a:off x="989134" y="217609"/>
            <a:ext cx="10213731" cy="5745224"/>
          </a:xfrm>
          <a:prstGeom prst="rect">
            <a:avLst/>
          </a:prstGeom>
        </p:spPr>
      </p:pic>
    </p:spTree>
    <p:extLst>
      <p:ext uri="{BB962C8B-B14F-4D97-AF65-F5344CB8AC3E}">
        <p14:creationId xmlns:p14="http://schemas.microsoft.com/office/powerpoint/2010/main" val="29178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A868812A-193B-4D3A-B500-A867E96416F1}"/>
              </a:ext>
            </a:extLst>
          </p:cNvPr>
          <p:cNvSpPr txBox="1"/>
          <p:nvPr/>
        </p:nvSpPr>
        <p:spPr>
          <a:xfrm>
            <a:off x="300470" y="335856"/>
            <a:ext cx="11536854" cy="5607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i="0" strike="noStrike" cap="none" dirty="0">
                <a:solidFill>
                  <a:srgbClr val="252B39"/>
                </a:solidFill>
                <a:latin typeface="+mj-lt"/>
                <a:ea typeface="Poppins"/>
                <a:cs typeface="Poppins"/>
                <a:sym typeface="Poppins"/>
              </a:rPr>
              <a:t>Fleas in a Jar</a:t>
            </a:r>
            <a:endParaRPr sz="1400" i="0"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8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dirty="0">
                <a:solidFill>
                  <a:srgbClr val="252B39"/>
                </a:solidFill>
                <a:latin typeface="+mj-lt"/>
                <a:ea typeface="Poppins"/>
                <a:cs typeface="Poppins"/>
                <a:sym typeface="Poppins"/>
              </a:rPr>
              <a:t>Society can often place limitations on our students, particularly SEND students. “Differentiation” has created an educational culture in which staff, at times, may set specific, less challenging work to pupils due to their label.</a:t>
            </a:r>
          </a:p>
          <a:p>
            <a:pPr marL="0" marR="0" lvl="0" indent="0" algn="l" rtl="0">
              <a:lnSpc>
                <a:spcPct val="100000"/>
              </a:lnSpc>
              <a:spcBef>
                <a:spcPts val="0"/>
              </a:spcBef>
              <a:spcAft>
                <a:spcPts val="0"/>
              </a:spcAft>
              <a:buClr>
                <a:srgbClr val="000000"/>
              </a:buClr>
              <a:buSzPts val="2400"/>
              <a:buFont typeface="Arial"/>
              <a:buNone/>
            </a:pPr>
            <a:endParaRPr lang="en-US" sz="20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dirty="0">
                <a:solidFill>
                  <a:srgbClr val="252B39"/>
                </a:solidFill>
                <a:latin typeface="+mj-lt"/>
                <a:ea typeface="Poppins"/>
                <a:cs typeface="Poppins"/>
                <a:sym typeface="Poppins"/>
              </a:rPr>
              <a:t>It is vital that we as a college provide equity for our students and provide genuine aspirations for them. This obviously applies to all our students, but particularly with our SEND students.</a:t>
            </a:r>
          </a:p>
          <a:p>
            <a:pPr marL="0" marR="0" lvl="0" indent="0" algn="l" rtl="0">
              <a:lnSpc>
                <a:spcPct val="100000"/>
              </a:lnSpc>
              <a:spcBef>
                <a:spcPts val="0"/>
              </a:spcBef>
              <a:spcAft>
                <a:spcPts val="0"/>
              </a:spcAft>
              <a:buClr>
                <a:srgbClr val="000000"/>
              </a:buClr>
              <a:buSzPts val="2400"/>
              <a:buFont typeface="Arial"/>
              <a:buNone/>
            </a:pPr>
            <a:endParaRPr lang="en-US" sz="20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000" dirty="0">
                <a:solidFill>
                  <a:srgbClr val="252B39"/>
                </a:solidFill>
                <a:latin typeface="+mj-lt"/>
                <a:ea typeface="Poppins"/>
                <a:cs typeface="Poppins"/>
                <a:sym typeface="Poppins"/>
              </a:rPr>
              <a:t>Many may not have had a positive experience in mainstream school and are seeking something different and engaging from us, with all we have to offer, we are undoubtedly in an excellent position to provide that for them.</a:t>
            </a:r>
          </a:p>
          <a:p>
            <a:pPr marL="0" marR="0" lvl="0" indent="0" algn="l" rtl="0">
              <a:lnSpc>
                <a:spcPct val="100000"/>
              </a:lnSpc>
              <a:spcBef>
                <a:spcPts val="0"/>
              </a:spcBef>
              <a:spcAft>
                <a:spcPts val="0"/>
              </a:spcAft>
              <a:buClr>
                <a:srgbClr val="000000"/>
              </a:buClr>
              <a:buSzPts val="2400"/>
              <a:buFont typeface="Arial"/>
              <a:buNone/>
            </a:pPr>
            <a:endParaRPr lang="en-US" sz="20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2"/>
          <a:stretch>
            <a:fillRect/>
          </a:stretch>
        </p:blipFill>
        <p:spPr>
          <a:xfrm>
            <a:off x="0" y="6144768"/>
            <a:ext cx="12192000" cy="713232"/>
          </a:xfrm>
          <a:prstGeom prst="rect">
            <a:avLst/>
          </a:prstGeom>
        </p:spPr>
      </p:pic>
      <p:pic>
        <p:nvPicPr>
          <p:cNvPr id="1026" name="Picture 2" descr="Equity Definition"/>
          <p:cNvPicPr>
            <a:picLocks noChangeAspect="1" noChangeArrowheads="1"/>
          </p:cNvPicPr>
          <p:nvPr/>
        </p:nvPicPr>
        <p:blipFill rotWithShape="1">
          <a:blip r:embed="rId3">
            <a:extLst>
              <a:ext uri="{28A0092B-C50C-407E-A947-70E740481C1C}">
                <a14:useLocalDpi xmlns:a14="http://schemas.microsoft.com/office/drawing/2010/main" val="0"/>
              </a:ext>
            </a:extLst>
          </a:blip>
          <a:srcRect t="7840" b="17364"/>
          <a:stretch/>
        </p:blipFill>
        <p:spPr bwMode="auto">
          <a:xfrm>
            <a:off x="5198383" y="4020636"/>
            <a:ext cx="6638941" cy="1922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DAFEA9-346E-7A33-1A0D-685E065411AF}"/>
              </a:ext>
            </a:extLst>
          </p:cNvPr>
          <p:cNvSpPr txBox="1"/>
          <p:nvPr/>
        </p:nvSpPr>
        <p:spPr>
          <a:xfrm>
            <a:off x="480080" y="4289620"/>
            <a:ext cx="4718303" cy="1384995"/>
          </a:xfrm>
          <a:prstGeom prst="rect">
            <a:avLst/>
          </a:prstGeom>
          <a:noFill/>
        </p:spPr>
        <p:txBody>
          <a:bodyPr wrap="square" rtlCol="0">
            <a:spAutoFit/>
          </a:bodyPr>
          <a:lstStyle/>
          <a:p>
            <a:pPr algn="ctr"/>
            <a:r>
              <a:rPr lang="en-GB" sz="2800" b="1" dirty="0"/>
              <a:t>There is no glass ceiling in education. We must always remember this.</a:t>
            </a:r>
          </a:p>
        </p:txBody>
      </p:sp>
    </p:spTree>
    <p:extLst>
      <p:ext uri="{BB962C8B-B14F-4D97-AF65-F5344CB8AC3E}">
        <p14:creationId xmlns:p14="http://schemas.microsoft.com/office/powerpoint/2010/main" val="35226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346BB06AC17949B83977F8AAC2CEC2" ma:contentTypeVersion="17" ma:contentTypeDescription="Create a new document." ma:contentTypeScope="" ma:versionID="5aeb03e1c4913a0b20d3400eee31c3c0">
  <xsd:schema xmlns:xsd="http://www.w3.org/2001/XMLSchema" xmlns:xs="http://www.w3.org/2001/XMLSchema" xmlns:p="http://schemas.microsoft.com/office/2006/metadata/properties" xmlns:ns2="97f57709-ae8d-4371-8030-44a97482c11d" xmlns:ns3="8904f6b2-49bf-4289-aed3-e7ff91ada578" targetNamespace="http://schemas.microsoft.com/office/2006/metadata/properties" ma:root="true" ma:fieldsID="c0e3432ca33dc156dad29e1eb056c905" ns2:_="" ns3:_="">
    <xsd:import namespace="97f57709-ae8d-4371-8030-44a97482c11d"/>
    <xsd:import namespace="8904f6b2-49bf-4289-aed3-e7ff91ada5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57709-ae8d-4371-8030-44a97482c1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04f6b2-49bf-4289-aed3-e7ff91ada5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8224d70-65ad-4250-8ba3-ad1eb856e2ed}" ma:internalName="TaxCatchAll" ma:showField="CatchAllData" ma:web="8904f6b2-49bf-4289-aed3-e7ff91ada5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f57709-ae8d-4371-8030-44a97482c11d">
      <Terms xmlns="http://schemas.microsoft.com/office/infopath/2007/PartnerControls"/>
    </lcf76f155ced4ddcb4097134ff3c332f>
    <TaxCatchAll xmlns="8904f6b2-49bf-4289-aed3-e7ff91ada578" xsi:nil="true"/>
  </documentManagement>
</p:properties>
</file>

<file path=customXml/itemProps1.xml><?xml version="1.0" encoding="utf-8"?>
<ds:datastoreItem xmlns:ds="http://schemas.openxmlformats.org/officeDocument/2006/customXml" ds:itemID="{DE6AADC9-AA59-4BCB-9A1A-DEC4BCAF3DDD}">
  <ds:schemaRefs>
    <ds:schemaRef ds:uri="http://schemas.microsoft.com/sharepoint/v3/contenttype/forms"/>
  </ds:schemaRefs>
</ds:datastoreItem>
</file>

<file path=customXml/itemProps2.xml><?xml version="1.0" encoding="utf-8"?>
<ds:datastoreItem xmlns:ds="http://schemas.openxmlformats.org/officeDocument/2006/customXml" ds:itemID="{2A2F3F9F-50E8-432B-B7C1-8B8C9E7F3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57709-ae8d-4371-8030-44a97482c11d"/>
    <ds:schemaRef ds:uri="8904f6b2-49bf-4289-aed3-e7ff91ada5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1EF1D-3DE5-4962-872D-4115F52E669A}">
  <ds:schemaRefs>
    <ds:schemaRef ds:uri="http://schemas.microsoft.com/office/infopath/2007/PartnerControls"/>
    <ds:schemaRef ds:uri="http://schemas.openxmlformats.org/package/2006/metadata/core-properties"/>
    <ds:schemaRef ds:uri="8904f6b2-49bf-4289-aed3-e7ff91ada578"/>
    <ds:schemaRef ds:uri="http://schemas.microsoft.com/office/2006/documentManagement/types"/>
    <ds:schemaRef ds:uri="http://www.w3.org/XML/1998/namespace"/>
    <ds:schemaRef ds:uri="http://purl.org/dc/elements/1.1/"/>
    <ds:schemaRef ds:uri="97f57709-ae8d-4371-8030-44a97482c11d"/>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Widescreen</PresentationFormat>
  <Paragraphs>305</Paragraphs>
  <Slides>29</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White</dc:creator>
  <cp:lastModifiedBy>Amanda Evans</cp:lastModifiedBy>
  <cp:revision>63</cp:revision>
  <dcterms:created xsi:type="dcterms:W3CDTF">2018-12-07T12:51:22Z</dcterms:created>
  <dcterms:modified xsi:type="dcterms:W3CDTF">2024-01-29T17:11:09Z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0x01010061346BB06AC17949B83977F8AAC2CEC2</vt:lpwstr>
  </property>
  <property fmtid="{D5CDD505-2E9C-101B-9397-08002B2CF9AE}" pid="3" name="MediaServiceImageTags">
    <vt:lpwstr/>
  </property>
</Properties>
</file>