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1" r:id="rId5"/>
    <p:sldId id="257" r:id="rId6"/>
    <p:sldId id="258" r:id="rId7"/>
    <p:sldId id="259" r:id="rId8"/>
    <p:sldId id="260" r:id="rId9"/>
    <p:sldId id="262" r:id="rId10"/>
    <p:sldId id="263" r:id="rId11"/>
    <p:sldId id="264"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6E88D8-B7B1-F005-07BE-2D17E224378F}" v="3" dt="2023-07-18T14:13:03.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BBA4880-F8CF-4948-B41D-B38E0EDA6A48}" type="datetimeFigureOut">
              <a:rPr lang="en-GB" smtClean="0"/>
              <a:t>13/11/2023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55C61C-6810-4C87-87E1-76140C6E333F}" type="slidenum">
              <a:rPr lang="en-GB" smtClean="0"/>
              <a:t>‹#›</a:t>
            </a:fld>
            <a:endParaRPr lang="en-GB"/>
          </a:p>
        </p:txBody>
      </p:sp>
    </p:spTree>
    <p:extLst>
      <p:ext uri="{BB962C8B-B14F-4D97-AF65-F5344CB8AC3E}">
        <p14:creationId xmlns:p14="http://schemas.microsoft.com/office/powerpoint/2010/main" val="444959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BA4880-F8CF-4948-B41D-B38E0EDA6A48}" type="datetimeFigureOut">
              <a:rPr lang="en-GB" smtClean="0"/>
              <a:t>13/11/2023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55C61C-6810-4C87-87E1-76140C6E333F}" type="slidenum">
              <a:rPr lang="en-GB" smtClean="0"/>
              <a:t>‹#›</a:t>
            </a:fld>
            <a:endParaRPr lang="en-GB"/>
          </a:p>
        </p:txBody>
      </p:sp>
    </p:spTree>
    <p:extLst>
      <p:ext uri="{BB962C8B-B14F-4D97-AF65-F5344CB8AC3E}">
        <p14:creationId xmlns:p14="http://schemas.microsoft.com/office/powerpoint/2010/main" val="160182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BA4880-F8CF-4948-B41D-B38E0EDA6A48}" type="datetimeFigureOut">
              <a:rPr lang="en-GB" smtClean="0"/>
              <a:t>13/11/2023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55C61C-6810-4C87-87E1-76140C6E333F}" type="slidenum">
              <a:rPr lang="en-GB" smtClean="0"/>
              <a:t>‹#›</a:t>
            </a:fld>
            <a:endParaRPr lang="en-GB"/>
          </a:p>
        </p:txBody>
      </p:sp>
    </p:spTree>
    <p:extLst>
      <p:ext uri="{BB962C8B-B14F-4D97-AF65-F5344CB8AC3E}">
        <p14:creationId xmlns:p14="http://schemas.microsoft.com/office/powerpoint/2010/main" val="1053201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BA4880-F8CF-4948-B41D-B38E0EDA6A48}" type="datetimeFigureOut">
              <a:rPr lang="en-GB" smtClean="0"/>
              <a:t>13/11/2023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55C61C-6810-4C87-87E1-76140C6E333F}" type="slidenum">
              <a:rPr lang="en-GB" smtClean="0"/>
              <a:t>‹#›</a:t>
            </a:fld>
            <a:endParaRPr lang="en-GB"/>
          </a:p>
        </p:txBody>
      </p:sp>
    </p:spTree>
    <p:extLst>
      <p:ext uri="{BB962C8B-B14F-4D97-AF65-F5344CB8AC3E}">
        <p14:creationId xmlns:p14="http://schemas.microsoft.com/office/powerpoint/2010/main" val="188501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BA4880-F8CF-4948-B41D-B38E0EDA6A48}" type="datetimeFigureOut">
              <a:rPr lang="en-GB" smtClean="0"/>
              <a:t>13/11/2023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55C61C-6810-4C87-87E1-76140C6E333F}" type="slidenum">
              <a:rPr lang="en-GB" smtClean="0"/>
              <a:t>‹#›</a:t>
            </a:fld>
            <a:endParaRPr lang="en-GB"/>
          </a:p>
        </p:txBody>
      </p:sp>
    </p:spTree>
    <p:extLst>
      <p:ext uri="{BB962C8B-B14F-4D97-AF65-F5344CB8AC3E}">
        <p14:creationId xmlns:p14="http://schemas.microsoft.com/office/powerpoint/2010/main" val="3983564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BBA4880-F8CF-4948-B41D-B38E0EDA6A48}" type="datetimeFigureOut">
              <a:rPr lang="en-GB" smtClean="0"/>
              <a:t>13/11/2023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55C61C-6810-4C87-87E1-76140C6E333F}" type="slidenum">
              <a:rPr lang="en-GB" smtClean="0"/>
              <a:t>‹#›</a:t>
            </a:fld>
            <a:endParaRPr lang="en-GB"/>
          </a:p>
        </p:txBody>
      </p:sp>
    </p:spTree>
    <p:extLst>
      <p:ext uri="{BB962C8B-B14F-4D97-AF65-F5344CB8AC3E}">
        <p14:creationId xmlns:p14="http://schemas.microsoft.com/office/powerpoint/2010/main" val="89485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BBA4880-F8CF-4948-B41D-B38E0EDA6A48}" type="datetimeFigureOut">
              <a:rPr lang="en-GB" smtClean="0"/>
              <a:t>13/11/2023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55C61C-6810-4C87-87E1-76140C6E333F}" type="slidenum">
              <a:rPr lang="en-GB" smtClean="0"/>
              <a:t>‹#›</a:t>
            </a:fld>
            <a:endParaRPr lang="en-GB"/>
          </a:p>
        </p:txBody>
      </p:sp>
    </p:spTree>
    <p:extLst>
      <p:ext uri="{BB962C8B-B14F-4D97-AF65-F5344CB8AC3E}">
        <p14:creationId xmlns:p14="http://schemas.microsoft.com/office/powerpoint/2010/main" val="1107653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BBA4880-F8CF-4948-B41D-B38E0EDA6A48}" type="datetimeFigureOut">
              <a:rPr lang="en-GB" smtClean="0"/>
              <a:t>13/11/2023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55C61C-6810-4C87-87E1-76140C6E333F}" type="slidenum">
              <a:rPr lang="en-GB" smtClean="0"/>
              <a:t>‹#›</a:t>
            </a:fld>
            <a:endParaRPr lang="en-GB"/>
          </a:p>
        </p:txBody>
      </p:sp>
    </p:spTree>
    <p:extLst>
      <p:ext uri="{BB962C8B-B14F-4D97-AF65-F5344CB8AC3E}">
        <p14:creationId xmlns:p14="http://schemas.microsoft.com/office/powerpoint/2010/main" val="3661084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BA4880-F8CF-4948-B41D-B38E0EDA6A48}" type="datetimeFigureOut">
              <a:rPr lang="en-GB" smtClean="0"/>
              <a:t>13/11/2023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55C61C-6810-4C87-87E1-76140C6E333F}" type="slidenum">
              <a:rPr lang="en-GB" smtClean="0"/>
              <a:t>‹#›</a:t>
            </a:fld>
            <a:endParaRPr lang="en-GB"/>
          </a:p>
        </p:txBody>
      </p:sp>
    </p:spTree>
    <p:extLst>
      <p:ext uri="{BB962C8B-B14F-4D97-AF65-F5344CB8AC3E}">
        <p14:creationId xmlns:p14="http://schemas.microsoft.com/office/powerpoint/2010/main" val="212790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BA4880-F8CF-4948-B41D-B38E0EDA6A48}" type="datetimeFigureOut">
              <a:rPr lang="en-GB" smtClean="0"/>
              <a:t>13/11/2023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55C61C-6810-4C87-87E1-76140C6E333F}" type="slidenum">
              <a:rPr lang="en-GB" smtClean="0"/>
              <a:t>‹#›</a:t>
            </a:fld>
            <a:endParaRPr lang="en-GB"/>
          </a:p>
        </p:txBody>
      </p:sp>
    </p:spTree>
    <p:extLst>
      <p:ext uri="{BB962C8B-B14F-4D97-AF65-F5344CB8AC3E}">
        <p14:creationId xmlns:p14="http://schemas.microsoft.com/office/powerpoint/2010/main" val="2263596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BA4880-F8CF-4948-B41D-B38E0EDA6A48}" type="datetimeFigureOut">
              <a:rPr lang="en-GB" smtClean="0"/>
              <a:t>13/11/2023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55C61C-6810-4C87-87E1-76140C6E333F}" type="slidenum">
              <a:rPr lang="en-GB" smtClean="0"/>
              <a:t>‹#›</a:t>
            </a:fld>
            <a:endParaRPr lang="en-GB"/>
          </a:p>
        </p:txBody>
      </p:sp>
    </p:spTree>
    <p:extLst>
      <p:ext uri="{BB962C8B-B14F-4D97-AF65-F5344CB8AC3E}">
        <p14:creationId xmlns:p14="http://schemas.microsoft.com/office/powerpoint/2010/main" val="3614963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A4880-F8CF-4948-B41D-B38E0EDA6A48}" type="datetimeFigureOut">
              <a:rPr lang="en-GB" smtClean="0"/>
              <a:t>13/11/2023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C61C-6810-4C87-87E1-76140C6E333F}" type="slidenum">
              <a:rPr lang="en-GB" smtClean="0"/>
              <a:t>‹#›</a:t>
            </a:fld>
            <a:endParaRPr lang="en-GB"/>
          </a:p>
        </p:txBody>
      </p:sp>
    </p:spTree>
    <p:extLst>
      <p:ext uri="{BB962C8B-B14F-4D97-AF65-F5344CB8AC3E}">
        <p14:creationId xmlns:p14="http://schemas.microsoft.com/office/powerpoint/2010/main" val="2958463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tz_FTV3EZR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7112" y="5578619"/>
            <a:ext cx="8872847" cy="988436"/>
          </a:xfrm>
          <a:solidFill>
            <a:srgbClr val="92D050"/>
          </a:solidFill>
        </p:spPr>
        <p:txBody>
          <a:bodyPr>
            <a:normAutofit fontScale="90000"/>
          </a:bodyPr>
          <a:lstStyle/>
          <a:p>
            <a:pPr algn="ctr"/>
            <a:br>
              <a:rPr lang="en-US" sz="2800" dirty="0"/>
            </a:br>
            <a:r>
              <a:rPr lang="en-US" sz="3600" dirty="0"/>
              <a:t>This year’s theme is 'Make A Noise About Bullying' </a:t>
            </a:r>
            <a:endParaRPr lang="en-GB" sz="3600" dirty="0"/>
          </a:p>
        </p:txBody>
      </p:sp>
      <p:pic>
        <p:nvPicPr>
          <p:cNvPr id="4" name="Content Placeholder 3"/>
          <p:cNvPicPr>
            <a:picLocks noGrp="1" noChangeAspect="1"/>
          </p:cNvPicPr>
          <p:nvPr>
            <p:ph idx="1"/>
          </p:nvPr>
        </p:nvPicPr>
        <p:blipFill>
          <a:blip r:embed="rId2"/>
          <a:stretch>
            <a:fillRect/>
          </a:stretch>
        </p:blipFill>
        <p:spPr>
          <a:xfrm>
            <a:off x="1837113" y="152206"/>
            <a:ext cx="8872847" cy="5264948"/>
          </a:xfrm>
          <a:prstGeom prst="rect">
            <a:avLst/>
          </a:prstGeom>
        </p:spPr>
      </p:pic>
    </p:spTree>
    <p:extLst>
      <p:ext uri="{BB962C8B-B14F-4D97-AF65-F5344CB8AC3E}">
        <p14:creationId xmlns:p14="http://schemas.microsoft.com/office/powerpoint/2010/main" val="4064030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333" y="551393"/>
            <a:ext cx="5213465" cy="1023100"/>
          </a:xfrm>
          <a:solidFill>
            <a:srgbClr val="CC66FF"/>
          </a:solidFill>
        </p:spPr>
        <p:txBody>
          <a:bodyPr/>
          <a:lstStyle/>
          <a:p>
            <a:pPr algn="ctr"/>
            <a:r>
              <a:rPr lang="en-US" dirty="0"/>
              <a:t> What is bullying?</a:t>
            </a:r>
            <a:endParaRPr lang="en-GB" dirty="0"/>
          </a:p>
        </p:txBody>
      </p:sp>
      <p:sp>
        <p:nvSpPr>
          <p:cNvPr id="3" name="Content Placeholder 2"/>
          <p:cNvSpPr>
            <a:spLocks noGrp="1"/>
          </p:cNvSpPr>
          <p:nvPr>
            <p:ph idx="1"/>
          </p:nvPr>
        </p:nvSpPr>
        <p:spPr>
          <a:xfrm>
            <a:off x="931333" y="2251444"/>
            <a:ext cx="3517669" cy="4351338"/>
          </a:xfrm>
          <a:solidFill>
            <a:srgbClr val="92D050"/>
          </a:solidFill>
        </p:spPr>
        <p:txBody>
          <a:bodyPr>
            <a:normAutofit/>
          </a:bodyPr>
          <a:lstStyle/>
          <a:p>
            <a:r>
              <a:rPr lang="en-US" sz="3500" dirty="0"/>
              <a:t>In pairs – take 5 minutes to discuss what you think bullying is. </a:t>
            </a:r>
          </a:p>
          <a:p>
            <a:endParaRPr lang="en-US" sz="3500" dirty="0"/>
          </a:p>
          <a:p>
            <a:r>
              <a:rPr lang="en-US" sz="3500" dirty="0"/>
              <a:t>Share your thoughts as a class.</a:t>
            </a:r>
            <a:endParaRPr lang="en-GB" sz="3500" dirty="0"/>
          </a:p>
        </p:txBody>
      </p:sp>
      <p:pic>
        <p:nvPicPr>
          <p:cNvPr id="4" name="Picture 3"/>
          <p:cNvPicPr>
            <a:picLocks noChangeAspect="1"/>
          </p:cNvPicPr>
          <p:nvPr/>
        </p:nvPicPr>
        <p:blipFill>
          <a:blip r:embed="rId2"/>
          <a:stretch>
            <a:fillRect/>
          </a:stretch>
        </p:blipFill>
        <p:spPr>
          <a:xfrm>
            <a:off x="4705793" y="3665911"/>
            <a:ext cx="5116025" cy="2668589"/>
          </a:xfrm>
          <a:prstGeom prst="rect">
            <a:avLst/>
          </a:prstGeom>
        </p:spPr>
      </p:pic>
      <p:pic>
        <p:nvPicPr>
          <p:cNvPr id="5" name="Picture 4"/>
          <p:cNvPicPr>
            <a:picLocks noChangeAspect="1"/>
          </p:cNvPicPr>
          <p:nvPr/>
        </p:nvPicPr>
        <p:blipFill>
          <a:blip r:embed="rId3"/>
          <a:stretch>
            <a:fillRect/>
          </a:stretch>
        </p:blipFill>
        <p:spPr>
          <a:xfrm>
            <a:off x="6375863" y="278515"/>
            <a:ext cx="2520912" cy="3113942"/>
          </a:xfrm>
          <a:prstGeom prst="rect">
            <a:avLst/>
          </a:prstGeom>
        </p:spPr>
      </p:pic>
    </p:spTree>
    <p:extLst>
      <p:ext uri="{BB962C8B-B14F-4D97-AF65-F5344CB8AC3E}">
        <p14:creationId xmlns:p14="http://schemas.microsoft.com/office/powerpoint/2010/main" val="2657843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3003" y="183195"/>
            <a:ext cx="7606146" cy="6109540"/>
          </a:xfrm>
          <a:prstGeom prst="rect">
            <a:avLst/>
          </a:prstGeom>
        </p:spPr>
      </p:pic>
      <p:pic>
        <p:nvPicPr>
          <p:cNvPr id="5" name="Picture 4"/>
          <p:cNvPicPr>
            <a:picLocks noChangeAspect="1"/>
          </p:cNvPicPr>
          <p:nvPr/>
        </p:nvPicPr>
        <p:blipFill>
          <a:blip r:embed="rId3"/>
          <a:stretch>
            <a:fillRect/>
          </a:stretch>
        </p:blipFill>
        <p:spPr>
          <a:xfrm rot="1197780">
            <a:off x="7402773" y="885298"/>
            <a:ext cx="4525246" cy="2342816"/>
          </a:xfrm>
          <a:prstGeom prst="rect">
            <a:avLst/>
          </a:prstGeom>
        </p:spPr>
      </p:pic>
    </p:spTree>
    <p:extLst>
      <p:ext uri="{BB962C8B-B14F-4D97-AF65-F5344CB8AC3E}">
        <p14:creationId xmlns:p14="http://schemas.microsoft.com/office/powerpoint/2010/main" val="3860189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732" y="314326"/>
            <a:ext cx="8390467" cy="921808"/>
          </a:xfrm>
          <a:solidFill>
            <a:srgbClr val="92D050"/>
          </a:solidFill>
        </p:spPr>
        <p:txBody>
          <a:bodyPr/>
          <a:lstStyle/>
          <a:p>
            <a:pPr algn="ctr"/>
            <a:r>
              <a:rPr lang="en-US" dirty="0"/>
              <a:t>Discussion Activity</a:t>
            </a:r>
            <a:endParaRPr lang="en-GB" dirty="0"/>
          </a:p>
        </p:txBody>
      </p:sp>
      <p:sp>
        <p:nvSpPr>
          <p:cNvPr id="3" name="Content Placeholder 2"/>
          <p:cNvSpPr>
            <a:spLocks noGrp="1"/>
          </p:cNvSpPr>
          <p:nvPr>
            <p:ph idx="1"/>
          </p:nvPr>
        </p:nvSpPr>
        <p:spPr>
          <a:xfrm>
            <a:off x="6984999" y="1656290"/>
            <a:ext cx="4461933" cy="4888443"/>
          </a:xfrm>
          <a:solidFill>
            <a:srgbClr val="CC66FF"/>
          </a:solidFill>
        </p:spPr>
        <p:txBody>
          <a:bodyPr>
            <a:normAutofit lnSpcReduction="10000"/>
          </a:bodyPr>
          <a:lstStyle/>
          <a:p>
            <a:pPr marL="0" indent="0">
              <a:buNone/>
            </a:pPr>
            <a:r>
              <a:rPr lang="en-US" dirty="0"/>
              <a:t>  Quote:</a:t>
            </a:r>
          </a:p>
          <a:p>
            <a:r>
              <a:rPr lang="en-US" dirty="0"/>
              <a:t>Not everyone has been a bully or the victim of bullies, but everyone has seen bullying, and seeing it, has responded to it by joining in or objecting, by laughing, or keeping silent, by feeling disgusted or feeling interested.</a:t>
            </a:r>
          </a:p>
          <a:p>
            <a:endParaRPr lang="en-US" dirty="0"/>
          </a:p>
          <a:p>
            <a:pPr marL="0" indent="0">
              <a:buNone/>
            </a:pPr>
            <a:r>
              <a:rPr lang="en-GB" i="1" dirty="0"/>
              <a:t>Octavia E. Butler</a:t>
            </a:r>
          </a:p>
          <a:p>
            <a:endParaRPr lang="en-GB" dirty="0"/>
          </a:p>
        </p:txBody>
      </p:sp>
      <p:pic>
        <p:nvPicPr>
          <p:cNvPr id="4" name="Picture 3"/>
          <p:cNvPicPr>
            <a:picLocks noChangeAspect="1"/>
          </p:cNvPicPr>
          <p:nvPr/>
        </p:nvPicPr>
        <p:blipFill>
          <a:blip r:embed="rId2"/>
          <a:stretch>
            <a:fillRect/>
          </a:stretch>
        </p:blipFill>
        <p:spPr>
          <a:xfrm>
            <a:off x="2622867" y="1236134"/>
            <a:ext cx="3164098" cy="1268078"/>
          </a:xfrm>
          <a:prstGeom prst="rect">
            <a:avLst/>
          </a:prstGeom>
        </p:spPr>
      </p:pic>
      <p:sp>
        <p:nvSpPr>
          <p:cNvPr id="5" name="TextBox 4"/>
          <p:cNvSpPr txBox="1"/>
          <p:nvPr/>
        </p:nvSpPr>
        <p:spPr>
          <a:xfrm>
            <a:off x="841740" y="2574415"/>
            <a:ext cx="4777664" cy="3970318"/>
          </a:xfrm>
          <a:prstGeom prst="rect">
            <a:avLst/>
          </a:prstGeom>
          <a:solidFill>
            <a:srgbClr val="92D050"/>
          </a:solidFill>
        </p:spPr>
        <p:txBody>
          <a:bodyPr wrap="square" rtlCol="0">
            <a:spAutoFit/>
          </a:bodyPr>
          <a:lstStyle/>
          <a:p>
            <a:r>
              <a:rPr lang="en-US" b="1" dirty="0"/>
              <a:t>Discuss in groups your thoughts around this quote:</a:t>
            </a:r>
          </a:p>
          <a:p>
            <a:endParaRPr lang="en-US" dirty="0"/>
          </a:p>
          <a:p>
            <a:r>
              <a:rPr lang="en-US" dirty="0"/>
              <a:t>Discuss different ways a person can be bullied.</a:t>
            </a:r>
          </a:p>
          <a:p>
            <a:endParaRPr lang="en-US" dirty="0"/>
          </a:p>
          <a:p>
            <a:r>
              <a:rPr lang="en-US" dirty="0"/>
              <a:t>Do you think bullying is a serious problem in your college or community? Why or why not?</a:t>
            </a:r>
          </a:p>
          <a:p>
            <a:endParaRPr lang="en-US" dirty="0"/>
          </a:p>
          <a:p>
            <a:r>
              <a:rPr lang="en-US" dirty="0"/>
              <a:t>How do you think bullies feel when they demean someone else?</a:t>
            </a:r>
          </a:p>
          <a:p>
            <a:endParaRPr lang="en-US" dirty="0"/>
          </a:p>
          <a:p>
            <a:r>
              <a:rPr lang="en-US" dirty="0"/>
              <a:t>Do you think it’s possible to make a bully understand other people’s feelings? Why or why not?</a:t>
            </a:r>
          </a:p>
        </p:txBody>
      </p:sp>
    </p:spTree>
    <p:extLst>
      <p:ext uri="{BB962C8B-B14F-4D97-AF65-F5344CB8AC3E}">
        <p14:creationId xmlns:p14="http://schemas.microsoft.com/office/powerpoint/2010/main" val="2902250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540067" cy="1074208"/>
          </a:xfrm>
          <a:solidFill>
            <a:srgbClr val="92D050"/>
          </a:solidFill>
        </p:spPr>
        <p:txBody>
          <a:bodyPr>
            <a:noAutofit/>
          </a:bodyPr>
          <a:lstStyle/>
          <a:p>
            <a:pPr algn="ctr"/>
            <a:r>
              <a:rPr lang="en-US" sz="3600" dirty="0"/>
              <a:t>Video – Think about why it may be hard </a:t>
            </a:r>
            <a:br>
              <a:rPr lang="en-US" sz="3600" dirty="0"/>
            </a:br>
            <a:r>
              <a:rPr lang="en-US" sz="3600" dirty="0"/>
              <a:t>for some victims to come forward.</a:t>
            </a:r>
            <a:endParaRPr lang="en-GB" sz="3600" dirty="0"/>
          </a:p>
        </p:txBody>
      </p:sp>
      <p:pic>
        <p:nvPicPr>
          <p:cNvPr id="4" name="tz_FTV3EZRM"/>
          <p:cNvPicPr>
            <a:picLocks noGrp="1" noRot="1" noChangeAspect="1"/>
          </p:cNvPicPr>
          <p:nvPr>
            <p:ph idx="1"/>
            <a:videoFile r:link="rId1"/>
          </p:nvPr>
        </p:nvPicPr>
        <p:blipFill>
          <a:blip r:embed="rId3"/>
          <a:stretch>
            <a:fillRect/>
          </a:stretch>
        </p:blipFill>
        <p:spPr>
          <a:xfrm>
            <a:off x="1820334" y="1740959"/>
            <a:ext cx="8373532" cy="4710112"/>
          </a:xfrm>
          <a:prstGeom prst="rect">
            <a:avLst/>
          </a:prstGeom>
        </p:spPr>
      </p:pic>
    </p:spTree>
    <p:extLst>
      <p:ext uri="{BB962C8B-B14F-4D97-AF65-F5344CB8AC3E}">
        <p14:creationId xmlns:p14="http://schemas.microsoft.com/office/powerpoint/2010/main" val="2687229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8756" y="280715"/>
            <a:ext cx="6524105" cy="1115824"/>
          </a:xfrm>
          <a:solidFill>
            <a:srgbClr val="92D050"/>
          </a:solidFill>
        </p:spPr>
        <p:txBody>
          <a:bodyPr/>
          <a:lstStyle/>
          <a:p>
            <a:pPr algn="ctr"/>
            <a:r>
              <a:rPr lang="en-US" dirty="0"/>
              <a:t>Banter or Bullying?   </a:t>
            </a:r>
            <a:endParaRPr lang="en-GB" dirty="0"/>
          </a:p>
        </p:txBody>
      </p:sp>
      <p:sp>
        <p:nvSpPr>
          <p:cNvPr id="3" name="Content Placeholder 2"/>
          <p:cNvSpPr>
            <a:spLocks noGrp="1"/>
          </p:cNvSpPr>
          <p:nvPr>
            <p:ph idx="1"/>
          </p:nvPr>
        </p:nvSpPr>
        <p:spPr>
          <a:xfrm>
            <a:off x="838200" y="1825624"/>
            <a:ext cx="4348942" cy="4708179"/>
          </a:xfrm>
          <a:solidFill>
            <a:srgbClr val="CC66FF"/>
          </a:solidFill>
        </p:spPr>
        <p:txBody>
          <a:bodyPr>
            <a:normAutofit fontScale="92500"/>
          </a:bodyPr>
          <a:lstStyle/>
          <a:p>
            <a:pPr marL="0" indent="0">
              <a:buNone/>
            </a:pPr>
            <a:r>
              <a:rPr lang="en-US" dirty="0">
                <a:solidFill>
                  <a:schemeClr val="bg1"/>
                </a:solidFill>
              </a:rPr>
              <a:t>What is banter?</a:t>
            </a:r>
          </a:p>
          <a:p>
            <a:pPr marL="0" indent="0">
              <a:buNone/>
            </a:pPr>
            <a:r>
              <a:rPr lang="en-US" dirty="0"/>
              <a:t>Banter can be harmless. Perhaps a mate makes a light-hearted joke about how long it takes you to get ready for a night out or you mock-argue about who supports the best football team. </a:t>
            </a:r>
          </a:p>
          <a:p>
            <a:pPr marL="0" indent="0">
              <a:buNone/>
            </a:pPr>
            <a:r>
              <a:rPr lang="en-US" dirty="0"/>
              <a:t>This form of witty banter is often affectionate and a sign that someone feels comfortable around you.</a:t>
            </a:r>
            <a:endParaRPr lang="en-GB" dirty="0"/>
          </a:p>
        </p:txBody>
      </p:sp>
      <p:sp>
        <p:nvSpPr>
          <p:cNvPr id="4" name="TextBox 3"/>
          <p:cNvSpPr txBox="1"/>
          <p:nvPr/>
        </p:nvSpPr>
        <p:spPr>
          <a:xfrm>
            <a:off x="5685905" y="1825624"/>
            <a:ext cx="4813069" cy="4585871"/>
          </a:xfrm>
          <a:prstGeom prst="rect">
            <a:avLst/>
          </a:prstGeom>
          <a:solidFill>
            <a:srgbClr val="CC66FF"/>
          </a:solidFill>
        </p:spPr>
        <p:txBody>
          <a:bodyPr wrap="square" rtlCol="0">
            <a:spAutoFit/>
          </a:bodyPr>
          <a:lstStyle/>
          <a:p>
            <a:r>
              <a:rPr lang="en-US" sz="2000" b="1" dirty="0">
                <a:solidFill>
                  <a:schemeClr val="bg1"/>
                </a:solidFill>
              </a:rPr>
              <a:t>What is the difference between bullying and banter?</a:t>
            </a:r>
          </a:p>
          <a:p>
            <a:endParaRPr lang="en-US" dirty="0"/>
          </a:p>
          <a:p>
            <a:r>
              <a:rPr lang="en-US" dirty="0"/>
              <a:t>So now that we’ve addressed the question ‘What is banter?’ it’s time to clarify what isn’t. If banter is relentless, one-sided, particularly personal or outright nasty, that’s when it turns into bullying. </a:t>
            </a:r>
          </a:p>
          <a:p>
            <a:endParaRPr lang="en-US" dirty="0"/>
          </a:p>
          <a:p>
            <a:r>
              <a:rPr lang="en-US" dirty="0"/>
              <a:t>Those people dishing out the banter will often defend their comments by telling you that you’re being overly sensitive or making a ‘big deal’ out of nothing. But if something makes you feel uncomfortable, respect that feeling by doing something about it. Also, if you’re friends with someone who turns things around on you, you might want to reevaluate that friendship. </a:t>
            </a:r>
            <a:endParaRPr lang="en-GB" dirty="0"/>
          </a:p>
        </p:txBody>
      </p:sp>
      <p:pic>
        <p:nvPicPr>
          <p:cNvPr id="5" name="Picture 4"/>
          <p:cNvPicPr>
            <a:picLocks noChangeAspect="1"/>
          </p:cNvPicPr>
          <p:nvPr/>
        </p:nvPicPr>
        <p:blipFill>
          <a:blip r:embed="rId2"/>
          <a:stretch>
            <a:fillRect/>
          </a:stretch>
        </p:blipFill>
        <p:spPr>
          <a:xfrm rot="1108400">
            <a:off x="10100638" y="345195"/>
            <a:ext cx="1794198" cy="1829192"/>
          </a:xfrm>
          <a:prstGeom prst="rect">
            <a:avLst/>
          </a:prstGeom>
        </p:spPr>
      </p:pic>
    </p:spTree>
    <p:extLst>
      <p:ext uri="{BB962C8B-B14F-4D97-AF65-F5344CB8AC3E}">
        <p14:creationId xmlns:p14="http://schemas.microsoft.com/office/powerpoint/2010/main" val="426384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24" y="365125"/>
            <a:ext cx="11413374" cy="1139479"/>
          </a:xfrm>
          <a:solidFill>
            <a:srgbClr val="92D050"/>
          </a:solidFill>
        </p:spPr>
        <p:txBody>
          <a:bodyPr>
            <a:normAutofit/>
          </a:bodyPr>
          <a:lstStyle/>
          <a:p>
            <a:pPr algn="ctr"/>
            <a:r>
              <a:rPr lang="en-US" dirty="0"/>
              <a:t>Video – Mo Gilligan – Discussing Banter</a:t>
            </a:r>
            <a:endParaRPr lang="en-GB" dirty="0"/>
          </a:p>
        </p:txBody>
      </p:sp>
      <p:pic>
        <p:nvPicPr>
          <p:cNvPr id="4" name="Bullying or Banter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78025" y="1825625"/>
            <a:ext cx="8235950" cy="4351338"/>
          </a:xfrm>
        </p:spPr>
      </p:pic>
    </p:spTree>
    <p:extLst>
      <p:ext uri="{BB962C8B-B14F-4D97-AF65-F5344CB8AC3E}">
        <p14:creationId xmlns:p14="http://schemas.microsoft.com/office/powerpoint/2010/main" val="3037609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912" y="232121"/>
            <a:ext cx="8787938" cy="823595"/>
          </a:xfrm>
          <a:solidFill>
            <a:srgbClr val="CC66FF"/>
          </a:solidFill>
        </p:spPr>
        <p:txBody>
          <a:bodyPr/>
          <a:lstStyle/>
          <a:p>
            <a:r>
              <a:rPr lang="en-US" dirty="0"/>
              <a:t>Class discussion – Banter or bullying</a:t>
            </a:r>
            <a:endParaRPr lang="en-GB" dirty="0"/>
          </a:p>
        </p:txBody>
      </p:sp>
      <p:pic>
        <p:nvPicPr>
          <p:cNvPr id="4" name="Content Placeholder 3"/>
          <p:cNvPicPr>
            <a:picLocks noGrp="1" noChangeAspect="1"/>
          </p:cNvPicPr>
          <p:nvPr>
            <p:ph idx="1"/>
          </p:nvPr>
        </p:nvPicPr>
        <p:blipFill>
          <a:blip r:embed="rId2"/>
          <a:stretch>
            <a:fillRect/>
          </a:stretch>
        </p:blipFill>
        <p:spPr>
          <a:xfrm>
            <a:off x="1190798" y="1434320"/>
            <a:ext cx="9810404" cy="5124022"/>
          </a:xfrm>
          <a:prstGeom prst="rect">
            <a:avLst/>
          </a:prstGeom>
        </p:spPr>
      </p:pic>
    </p:spTree>
    <p:extLst>
      <p:ext uri="{BB962C8B-B14F-4D97-AF65-F5344CB8AC3E}">
        <p14:creationId xmlns:p14="http://schemas.microsoft.com/office/powerpoint/2010/main" val="4109801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753" y="365125"/>
            <a:ext cx="4215938" cy="1114539"/>
          </a:xfrm>
          <a:solidFill>
            <a:srgbClr val="CC66FF"/>
          </a:solidFill>
        </p:spPr>
        <p:txBody>
          <a:bodyPr/>
          <a:lstStyle/>
          <a:p>
            <a:pPr algn="ctr"/>
            <a:r>
              <a:rPr lang="en-US" dirty="0"/>
              <a:t>Signposting</a:t>
            </a:r>
            <a:endParaRPr lang="en-GB" dirty="0"/>
          </a:p>
        </p:txBody>
      </p:sp>
      <p:sp>
        <p:nvSpPr>
          <p:cNvPr id="7" name="TextBox 6"/>
          <p:cNvSpPr txBox="1"/>
          <p:nvPr/>
        </p:nvSpPr>
        <p:spPr>
          <a:xfrm>
            <a:off x="7115695" y="4118989"/>
            <a:ext cx="4148051" cy="2585323"/>
          </a:xfrm>
          <a:prstGeom prst="rect">
            <a:avLst/>
          </a:prstGeom>
          <a:solidFill>
            <a:srgbClr val="92D050"/>
          </a:solidFill>
        </p:spPr>
        <p:txBody>
          <a:bodyPr wrap="square" rtlCol="0">
            <a:spAutoFit/>
          </a:bodyPr>
          <a:lstStyle/>
          <a:p>
            <a:r>
              <a:rPr lang="en-GB" dirty="0"/>
              <a:t>Bullying UK</a:t>
            </a:r>
          </a:p>
          <a:p>
            <a:endParaRPr lang="en-GB" dirty="0"/>
          </a:p>
          <a:p>
            <a:r>
              <a:rPr lang="en-GB" dirty="0"/>
              <a:t>Helpline: 0808 800 2222</a:t>
            </a:r>
          </a:p>
          <a:p>
            <a:endParaRPr lang="en-GB" dirty="0"/>
          </a:p>
          <a:p>
            <a:r>
              <a:rPr lang="en-GB" dirty="0"/>
              <a:t>www.bullying.co.uk</a:t>
            </a:r>
          </a:p>
          <a:p>
            <a:endParaRPr lang="en-GB" dirty="0"/>
          </a:p>
          <a:p>
            <a:r>
              <a:rPr lang="en-GB" dirty="0"/>
              <a:t>bullyinguk@familylives.org.uk</a:t>
            </a:r>
          </a:p>
          <a:p>
            <a:endParaRPr lang="en-GB" dirty="0"/>
          </a:p>
          <a:p>
            <a:r>
              <a:rPr lang="en-GB" dirty="0"/>
              <a:t>@</a:t>
            </a:r>
            <a:r>
              <a:rPr lang="en-GB" dirty="0" err="1"/>
              <a:t>BullyingUK</a:t>
            </a:r>
            <a:endParaRPr lang="en-GB" dirty="0"/>
          </a:p>
        </p:txBody>
      </p:sp>
      <p:sp>
        <p:nvSpPr>
          <p:cNvPr id="8" name="Content Placeholder 7"/>
          <p:cNvSpPr>
            <a:spLocks noGrp="1"/>
          </p:cNvSpPr>
          <p:nvPr>
            <p:ph idx="1"/>
          </p:nvPr>
        </p:nvSpPr>
        <p:spPr>
          <a:xfrm>
            <a:off x="480753" y="1907837"/>
            <a:ext cx="4340629" cy="4476337"/>
          </a:xfrm>
          <a:solidFill>
            <a:srgbClr val="92D050"/>
          </a:solidFill>
        </p:spPr>
        <p:txBody>
          <a:bodyPr>
            <a:normAutofit fontScale="92500" lnSpcReduction="10000"/>
          </a:bodyPr>
          <a:lstStyle/>
          <a:p>
            <a:pPr marL="0" indent="0">
              <a:buNone/>
            </a:pPr>
            <a:r>
              <a:rPr lang="en-US" dirty="0"/>
              <a:t>Where can you get help?</a:t>
            </a:r>
          </a:p>
          <a:p>
            <a:endParaRPr lang="en-US" dirty="0"/>
          </a:p>
          <a:p>
            <a:pPr marL="0" indent="0">
              <a:buNone/>
            </a:pPr>
            <a:r>
              <a:rPr lang="en-US" dirty="0"/>
              <a:t>If you feel you are being bullied, or see someone who you think is being bullied, tell someone at Capel.</a:t>
            </a:r>
          </a:p>
          <a:p>
            <a:endParaRPr lang="en-US" dirty="0"/>
          </a:p>
          <a:p>
            <a:pPr marL="0" indent="0">
              <a:buNone/>
            </a:pPr>
            <a:r>
              <a:rPr lang="en-US" dirty="0"/>
              <a:t>You can speak to your tutor or go to Student Services for confidential advice from counsellors or mentors</a:t>
            </a:r>
            <a:endParaRPr lang="en-GB" dirty="0"/>
          </a:p>
        </p:txBody>
      </p:sp>
      <p:pic>
        <p:nvPicPr>
          <p:cNvPr id="9" name="Content Placeholder 3"/>
          <p:cNvPicPr>
            <a:picLocks noChangeAspect="1"/>
          </p:cNvPicPr>
          <p:nvPr/>
        </p:nvPicPr>
        <p:blipFill>
          <a:blip r:embed="rId2"/>
          <a:stretch>
            <a:fillRect/>
          </a:stretch>
        </p:blipFill>
        <p:spPr>
          <a:xfrm>
            <a:off x="5361709" y="111557"/>
            <a:ext cx="6578535" cy="3903555"/>
          </a:xfrm>
          <a:prstGeom prst="rect">
            <a:avLst/>
          </a:prstGeom>
        </p:spPr>
      </p:pic>
    </p:spTree>
    <p:extLst>
      <p:ext uri="{BB962C8B-B14F-4D97-AF65-F5344CB8AC3E}">
        <p14:creationId xmlns:p14="http://schemas.microsoft.com/office/powerpoint/2010/main" val="3549096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1EBAADD8EB8241B72EDA8B6D88159C" ma:contentTypeVersion="14" ma:contentTypeDescription="Create a new document." ma:contentTypeScope="" ma:versionID="b339d323639a7ab000565834618077d6">
  <xsd:schema xmlns:xsd="http://www.w3.org/2001/XMLSchema" xmlns:xs="http://www.w3.org/2001/XMLSchema" xmlns:p="http://schemas.microsoft.com/office/2006/metadata/properties" xmlns:ns2="7e8693f6-5d79-4604-bddd-456e21101c9d" xmlns:ns3="3fd155e4-6a04-42f1-a34a-dfc70400231e" targetNamespace="http://schemas.microsoft.com/office/2006/metadata/properties" ma:root="true" ma:fieldsID="ea904db3a7e994a4c5f25e2cb6ce3c1c" ns2:_="" ns3:_="">
    <xsd:import namespace="7e8693f6-5d79-4604-bddd-456e21101c9d"/>
    <xsd:import namespace="3fd155e4-6a04-42f1-a34a-dfc70400231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8693f6-5d79-4604-bddd-456e21101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a6c9892-aff3-4ae5-bb17-7a24d2e1fdc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d155e4-6a04-42f1-a34a-dfc7040023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50e9f58-65f9-41c3-bbaa-ea38d7c7763f}" ma:internalName="TaxCatchAll" ma:showField="CatchAllData" ma:web="3fd155e4-6a04-42f1-a34a-dfc7040023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fd155e4-6a04-42f1-a34a-dfc70400231e">
      <UserInfo>
        <DisplayName>Modinot Dinehin</DisplayName>
        <AccountId>61</AccountId>
        <AccountType/>
      </UserInfo>
    </SharedWithUsers>
    <lcf76f155ced4ddcb4097134ff3c332f xmlns="7e8693f6-5d79-4604-bddd-456e21101c9d">
      <Terms xmlns="http://schemas.microsoft.com/office/infopath/2007/PartnerControls"/>
    </lcf76f155ced4ddcb4097134ff3c332f>
    <TaxCatchAll xmlns="3fd155e4-6a04-42f1-a34a-dfc70400231e" xsi:nil="true"/>
  </documentManagement>
</p:properties>
</file>

<file path=customXml/itemProps1.xml><?xml version="1.0" encoding="utf-8"?>
<ds:datastoreItem xmlns:ds="http://schemas.openxmlformats.org/officeDocument/2006/customXml" ds:itemID="{FBF8956B-7DE6-41A0-8E87-A6C24F67F4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8693f6-5d79-4604-bddd-456e21101c9d"/>
    <ds:schemaRef ds:uri="3fd155e4-6a04-42f1-a34a-dfc7040023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A0A40F-51A5-499D-809C-E73C5E7C4182}">
  <ds:schemaRefs>
    <ds:schemaRef ds:uri="http://schemas.microsoft.com/sharepoint/v3/contenttype/forms"/>
  </ds:schemaRefs>
</ds:datastoreItem>
</file>

<file path=customXml/itemProps3.xml><?xml version="1.0" encoding="utf-8"?>
<ds:datastoreItem xmlns:ds="http://schemas.openxmlformats.org/officeDocument/2006/customXml" ds:itemID="{0B1A2909-E4E7-4F4B-B2AD-C29B19413965}">
  <ds:schemaRefs>
    <ds:schemaRef ds:uri="http://schemas.microsoft.com/office/2006/metadata/properties"/>
    <ds:schemaRef ds:uri="http://schemas.microsoft.com/office/infopath/2007/PartnerControls"/>
    <ds:schemaRef ds:uri="3fd155e4-6a04-42f1-a34a-dfc70400231e"/>
    <ds:schemaRef ds:uri="7e8693f6-5d79-4604-bddd-456e21101c9d"/>
  </ds:schemaRefs>
</ds:datastoreItem>
</file>

<file path=docProps/app.xml><?xml version="1.0" encoding="utf-8"?>
<Properties xmlns="http://schemas.openxmlformats.org/officeDocument/2006/extended-properties" xmlns:vt="http://schemas.openxmlformats.org/officeDocument/2006/docPropsVTypes">
  <TotalTime>8365</TotalTime>
  <Words>428</Words>
  <Application>Microsoft Office PowerPoint</Application>
  <PresentationFormat>Widescreen</PresentationFormat>
  <Paragraphs>46</Paragraphs>
  <Slides>9</Slides>
  <Notes>0</Notes>
  <HiddenSlides>0</HiddenSlides>
  <MMClips>2</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 This year’s theme is 'Make A Noise About Bullying' </vt:lpstr>
      <vt:lpstr> What is bullying?</vt:lpstr>
      <vt:lpstr>PowerPoint Presentation</vt:lpstr>
      <vt:lpstr>Discussion Activity</vt:lpstr>
      <vt:lpstr>Video – Think about why it may be hard  for some victims to come forward.</vt:lpstr>
      <vt:lpstr>Banter or Bullying?   </vt:lpstr>
      <vt:lpstr>Video – Mo Gilligan – Discussing Banter</vt:lpstr>
      <vt:lpstr>Class discussion – Banter or bullying</vt:lpstr>
      <vt:lpstr>Signposting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Anti-bullying Week</dc:title>
  <dc:creator>Tracey Gordon</dc:creator>
  <cp:lastModifiedBy>Tracey Gordon</cp:lastModifiedBy>
  <cp:revision>18</cp:revision>
  <dcterms:created xsi:type="dcterms:W3CDTF">2023-07-12T13:27:50Z</dcterms:created>
  <dcterms:modified xsi:type="dcterms:W3CDTF">2023-11-13T13:51:13Z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0x0101001D1EBAADD8EB8241B72EDA8B6D88159C</vt:lpwstr>
  </property>
</Properties>
</file>