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256" r:id="rId5"/>
    <p:sldId id="257" r:id="rId6"/>
    <p:sldId id="271" r:id="rId7"/>
    <p:sldId id="258" r:id="rId8"/>
    <p:sldId id="270" r:id="rId9"/>
    <p:sldId id="293" r:id="rId10"/>
    <p:sldId id="260" r:id="rId11"/>
    <p:sldId id="294" r:id="rId12"/>
    <p:sldId id="261" r:id="rId13"/>
    <p:sldId id="296" r:id="rId14"/>
    <p:sldId id="297" r:id="rId15"/>
    <p:sldId id="298" r:id="rId16"/>
    <p:sldId id="264" r:id="rId17"/>
    <p:sldId id="295" r:id="rId18"/>
    <p:sldId id="265" r:id="rId19"/>
    <p:sldId id="277" r:id="rId20"/>
  </p:sldIdLst>
  <p:sldSz cx="12192000" cy="6858000"/>
  <p:notesSz cx="6797675" cy="9926638"/>
  <p:embeddedFontLst>
    <p:embeddedFont>
      <p:font typeface="Calibri" panose="020F0502020204030204" pitchFamily="34" charset="0"/>
      <p:regular r:id="rId22"/>
      <p:bold r:id="rId23"/>
      <p:italic r:id="rId24"/>
      <p:boldItalic r:id="rId25"/>
    </p:embeddedFont>
    <p:embeddedFont>
      <p:font typeface="Poppins" panose="000005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R9D3pAp7OWMmtlnzmzgMbKhie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B39"/>
    <a:srgbClr val="03C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47" autoAdjust="0"/>
  </p:normalViewPr>
  <p:slideViewPr>
    <p:cSldViewPr snapToGrid="0">
      <p:cViewPr varScale="1">
        <p:scale>
          <a:sx n="95" d="100"/>
          <a:sy n="95" d="100"/>
        </p:scale>
        <p:origin x="115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40"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6930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isrespectnobody.co.uk/need-hel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extLst>
      <p:ext uri="{BB962C8B-B14F-4D97-AF65-F5344CB8AC3E}">
        <p14:creationId xmlns:p14="http://schemas.microsoft.com/office/powerpoint/2010/main" val="3914080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Resources drawn from Disrespect nobody </a:t>
            </a:r>
            <a:r>
              <a:rPr lang="en-GB" b="1" dirty="0">
                <a:hlinkClick r:id="rId3"/>
              </a:rPr>
              <a:t>https://www.disrespectnobody.co.uk/need-help/</a:t>
            </a:r>
            <a:endParaRPr lang="en-GB" b="1" dirty="0"/>
          </a:p>
          <a:p>
            <a:pPr marL="0" lvl="0" indent="0" algn="l" rtl="0">
              <a:lnSpc>
                <a:spcPct val="100000"/>
              </a:lnSpc>
              <a:spcBef>
                <a:spcPts val="0"/>
              </a:spcBef>
              <a:spcAft>
                <a:spcPts val="0"/>
              </a:spcAft>
              <a:buSzPts val="1400"/>
              <a:buNone/>
            </a:pPr>
            <a:r>
              <a:rPr lang="en-US" dirty="0"/>
              <a:t> and https://www.bewiser.ie/your-sexual-health/ </a:t>
            </a:r>
          </a:p>
          <a:p>
            <a:pPr marL="0" lvl="0" indent="0" algn="l" rtl="0">
              <a:lnSpc>
                <a:spcPct val="100000"/>
              </a:lnSpc>
              <a:spcBef>
                <a:spcPts val="0"/>
              </a:spcBef>
              <a:spcAft>
                <a:spcPts val="0"/>
              </a:spcAft>
              <a:buSzPts val="1400"/>
              <a:buNone/>
            </a:pPr>
            <a:endParaRPr dirty="0"/>
          </a:p>
        </p:txBody>
      </p:sp>
      <p:sp>
        <p:nvSpPr>
          <p:cNvPr id="191" name="Google Shape;191;p10: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extLst>
      <p:ext uri="{BB962C8B-B14F-4D97-AF65-F5344CB8AC3E}">
        <p14:creationId xmlns:p14="http://schemas.microsoft.com/office/powerpoint/2010/main" val="427619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1108627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330110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Tutors:</a:t>
            </a:r>
            <a:r>
              <a:rPr lang="en-US" baseline="0" dirty="0"/>
              <a:t> Ask the class to sort the statements into true and false. </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Please see separate resources to the answers to each statement, following the discussion you can read the true information out and compare the students thoughts and knowledge. </a:t>
            </a:r>
          </a:p>
          <a:p>
            <a:pPr marL="0" lvl="0" indent="0" algn="l" rtl="0">
              <a:lnSpc>
                <a:spcPct val="100000"/>
              </a:lnSpc>
              <a:spcBef>
                <a:spcPts val="0"/>
              </a:spcBef>
              <a:spcAft>
                <a:spcPts val="0"/>
              </a:spcAft>
              <a:buSzPts val="1400"/>
              <a:buNone/>
            </a:pPr>
            <a:endParaRPr dirty="0"/>
          </a:p>
        </p:txBody>
      </p:sp>
      <p:sp>
        <p:nvSpPr>
          <p:cNvPr id="140" name="Google Shape;140;p5: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extLst>
      <p:ext uri="{BB962C8B-B14F-4D97-AF65-F5344CB8AC3E}">
        <p14:creationId xmlns:p14="http://schemas.microsoft.com/office/powerpoint/2010/main" val="130314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Tutors:</a:t>
            </a:r>
            <a:r>
              <a:rPr lang="en-US" baseline="0" dirty="0"/>
              <a:t> Ask the class to sort the statements into true and false. </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Please see separate resources to the answers to each statement, following the discussion you can read the true information out and compare the students thoughts and knowledge. </a:t>
            </a:r>
          </a:p>
          <a:p>
            <a:pPr marL="0" lvl="0" indent="0" algn="l" rtl="0">
              <a:lnSpc>
                <a:spcPct val="100000"/>
              </a:lnSpc>
              <a:spcBef>
                <a:spcPts val="0"/>
              </a:spcBef>
              <a:spcAft>
                <a:spcPts val="0"/>
              </a:spcAft>
              <a:buSzPts val="1400"/>
              <a:buNone/>
            </a:pPr>
            <a:endParaRPr lang="en-US" dirty="0"/>
          </a:p>
          <a:p>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52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endParaRPr lang="en-GB" sz="1200" b="0" i="0" u="none" strike="noStrike" cap="none" baseline="0" dirty="0">
              <a:solidFill>
                <a:schemeClr val="dk1"/>
              </a:solidFill>
              <a:latin typeface="Calibri"/>
              <a:ea typeface="Calibri"/>
              <a:cs typeface="Calibri"/>
              <a:sym typeface="Calibri"/>
            </a:endParaRPr>
          </a:p>
        </p:txBody>
      </p:sp>
      <p:sp>
        <p:nvSpPr>
          <p:cNvPr id="150" name="Google Shape;150;p6: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extLst>
      <p:ext uri="{BB962C8B-B14F-4D97-AF65-F5344CB8AC3E}">
        <p14:creationId xmlns:p14="http://schemas.microsoft.com/office/powerpoint/2010/main" val="4159701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extLst>
      <p:ext uri="{BB962C8B-B14F-4D97-AF65-F5344CB8AC3E}">
        <p14:creationId xmlns:p14="http://schemas.microsoft.com/office/powerpoint/2010/main" val="70941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9: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extLst>
      <p:ext uri="{BB962C8B-B14F-4D97-AF65-F5344CB8AC3E}">
        <p14:creationId xmlns:p14="http://schemas.microsoft.com/office/powerpoint/2010/main" val="154025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5" name="Google Shape;105;p3: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extLst>
      <p:ext uri="{BB962C8B-B14F-4D97-AF65-F5344CB8AC3E}">
        <p14:creationId xmlns:p14="http://schemas.microsoft.com/office/powerpoint/2010/main" val="173576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hyperlink" Target="https://www.disrespectnobody.co.uk/need-help/"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mailto:counselling@capel.ac.uk" TargetMode="External"/><Relationship Id="rId5" Type="http://schemas.openxmlformats.org/officeDocument/2006/relationships/hyperlink" Target="mailto:safeguarding@capel.ac.uk" TargetMode="Externa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SmohHSkg30"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fGoWLWS4-kU&amp;ab_channel=BlueSeatStudio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80" y="0"/>
            <a:ext cx="12191239" cy="6858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335800" y="5538350"/>
            <a:ext cx="4406530" cy="1039877"/>
          </a:xfrm>
          <a:prstGeom prst="rect">
            <a:avLst/>
          </a:prstGeom>
          <a:noFill/>
          <a:ln>
            <a:noFill/>
          </a:ln>
        </p:spPr>
      </p:pic>
      <p:pic>
        <p:nvPicPr>
          <p:cNvPr id="91" name="Google Shape;91;p1"/>
          <p:cNvPicPr preferRelativeResize="0"/>
          <p:nvPr/>
        </p:nvPicPr>
        <p:blipFill rotWithShape="1">
          <a:blip r:embed="rId5">
            <a:alphaModFix/>
          </a:blip>
          <a:srcRect/>
          <a:stretch/>
        </p:blipFill>
        <p:spPr>
          <a:xfrm>
            <a:off x="592867" y="3060161"/>
            <a:ext cx="7199376" cy="18013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Google Shape;99;p2">
            <a:extLst>
              <a:ext uri="{FF2B5EF4-FFF2-40B4-BE49-F238E27FC236}">
                <a16:creationId xmlns:a16="http://schemas.microsoft.com/office/drawing/2014/main" id="{225CA3E3-EF9A-44C7-B187-CA0963A01C2D}"/>
              </a:ext>
            </a:extLst>
          </p:cNvPr>
          <p:cNvSpPr txBox="1"/>
          <p:nvPr/>
        </p:nvSpPr>
        <p:spPr>
          <a:xfrm>
            <a:off x="300470" y="335857"/>
            <a:ext cx="6142007" cy="6416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rgbClr val="252B39"/>
                </a:solidFill>
                <a:latin typeface="+mj-lt"/>
                <a:ea typeface="Poppins"/>
                <a:cs typeface="Poppins"/>
                <a:sym typeface="Poppins"/>
              </a:rPr>
              <a:t>TASK: Dialogue – 20 </a:t>
            </a:r>
            <a:r>
              <a:rPr lang="en-GB" sz="3200" b="0" i="0" u="none" strike="noStrike" cap="none" dirty="0" err="1">
                <a:solidFill>
                  <a:srgbClr val="252B39"/>
                </a:solidFill>
                <a:latin typeface="+mj-lt"/>
                <a:ea typeface="Poppins"/>
                <a:cs typeface="Poppins"/>
                <a:sym typeface="Poppins"/>
              </a:rPr>
              <a:t>mins</a:t>
            </a:r>
            <a:endParaRPr sz="1400" b="0" i="0" u="none"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4" name="Picture 3">
            <a:extLst>
              <a:ext uri="{FF2B5EF4-FFF2-40B4-BE49-F238E27FC236}">
                <a16:creationId xmlns:a16="http://schemas.microsoft.com/office/drawing/2014/main" id="{A0DAE067-E8B1-4CBE-8EEA-FD56C4A2D402}"/>
              </a:ext>
            </a:extLst>
          </p:cNvPr>
          <p:cNvPicPr>
            <a:picLocks noChangeAspect="1"/>
          </p:cNvPicPr>
          <p:nvPr/>
        </p:nvPicPr>
        <p:blipFill>
          <a:blip r:embed="rId3"/>
          <a:stretch>
            <a:fillRect/>
          </a:stretch>
        </p:blipFill>
        <p:spPr>
          <a:xfrm>
            <a:off x="0" y="6145649"/>
            <a:ext cx="12192000" cy="713232"/>
          </a:xfrm>
          <a:prstGeom prst="rect">
            <a:avLst/>
          </a:prstGeom>
        </p:spPr>
      </p:pic>
      <p:sp>
        <p:nvSpPr>
          <p:cNvPr id="5" name="Rectangle 4"/>
          <p:cNvSpPr/>
          <p:nvPr/>
        </p:nvSpPr>
        <p:spPr>
          <a:xfrm>
            <a:off x="300468" y="1075091"/>
            <a:ext cx="11265184" cy="15039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1600" dirty="0">
                <a:latin typeface="+mj-lt"/>
              </a:rPr>
              <a:t>Obtaining consent often requires some dialogue before sexual activity. </a:t>
            </a:r>
          </a:p>
          <a:p>
            <a:r>
              <a:rPr lang="en-US" sz="1600" dirty="0">
                <a:latin typeface="+mj-lt"/>
              </a:rPr>
              <a:t>This is a partially completed dialogue from Laura and Dan before they have sex. The persons speech that is completed is </a:t>
            </a:r>
            <a:r>
              <a:rPr lang="en-US" sz="1600" dirty="0" err="1">
                <a:latin typeface="+mj-lt"/>
              </a:rPr>
              <a:t>Dans</a:t>
            </a:r>
            <a:r>
              <a:rPr lang="en-US" sz="1600" dirty="0">
                <a:latin typeface="+mj-lt"/>
              </a:rPr>
              <a:t>.</a:t>
            </a:r>
          </a:p>
          <a:p>
            <a:pPr marL="342900" indent="-342900">
              <a:buAutoNum type="arabicPeriod"/>
            </a:pPr>
            <a:r>
              <a:rPr lang="en-US" sz="1600" dirty="0">
                <a:latin typeface="+mj-lt"/>
              </a:rPr>
              <a:t>Can you complete Laura's Reponses in the situation that she does want to have sex with Dan and is giving consent</a:t>
            </a:r>
          </a:p>
          <a:p>
            <a:pPr marL="342900" indent="-342900">
              <a:buAutoNum type="arabicPeriod"/>
            </a:pPr>
            <a:r>
              <a:rPr lang="en-US" sz="1600" dirty="0">
                <a:latin typeface="+mj-lt"/>
              </a:rPr>
              <a:t>Can you then complete the responses as if she does not consent to having sex with Dan</a:t>
            </a:r>
          </a:p>
        </p:txBody>
      </p:sp>
      <p:sp>
        <p:nvSpPr>
          <p:cNvPr id="2" name="Rectangular Callout 1"/>
          <p:cNvSpPr/>
          <p:nvPr/>
        </p:nvSpPr>
        <p:spPr>
          <a:xfrm>
            <a:off x="300470" y="3010218"/>
            <a:ext cx="3869597" cy="496658"/>
          </a:xfrm>
          <a:prstGeom prst="wedgeRectCallout">
            <a:avLst>
              <a:gd name="adj1" fmla="val 57237"/>
              <a:gd name="adj2" fmla="val 8663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Rectangular Callout 8"/>
          <p:cNvSpPr/>
          <p:nvPr/>
        </p:nvSpPr>
        <p:spPr>
          <a:xfrm>
            <a:off x="300469" y="3805680"/>
            <a:ext cx="3869597" cy="496658"/>
          </a:xfrm>
          <a:prstGeom prst="wedgeRectCallout">
            <a:avLst>
              <a:gd name="adj1" fmla="val 57237"/>
              <a:gd name="adj2" fmla="val 8663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Rectangular Callout 9"/>
          <p:cNvSpPr/>
          <p:nvPr/>
        </p:nvSpPr>
        <p:spPr>
          <a:xfrm>
            <a:off x="300469" y="4578000"/>
            <a:ext cx="3869597" cy="496658"/>
          </a:xfrm>
          <a:prstGeom prst="wedgeRectCallout">
            <a:avLst>
              <a:gd name="adj1" fmla="val 57237"/>
              <a:gd name="adj2" fmla="val 8663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Rectangular Callout 10"/>
          <p:cNvSpPr/>
          <p:nvPr/>
        </p:nvSpPr>
        <p:spPr>
          <a:xfrm>
            <a:off x="300469" y="5423640"/>
            <a:ext cx="3869597" cy="496658"/>
          </a:xfrm>
          <a:prstGeom prst="wedgeRectCallout">
            <a:avLst>
              <a:gd name="adj1" fmla="val 57237"/>
              <a:gd name="adj2" fmla="val 8663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300469" y="3095627"/>
            <a:ext cx="3869597" cy="276999"/>
          </a:xfrm>
          <a:prstGeom prst="rect">
            <a:avLst/>
          </a:prstGeom>
          <a:noFill/>
        </p:spPr>
        <p:txBody>
          <a:bodyPr wrap="square" rtlCol="0">
            <a:spAutoFit/>
          </a:bodyPr>
          <a:lstStyle/>
          <a:p>
            <a:r>
              <a:rPr lang="en-GB" sz="1200" dirty="0"/>
              <a:t>What's wrong, you’ve been leading me on all night?</a:t>
            </a:r>
          </a:p>
        </p:txBody>
      </p:sp>
      <p:sp>
        <p:nvSpPr>
          <p:cNvPr id="13" name="TextBox 12"/>
          <p:cNvSpPr txBox="1"/>
          <p:nvPr/>
        </p:nvSpPr>
        <p:spPr>
          <a:xfrm>
            <a:off x="300469" y="3935728"/>
            <a:ext cx="3869597" cy="276999"/>
          </a:xfrm>
          <a:prstGeom prst="rect">
            <a:avLst/>
          </a:prstGeom>
          <a:noFill/>
        </p:spPr>
        <p:txBody>
          <a:bodyPr wrap="square" rtlCol="0">
            <a:spAutoFit/>
          </a:bodyPr>
          <a:lstStyle/>
          <a:p>
            <a:r>
              <a:rPr lang="en-GB" sz="1200" dirty="0"/>
              <a:t>Do you like me? </a:t>
            </a:r>
          </a:p>
        </p:txBody>
      </p:sp>
      <p:sp>
        <p:nvSpPr>
          <p:cNvPr id="14" name="TextBox 13"/>
          <p:cNvSpPr txBox="1"/>
          <p:nvPr/>
        </p:nvSpPr>
        <p:spPr>
          <a:xfrm>
            <a:off x="300469" y="4703202"/>
            <a:ext cx="3869597" cy="276999"/>
          </a:xfrm>
          <a:prstGeom prst="rect">
            <a:avLst/>
          </a:prstGeom>
          <a:noFill/>
        </p:spPr>
        <p:txBody>
          <a:bodyPr wrap="square" rtlCol="0">
            <a:spAutoFit/>
          </a:bodyPr>
          <a:lstStyle/>
          <a:p>
            <a:r>
              <a:rPr lang="en-GB" sz="1200" dirty="0"/>
              <a:t>You’re really special to me </a:t>
            </a:r>
          </a:p>
        </p:txBody>
      </p:sp>
      <p:sp>
        <p:nvSpPr>
          <p:cNvPr id="15" name="TextBox 14"/>
          <p:cNvSpPr txBox="1"/>
          <p:nvPr/>
        </p:nvSpPr>
        <p:spPr>
          <a:xfrm>
            <a:off x="300468" y="5526065"/>
            <a:ext cx="3869597" cy="276999"/>
          </a:xfrm>
          <a:prstGeom prst="rect">
            <a:avLst/>
          </a:prstGeom>
          <a:noFill/>
        </p:spPr>
        <p:txBody>
          <a:bodyPr wrap="square" rtlCol="0">
            <a:spAutoFit/>
          </a:bodyPr>
          <a:lstStyle/>
          <a:p>
            <a:r>
              <a:rPr lang="en-GB" sz="1200" dirty="0"/>
              <a:t>Let’s go upstairs then! </a:t>
            </a:r>
          </a:p>
        </p:txBody>
      </p:sp>
      <p:sp>
        <p:nvSpPr>
          <p:cNvPr id="16" name="TextBox 15"/>
          <p:cNvSpPr txBox="1"/>
          <p:nvPr/>
        </p:nvSpPr>
        <p:spPr>
          <a:xfrm>
            <a:off x="1718268" y="2602607"/>
            <a:ext cx="612950"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DAN</a:t>
            </a:r>
          </a:p>
        </p:txBody>
      </p:sp>
      <p:sp>
        <p:nvSpPr>
          <p:cNvPr id="17" name="Oval Callout 16"/>
          <p:cNvSpPr/>
          <p:nvPr/>
        </p:nvSpPr>
        <p:spPr>
          <a:xfrm>
            <a:off x="4833258" y="3183350"/>
            <a:ext cx="6089301" cy="496658"/>
          </a:xfrm>
          <a:prstGeom prst="wedgeEllipseCallout">
            <a:avLst>
              <a:gd name="adj1" fmla="val -57137"/>
              <a:gd name="adj2" fmla="val 7463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TextBox 17"/>
          <p:cNvSpPr txBox="1"/>
          <p:nvPr/>
        </p:nvSpPr>
        <p:spPr>
          <a:xfrm>
            <a:off x="5617029" y="3313227"/>
            <a:ext cx="2200589" cy="307777"/>
          </a:xfrm>
          <a:prstGeom prst="rect">
            <a:avLst/>
          </a:prstGeom>
          <a:noFill/>
        </p:spPr>
        <p:txBody>
          <a:bodyPr wrap="square" rtlCol="0">
            <a:spAutoFit/>
          </a:bodyPr>
          <a:lstStyle/>
          <a:p>
            <a:r>
              <a:rPr lang="en-GB" dirty="0"/>
              <a:t>Response: </a:t>
            </a:r>
          </a:p>
        </p:txBody>
      </p:sp>
      <p:sp>
        <p:nvSpPr>
          <p:cNvPr id="19" name="Oval Callout 18"/>
          <p:cNvSpPr/>
          <p:nvPr/>
        </p:nvSpPr>
        <p:spPr>
          <a:xfrm>
            <a:off x="4833258" y="3971474"/>
            <a:ext cx="6089301" cy="496658"/>
          </a:xfrm>
          <a:prstGeom prst="wedgeEllipseCallout">
            <a:avLst>
              <a:gd name="adj1" fmla="val -57137"/>
              <a:gd name="adj2" fmla="val 7463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TextBox 19"/>
          <p:cNvSpPr txBox="1"/>
          <p:nvPr/>
        </p:nvSpPr>
        <p:spPr>
          <a:xfrm>
            <a:off x="5617029" y="4101351"/>
            <a:ext cx="2200589" cy="307777"/>
          </a:xfrm>
          <a:prstGeom prst="rect">
            <a:avLst/>
          </a:prstGeom>
          <a:noFill/>
        </p:spPr>
        <p:txBody>
          <a:bodyPr wrap="square" rtlCol="0">
            <a:spAutoFit/>
          </a:bodyPr>
          <a:lstStyle/>
          <a:p>
            <a:r>
              <a:rPr lang="en-GB" dirty="0"/>
              <a:t>Response: </a:t>
            </a:r>
          </a:p>
        </p:txBody>
      </p:sp>
      <p:sp>
        <p:nvSpPr>
          <p:cNvPr id="21" name="Oval Callout 20"/>
          <p:cNvSpPr/>
          <p:nvPr/>
        </p:nvSpPr>
        <p:spPr>
          <a:xfrm>
            <a:off x="4833258" y="5541252"/>
            <a:ext cx="6089301" cy="496658"/>
          </a:xfrm>
          <a:prstGeom prst="wedgeEllipseCallout">
            <a:avLst>
              <a:gd name="adj1" fmla="val -57137"/>
              <a:gd name="adj2" fmla="val 7463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2" name="TextBox 21"/>
          <p:cNvSpPr txBox="1"/>
          <p:nvPr/>
        </p:nvSpPr>
        <p:spPr>
          <a:xfrm>
            <a:off x="5617029" y="5671129"/>
            <a:ext cx="2200589" cy="307777"/>
          </a:xfrm>
          <a:prstGeom prst="rect">
            <a:avLst/>
          </a:prstGeom>
          <a:noFill/>
        </p:spPr>
        <p:txBody>
          <a:bodyPr wrap="square" rtlCol="0">
            <a:spAutoFit/>
          </a:bodyPr>
          <a:lstStyle/>
          <a:p>
            <a:r>
              <a:rPr lang="en-GB" dirty="0"/>
              <a:t>Response: </a:t>
            </a:r>
          </a:p>
        </p:txBody>
      </p:sp>
      <p:sp>
        <p:nvSpPr>
          <p:cNvPr id="23" name="Oval Callout 22"/>
          <p:cNvSpPr/>
          <p:nvPr/>
        </p:nvSpPr>
        <p:spPr>
          <a:xfrm>
            <a:off x="4833258" y="4777043"/>
            <a:ext cx="6089301" cy="496658"/>
          </a:xfrm>
          <a:prstGeom prst="wedgeEllipseCallout">
            <a:avLst>
              <a:gd name="adj1" fmla="val -57137"/>
              <a:gd name="adj2" fmla="val 7463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4" name="TextBox 23"/>
          <p:cNvSpPr txBox="1"/>
          <p:nvPr/>
        </p:nvSpPr>
        <p:spPr>
          <a:xfrm>
            <a:off x="5617029" y="4906920"/>
            <a:ext cx="2200589" cy="307777"/>
          </a:xfrm>
          <a:prstGeom prst="rect">
            <a:avLst/>
          </a:prstGeom>
          <a:noFill/>
        </p:spPr>
        <p:txBody>
          <a:bodyPr wrap="square" rtlCol="0">
            <a:spAutoFit/>
          </a:bodyPr>
          <a:lstStyle/>
          <a:p>
            <a:r>
              <a:rPr lang="en-GB" dirty="0"/>
              <a:t>Response: </a:t>
            </a:r>
          </a:p>
        </p:txBody>
      </p:sp>
      <p:sp>
        <p:nvSpPr>
          <p:cNvPr id="25" name="TextBox 24"/>
          <p:cNvSpPr txBox="1"/>
          <p:nvPr/>
        </p:nvSpPr>
        <p:spPr>
          <a:xfrm>
            <a:off x="6933363" y="2602607"/>
            <a:ext cx="884255"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t>LAURA</a:t>
            </a:r>
          </a:p>
        </p:txBody>
      </p:sp>
    </p:spTree>
    <p:extLst>
      <p:ext uri="{BB962C8B-B14F-4D97-AF65-F5344CB8AC3E}">
        <p14:creationId xmlns:p14="http://schemas.microsoft.com/office/powerpoint/2010/main" val="674029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E79BD08E-BB4F-43D3-AEAB-19FE4C27ABA6}"/>
              </a:ext>
            </a:extLst>
          </p:cNvPr>
          <p:cNvSpPr txBox="1"/>
          <p:nvPr/>
        </p:nvSpPr>
        <p:spPr>
          <a:xfrm>
            <a:off x="300470" y="167929"/>
            <a:ext cx="6142007" cy="6526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dirty="0">
                <a:solidFill>
                  <a:srgbClr val="252B39"/>
                </a:solidFill>
                <a:latin typeface="+mn-lt"/>
                <a:ea typeface="Poppins"/>
                <a:cs typeface="Poppins"/>
                <a:sym typeface="Poppins"/>
              </a:rPr>
              <a:t>TASK: Power Dynamics</a:t>
            </a:r>
            <a:endParaRPr sz="1400" b="1" i="0" u="none" strike="noStrike" cap="none" dirty="0">
              <a:solidFill>
                <a:srgbClr val="252B39"/>
              </a:solidFill>
              <a:latin typeface="+mn-lt"/>
              <a:sym typeface="Arial"/>
            </a:endParaRPr>
          </a:p>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C4D0BC5A-D03D-41A2-9F99-79F628392D5E}"/>
              </a:ext>
            </a:extLst>
          </p:cNvPr>
          <p:cNvPicPr>
            <a:picLocks noChangeAspect="1"/>
          </p:cNvPicPr>
          <p:nvPr/>
        </p:nvPicPr>
        <p:blipFill>
          <a:blip r:embed="rId2"/>
          <a:stretch>
            <a:fillRect/>
          </a:stretch>
        </p:blipFill>
        <p:spPr>
          <a:xfrm>
            <a:off x="0" y="6145649"/>
            <a:ext cx="12192000" cy="713232"/>
          </a:xfrm>
          <a:prstGeom prst="rect">
            <a:avLst/>
          </a:prstGeom>
        </p:spPr>
      </p:pic>
      <p:sp>
        <p:nvSpPr>
          <p:cNvPr id="2" name="TextBox 1"/>
          <p:cNvSpPr txBox="1"/>
          <p:nvPr/>
        </p:nvSpPr>
        <p:spPr>
          <a:xfrm>
            <a:off x="300469" y="1086397"/>
            <a:ext cx="8190387" cy="4401205"/>
          </a:xfrm>
          <a:prstGeom prst="rect">
            <a:avLst/>
          </a:prstGeom>
          <a:noFill/>
        </p:spPr>
        <p:txBody>
          <a:bodyPr wrap="square" rtlCol="0">
            <a:spAutoFit/>
          </a:bodyPr>
          <a:lstStyle/>
          <a:p>
            <a:pPr lvl="0">
              <a:buSzPts val="2400"/>
            </a:pPr>
            <a:r>
              <a:rPr lang="en-US" sz="2000" dirty="0"/>
              <a:t>Having power over someone means being able to direct or influence their </a:t>
            </a:r>
            <a:r>
              <a:rPr lang="en-US" sz="2000" dirty="0" err="1"/>
              <a:t>behaviour</a:t>
            </a:r>
            <a:r>
              <a:rPr lang="en-US" sz="2000" dirty="0"/>
              <a:t> in a certain situation. The term power dynamics describes how this power might affect a relationship or situation between two or more people. </a:t>
            </a:r>
          </a:p>
          <a:p>
            <a:pPr lvl="0">
              <a:buSzPts val="2400"/>
            </a:pPr>
            <a:endParaRPr lang="en-US" sz="2000" dirty="0"/>
          </a:p>
          <a:p>
            <a:pPr lvl="0">
              <a:buSzPts val="2400"/>
            </a:pPr>
            <a:r>
              <a:rPr lang="en-US" sz="2000" dirty="0"/>
              <a:t>When it comes to sex, unequal power dynamics might affect a person’s ability to give proper consent. For example, if someone feels as though the other person has power over them in some way, they may not feel that they can say ‘no’ as easily, even if they want to. </a:t>
            </a:r>
          </a:p>
          <a:p>
            <a:pPr lvl="0">
              <a:buSzPts val="2400"/>
            </a:pPr>
            <a:endParaRPr lang="en-US" sz="2000" dirty="0"/>
          </a:p>
          <a:p>
            <a:pPr lvl="0">
              <a:buSzPts val="2400"/>
            </a:pPr>
            <a:r>
              <a:rPr lang="en-US" sz="2000" dirty="0"/>
              <a:t>On the following slide, there are a list of factors that ay affect power dynamics, for each you need to think of HOW this affects power, and give and example of a situation where someone may heave more vs less power. </a:t>
            </a:r>
            <a:endParaRPr lang="en-US" sz="2000" dirty="0">
              <a:solidFill>
                <a:srgbClr val="252B39"/>
              </a:solidFill>
              <a:ea typeface="Poppins"/>
              <a:cs typeface="Poppins"/>
              <a:sym typeface="Poppins"/>
            </a:endParaRPr>
          </a:p>
        </p:txBody>
      </p:sp>
      <p:pic>
        <p:nvPicPr>
          <p:cNvPr id="1026" name="Picture 2" descr="e Exploitation of Power Dynamics - Issu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7399" y="1979525"/>
            <a:ext cx="2856280" cy="1999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8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E79BD08E-BB4F-43D3-AEAB-19FE4C27ABA6}"/>
              </a:ext>
            </a:extLst>
          </p:cNvPr>
          <p:cNvSpPr txBox="1"/>
          <p:nvPr/>
        </p:nvSpPr>
        <p:spPr>
          <a:xfrm>
            <a:off x="300470" y="167929"/>
            <a:ext cx="7185552" cy="6526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dirty="0">
                <a:solidFill>
                  <a:srgbClr val="252B39"/>
                </a:solidFill>
                <a:latin typeface="+mn-lt"/>
                <a:ea typeface="Poppins"/>
                <a:cs typeface="Poppins"/>
                <a:sym typeface="Poppins"/>
              </a:rPr>
              <a:t>TASK: Power Dynamics – 40 </a:t>
            </a:r>
            <a:r>
              <a:rPr lang="en-GB" sz="3200" b="1" i="0" u="none" strike="noStrike" cap="none" dirty="0" err="1">
                <a:solidFill>
                  <a:srgbClr val="252B39"/>
                </a:solidFill>
                <a:latin typeface="+mn-lt"/>
                <a:ea typeface="Poppins"/>
                <a:cs typeface="Poppins"/>
                <a:sym typeface="Poppins"/>
              </a:rPr>
              <a:t>mins</a:t>
            </a:r>
            <a:r>
              <a:rPr lang="en-GB" sz="3200" b="1" i="0" u="none" strike="noStrike" cap="none" dirty="0">
                <a:solidFill>
                  <a:srgbClr val="252B39"/>
                </a:solidFill>
                <a:latin typeface="+mn-lt"/>
                <a:ea typeface="Poppins"/>
                <a:cs typeface="Poppins"/>
                <a:sym typeface="Poppins"/>
              </a:rPr>
              <a:t> </a:t>
            </a:r>
            <a:endParaRPr sz="1400" b="1" i="0" u="none" strike="noStrike" cap="none" dirty="0">
              <a:solidFill>
                <a:srgbClr val="252B39"/>
              </a:solidFill>
              <a:latin typeface="+mn-lt"/>
              <a:sym typeface="Arial"/>
            </a:endParaRPr>
          </a:p>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C4D0BC5A-D03D-41A2-9F99-79F628392D5E}"/>
              </a:ext>
            </a:extLst>
          </p:cNvPr>
          <p:cNvPicPr>
            <a:picLocks noChangeAspect="1"/>
          </p:cNvPicPr>
          <p:nvPr/>
        </p:nvPicPr>
        <p:blipFill>
          <a:blip r:embed="rId2"/>
          <a:stretch>
            <a:fillRect/>
          </a:stretch>
        </p:blipFill>
        <p:spPr>
          <a:xfrm>
            <a:off x="0" y="6145649"/>
            <a:ext cx="12192000" cy="71323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466420149"/>
              </p:ext>
            </p:extLst>
          </p:nvPr>
        </p:nvGraphicFramePr>
        <p:xfrm>
          <a:off x="142910" y="719665"/>
          <a:ext cx="11432792" cy="5328920"/>
        </p:xfrm>
        <a:graphic>
          <a:graphicData uri="http://schemas.openxmlformats.org/drawingml/2006/table">
            <a:tbl>
              <a:tblPr firstRow="1" bandRow="1">
                <a:tableStyleId>{93296810-A885-4BE3-A3E7-6D5BEEA58F35}</a:tableStyleId>
              </a:tblPr>
              <a:tblGrid>
                <a:gridCol w="1846664">
                  <a:extLst>
                    <a:ext uri="{9D8B030D-6E8A-4147-A177-3AD203B41FA5}">
                      <a16:colId xmlns:a16="http://schemas.microsoft.com/office/drawing/2014/main" val="308632874"/>
                    </a:ext>
                  </a:extLst>
                </a:gridCol>
                <a:gridCol w="5506496">
                  <a:extLst>
                    <a:ext uri="{9D8B030D-6E8A-4147-A177-3AD203B41FA5}">
                      <a16:colId xmlns:a16="http://schemas.microsoft.com/office/drawing/2014/main" val="485584233"/>
                    </a:ext>
                  </a:extLst>
                </a:gridCol>
                <a:gridCol w="1999622">
                  <a:extLst>
                    <a:ext uri="{9D8B030D-6E8A-4147-A177-3AD203B41FA5}">
                      <a16:colId xmlns:a16="http://schemas.microsoft.com/office/drawing/2014/main" val="2219600273"/>
                    </a:ext>
                  </a:extLst>
                </a:gridCol>
                <a:gridCol w="2080010">
                  <a:extLst>
                    <a:ext uri="{9D8B030D-6E8A-4147-A177-3AD203B41FA5}">
                      <a16:colId xmlns:a16="http://schemas.microsoft.com/office/drawing/2014/main" val="1638206299"/>
                    </a:ext>
                  </a:extLst>
                </a:gridCol>
              </a:tblGrid>
              <a:tr h="370840">
                <a:tc>
                  <a:txBody>
                    <a:bodyPr/>
                    <a:lstStyle/>
                    <a:p>
                      <a:endParaRPr lang="en-GB" dirty="0"/>
                    </a:p>
                  </a:txBody>
                  <a:tcPr/>
                </a:tc>
                <a:tc>
                  <a:txBody>
                    <a:bodyPr/>
                    <a:lstStyle/>
                    <a:p>
                      <a:r>
                        <a:rPr lang="en-GB" dirty="0"/>
                        <a:t>How does this factor affect power</a:t>
                      </a:r>
                    </a:p>
                  </a:txBody>
                  <a:tcPr/>
                </a:tc>
                <a:tc>
                  <a:txBody>
                    <a:bodyPr/>
                    <a:lstStyle/>
                    <a:p>
                      <a:r>
                        <a:rPr lang="en-GB" dirty="0"/>
                        <a:t>Example of how this may increase power</a:t>
                      </a:r>
                    </a:p>
                  </a:txBody>
                  <a:tcPr/>
                </a:tc>
                <a:tc>
                  <a:txBody>
                    <a:bodyPr/>
                    <a:lstStyle/>
                    <a:p>
                      <a:r>
                        <a:rPr lang="en-GB" dirty="0"/>
                        <a:t>Example of how this may decrease power </a:t>
                      </a:r>
                    </a:p>
                  </a:txBody>
                  <a:tcPr/>
                </a:tc>
                <a:extLst>
                  <a:ext uri="{0D108BD9-81ED-4DB2-BD59-A6C34878D82A}">
                    <a16:rowId xmlns:a16="http://schemas.microsoft.com/office/drawing/2014/main" val="2479718949"/>
                  </a:ext>
                </a:extLst>
              </a:tr>
              <a:tr h="370840">
                <a:tc>
                  <a:txBody>
                    <a:bodyPr/>
                    <a:lstStyle/>
                    <a:p>
                      <a:r>
                        <a:rPr lang="en-GB" dirty="0"/>
                        <a:t>Sexual</a:t>
                      </a:r>
                      <a:r>
                        <a:rPr lang="en-GB" baseline="0" dirty="0"/>
                        <a:t> Experience</a:t>
                      </a:r>
                      <a:endParaRPr lang="en-GB" dirty="0"/>
                    </a:p>
                  </a:txBody>
                  <a:tcPr/>
                </a:tc>
                <a:tc>
                  <a:txBody>
                    <a:bodyPr/>
                    <a:lstStyle/>
                    <a:p>
                      <a:r>
                        <a:rPr lang="en-GB" dirty="0"/>
                        <a:t>Sexual</a:t>
                      </a:r>
                      <a:r>
                        <a:rPr lang="en-GB" baseline="0" dirty="0"/>
                        <a:t> experience can be intimidating. It can make someone feel or at least give the assumption that one individual has more power and is more comfortable in a situation</a:t>
                      </a:r>
                      <a:endParaRPr lang="en-GB" dirty="0"/>
                    </a:p>
                  </a:txBody>
                  <a:tcPr/>
                </a:tc>
                <a:tc>
                  <a:txBody>
                    <a:bodyPr/>
                    <a:lstStyle/>
                    <a:p>
                      <a:r>
                        <a:rPr lang="en-GB" dirty="0"/>
                        <a:t>The person with more sexual experience</a:t>
                      </a:r>
                    </a:p>
                  </a:txBody>
                  <a:tcPr/>
                </a:tc>
                <a:tc>
                  <a:txBody>
                    <a:bodyPr/>
                    <a:lstStyle/>
                    <a:p>
                      <a:r>
                        <a:rPr lang="en-GB" dirty="0"/>
                        <a:t>The person</a:t>
                      </a:r>
                      <a:r>
                        <a:rPr lang="en-GB" baseline="0" dirty="0"/>
                        <a:t> with less sexual experience. </a:t>
                      </a:r>
                      <a:endParaRPr lang="en-GB" dirty="0"/>
                    </a:p>
                  </a:txBody>
                  <a:tcPr/>
                </a:tc>
                <a:extLst>
                  <a:ext uri="{0D108BD9-81ED-4DB2-BD59-A6C34878D82A}">
                    <a16:rowId xmlns:a16="http://schemas.microsoft.com/office/drawing/2014/main" val="1947825389"/>
                  </a:ext>
                </a:extLst>
              </a:tr>
              <a:tr h="370840">
                <a:tc>
                  <a:txBody>
                    <a:bodyPr/>
                    <a:lstStyle/>
                    <a:p>
                      <a:r>
                        <a:rPr lang="en-GB" dirty="0"/>
                        <a:t>Age</a:t>
                      </a:r>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403443844"/>
                  </a:ext>
                </a:extLst>
              </a:tr>
              <a:tr h="370840">
                <a:tc>
                  <a:txBody>
                    <a:bodyPr/>
                    <a:lstStyle/>
                    <a:p>
                      <a:r>
                        <a:rPr lang="en-GB" dirty="0"/>
                        <a:t>Intellectual Ability</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87713854"/>
                  </a:ext>
                </a:extLst>
              </a:tr>
              <a:tr h="370840">
                <a:tc>
                  <a:txBody>
                    <a:bodyPr/>
                    <a:lstStyle/>
                    <a:p>
                      <a:r>
                        <a:rPr lang="en-GB" dirty="0"/>
                        <a:t>Strength</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95863715"/>
                  </a:ext>
                </a:extLst>
              </a:tr>
              <a:tr h="370840">
                <a:tc>
                  <a:txBody>
                    <a:bodyPr/>
                    <a:lstStyle/>
                    <a:p>
                      <a:r>
                        <a:rPr lang="en-GB" dirty="0"/>
                        <a:t>Education</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87901432"/>
                  </a:ext>
                </a:extLst>
              </a:tr>
              <a:tr h="370840">
                <a:tc>
                  <a:txBody>
                    <a:bodyPr/>
                    <a:lstStyle/>
                    <a:p>
                      <a:r>
                        <a:rPr lang="en-GB" dirty="0"/>
                        <a:t>Ethnicity</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11884679"/>
                  </a:ext>
                </a:extLst>
              </a:tr>
              <a:tr h="370840">
                <a:tc>
                  <a:txBody>
                    <a:bodyPr/>
                    <a:lstStyle/>
                    <a:p>
                      <a:r>
                        <a:rPr lang="en-GB" dirty="0"/>
                        <a:t>Physical Ability</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83033277"/>
                  </a:ext>
                </a:extLst>
              </a:tr>
              <a:tr h="370840">
                <a:tc>
                  <a:txBody>
                    <a:bodyPr/>
                    <a:lstStyle/>
                    <a:p>
                      <a:r>
                        <a:rPr lang="en-GB" dirty="0"/>
                        <a:t>Fame</a:t>
                      </a:r>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91335403"/>
                  </a:ext>
                </a:extLst>
              </a:tr>
              <a:tr h="370840">
                <a:tc>
                  <a:txBody>
                    <a:bodyPr/>
                    <a:lstStyle/>
                    <a:p>
                      <a:r>
                        <a:rPr lang="en-GB" dirty="0"/>
                        <a:t>Wealth</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82666137"/>
                  </a:ext>
                </a:extLst>
              </a:tr>
              <a:tr h="370840">
                <a:tc>
                  <a:txBody>
                    <a:bodyPr/>
                    <a:lstStyle/>
                    <a:p>
                      <a:r>
                        <a:rPr lang="en-GB" dirty="0"/>
                        <a:t>Social Status</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47260974"/>
                  </a:ext>
                </a:extLst>
              </a:tr>
              <a:tr h="370840">
                <a:tc>
                  <a:txBody>
                    <a:bodyPr/>
                    <a:lstStyle/>
                    <a:p>
                      <a:r>
                        <a:rPr lang="en-GB" dirty="0"/>
                        <a:t>Sex/gender</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27922071"/>
                  </a:ext>
                </a:extLst>
              </a:tr>
              <a:tr h="370840">
                <a:tc>
                  <a:txBody>
                    <a:bodyPr/>
                    <a:lstStyle/>
                    <a:p>
                      <a:r>
                        <a:rPr lang="en-GB" dirty="0"/>
                        <a:t>Job</a:t>
                      </a: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07457796"/>
                  </a:ext>
                </a:extLst>
              </a:tr>
            </a:tbl>
          </a:graphicData>
        </a:graphic>
      </p:graphicFrame>
    </p:spTree>
    <p:extLst>
      <p:ext uri="{BB962C8B-B14F-4D97-AF65-F5344CB8AC3E}">
        <p14:creationId xmlns:p14="http://schemas.microsoft.com/office/powerpoint/2010/main" val="288677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Google Shape;99;p2">
            <a:extLst>
              <a:ext uri="{FF2B5EF4-FFF2-40B4-BE49-F238E27FC236}">
                <a16:creationId xmlns:a16="http://schemas.microsoft.com/office/drawing/2014/main" id="{225CA3E3-EF9A-44C7-B187-CA0963A01C2D}"/>
              </a:ext>
            </a:extLst>
          </p:cNvPr>
          <p:cNvSpPr txBox="1"/>
          <p:nvPr/>
        </p:nvSpPr>
        <p:spPr>
          <a:xfrm>
            <a:off x="300470" y="335857"/>
            <a:ext cx="6142007" cy="64160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j-lt"/>
                <a:ea typeface="Poppins"/>
                <a:cs typeface="Poppins"/>
                <a:sym typeface="Poppins"/>
              </a:rPr>
              <a:t>Considering Consequences</a:t>
            </a:r>
            <a:endParaRPr sz="1400" b="0" i="0" u="none" strike="noStrike" cap="none" dirty="0">
              <a:solidFill>
                <a:srgbClr val="252B39"/>
              </a:solidFill>
              <a:latin typeface="+mj-lt"/>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mj-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Poppins"/>
              <a:ea typeface="Poppins"/>
              <a:cs typeface="Poppins"/>
              <a:sym typeface="Poppins"/>
            </a:endParaRPr>
          </a:p>
        </p:txBody>
      </p:sp>
      <p:pic>
        <p:nvPicPr>
          <p:cNvPr id="4" name="Picture 3">
            <a:extLst>
              <a:ext uri="{FF2B5EF4-FFF2-40B4-BE49-F238E27FC236}">
                <a16:creationId xmlns:a16="http://schemas.microsoft.com/office/drawing/2014/main" id="{A0DAE067-E8B1-4CBE-8EEA-FD56C4A2D402}"/>
              </a:ext>
            </a:extLst>
          </p:cNvPr>
          <p:cNvPicPr>
            <a:picLocks noChangeAspect="1"/>
          </p:cNvPicPr>
          <p:nvPr/>
        </p:nvPicPr>
        <p:blipFill>
          <a:blip r:embed="rId3"/>
          <a:stretch>
            <a:fillRect/>
          </a:stretch>
        </p:blipFill>
        <p:spPr>
          <a:xfrm>
            <a:off x="0" y="6145649"/>
            <a:ext cx="12192000" cy="713232"/>
          </a:xfrm>
          <a:prstGeom prst="rect">
            <a:avLst/>
          </a:prstGeom>
        </p:spPr>
      </p:pic>
      <p:sp>
        <p:nvSpPr>
          <p:cNvPr id="5" name="Rectangle 4"/>
          <p:cNvSpPr/>
          <p:nvPr/>
        </p:nvSpPr>
        <p:spPr>
          <a:xfrm>
            <a:off x="300469" y="1064172"/>
            <a:ext cx="6142007" cy="15039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1600" dirty="0">
                <a:latin typeface="+mj-lt"/>
              </a:rPr>
              <a:t>Consequences can either be positive or negative, and can have a lasting impact on people’s lives. Sex or physical closeness without consent can have extremely damaging consequences for both people involved, and the perpetrator could end up with a criminal record. </a:t>
            </a:r>
          </a:p>
        </p:txBody>
      </p:sp>
      <p:sp>
        <p:nvSpPr>
          <p:cNvPr id="6" name="Rectangle 5"/>
          <p:cNvSpPr/>
          <p:nvPr/>
        </p:nvSpPr>
        <p:spPr>
          <a:xfrm>
            <a:off x="300469" y="2654800"/>
            <a:ext cx="6494469" cy="3539430"/>
          </a:xfrm>
          <a:prstGeom prst="rect">
            <a:avLst/>
          </a:prstGeom>
        </p:spPr>
        <p:txBody>
          <a:bodyPr wrap="square">
            <a:spAutoFit/>
          </a:bodyPr>
          <a:lstStyle/>
          <a:p>
            <a:r>
              <a:rPr lang="en-US" sz="1600" dirty="0"/>
              <a:t>Disrespectful and unacceptable behavior can come in many forms. It isn’t limited to just physical behavior; it can also go way beyond that. For example, it’s not OK for someone to try and pressure you into sending a nude pic, or to expect the same things to happen that they’ve seen in a porn film. To make something do something they don’t want to do is completely unacceptable and illegal. </a:t>
            </a:r>
          </a:p>
          <a:p>
            <a:endParaRPr lang="en-US" sz="1600" dirty="0"/>
          </a:p>
          <a:p>
            <a:r>
              <a:rPr lang="en-US" sz="1600" dirty="0"/>
              <a:t>There is always help available both at college and with outside agencies, which we will explore. </a:t>
            </a:r>
          </a:p>
          <a:p>
            <a:endParaRPr lang="en-US" sz="1600" dirty="0"/>
          </a:p>
          <a:p>
            <a:r>
              <a:rPr lang="en-US" sz="1600" dirty="0"/>
              <a:t>If you are concerned about a friend or yourself please reach out to someone you trust.</a:t>
            </a:r>
          </a:p>
          <a:p>
            <a:endParaRPr lang="en-US" sz="1600" dirty="0"/>
          </a:p>
          <a:p>
            <a:endParaRPr lang="en-GB" sz="1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172" y="977462"/>
            <a:ext cx="5096593" cy="4254499"/>
          </a:xfrm>
          <a:prstGeom prst="rect">
            <a:avLst/>
          </a:prstGeom>
        </p:spPr>
      </p:pic>
      <p:sp>
        <p:nvSpPr>
          <p:cNvPr id="2" name="Rectangle 1"/>
          <p:cNvSpPr/>
          <p:nvPr/>
        </p:nvSpPr>
        <p:spPr>
          <a:xfrm>
            <a:off x="12483236" y="166787"/>
            <a:ext cx="2165978" cy="307777"/>
          </a:xfrm>
          <a:prstGeom prst="rect">
            <a:avLst/>
          </a:prstGeom>
        </p:spPr>
        <p:txBody>
          <a:bodyPr wrap="none">
            <a:spAutoFit/>
          </a:bodyPr>
          <a:lstStyle/>
          <a:p>
            <a:r>
              <a:rPr lang="en-GB" dirty="0"/>
              <a:t>individual </a:t>
            </a:r>
            <a:r>
              <a:rPr lang="en-GB" dirty="0" err="1"/>
              <a:t>libertyconsewn</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3" name="Google Shape;98;p2">
            <a:extLst>
              <a:ext uri="{FF2B5EF4-FFF2-40B4-BE49-F238E27FC236}">
                <a16:creationId xmlns:a16="http://schemas.microsoft.com/office/drawing/2014/main" id="{6434A750-77BD-4A6E-9575-6ADEE824AA3F}"/>
              </a:ext>
            </a:extLst>
          </p:cNvPr>
          <p:cNvSpPr txBox="1"/>
          <p:nvPr/>
        </p:nvSpPr>
        <p:spPr>
          <a:xfrm>
            <a:off x="335414" y="1413083"/>
            <a:ext cx="6709198" cy="3354724"/>
          </a:xfrm>
          <a:prstGeom prst="rect">
            <a:avLst/>
          </a:prstGeom>
          <a:noFill/>
          <a:ln>
            <a:noFill/>
          </a:ln>
        </p:spPr>
        <p:txBody>
          <a:bodyPr spcFirstLastPara="1" wrap="square" lIns="91425" tIns="45700" rIns="91425" bIns="45700" anchor="t" anchorCtr="0">
            <a:spAutoFit/>
          </a:bodyPr>
          <a:lstStyle/>
          <a:p>
            <a:pPr marL="285750" marR="0" lvl="0" indent="-184150" algn="l" rtl="0">
              <a:lnSpc>
                <a:spcPct val="100000"/>
              </a:lnSpc>
              <a:spcBef>
                <a:spcPts val="0"/>
              </a:spcBef>
              <a:spcAft>
                <a:spcPts val="0"/>
              </a:spcAft>
              <a:buClr>
                <a:srgbClr val="03CB92"/>
              </a:buClr>
              <a:buSzPts val="1600"/>
              <a:buFont typeface="Arial"/>
              <a:buNone/>
            </a:pPr>
            <a:endParaRPr sz="1600" b="0" i="0" u="none" strike="noStrike" cap="none" dirty="0">
              <a:solidFill>
                <a:srgbClr val="252B39"/>
              </a:solidFill>
              <a:latin typeface="+mn-lt"/>
              <a:ea typeface="Poppins"/>
              <a:cs typeface="Poppins"/>
              <a:sym typeface="Poppins"/>
            </a:endParaRPr>
          </a:p>
          <a:p>
            <a:pPr marL="285750" lvl="0" indent="-285750">
              <a:buClr>
                <a:srgbClr val="03CB92"/>
              </a:buClr>
              <a:buSzPts val="1600"/>
              <a:buFont typeface="Arial"/>
              <a:buChar char="•"/>
            </a:pPr>
            <a:r>
              <a:rPr lang="en-US" sz="2000" dirty="0"/>
              <a:t>Return to your page on Consent that we completed at the start of the session and add more answers in a different </a:t>
            </a:r>
            <a:r>
              <a:rPr lang="en-US" sz="2000" dirty="0" err="1"/>
              <a:t>colour</a:t>
            </a:r>
            <a:r>
              <a:rPr lang="en-US" sz="2000" dirty="0"/>
              <a:t>.</a:t>
            </a:r>
          </a:p>
          <a:p>
            <a:pPr marL="285750" lvl="0" indent="-285750">
              <a:buClr>
                <a:srgbClr val="03CB92"/>
              </a:buClr>
              <a:buSzPts val="1600"/>
              <a:buFont typeface="Arial"/>
              <a:buChar char="•"/>
            </a:pPr>
            <a:endParaRPr lang="en-US" sz="2000" dirty="0"/>
          </a:p>
          <a:p>
            <a:pPr marL="285750" lvl="0" indent="-285750">
              <a:buClr>
                <a:srgbClr val="03CB92"/>
              </a:buClr>
              <a:buSzPts val="1600"/>
              <a:buFont typeface="Arial"/>
              <a:buChar char="•"/>
            </a:pPr>
            <a:r>
              <a:rPr lang="en-US" sz="1600" dirty="0"/>
              <a:t>Synonyms – what other words are related or have a similar meaning? </a:t>
            </a:r>
          </a:p>
          <a:p>
            <a:pPr marL="285750" lvl="0" indent="-285750">
              <a:buClr>
                <a:srgbClr val="03CB92"/>
              </a:buClr>
              <a:buSzPts val="1600"/>
              <a:buFont typeface="Arial"/>
              <a:buChar char="•"/>
            </a:pPr>
            <a:r>
              <a:rPr lang="en-US" sz="1600" dirty="0"/>
              <a:t>Examples – when might someone need to ask for consent? </a:t>
            </a:r>
          </a:p>
          <a:p>
            <a:pPr marL="285750" lvl="0" indent="-285750">
              <a:buClr>
                <a:srgbClr val="03CB92"/>
              </a:buClr>
              <a:buSzPts val="1600"/>
              <a:buFont typeface="Arial"/>
              <a:buChar char="•"/>
            </a:pPr>
            <a:r>
              <a:rPr lang="en-US" sz="1600" dirty="0"/>
              <a:t>Context – where have they heard the word used before? </a:t>
            </a:r>
          </a:p>
          <a:p>
            <a:pPr marL="285750" lvl="0" indent="-285750">
              <a:buClr>
                <a:srgbClr val="03CB92"/>
              </a:buClr>
              <a:buSzPts val="1600"/>
              <a:buFont typeface="Arial"/>
              <a:buChar char="•"/>
            </a:pPr>
            <a:r>
              <a:rPr lang="en-US" sz="1600" dirty="0" err="1"/>
              <a:t>Behaviour</a:t>
            </a:r>
            <a:r>
              <a:rPr lang="en-US" sz="1600" dirty="0"/>
              <a:t> – how might someone know that someone is giving their consent?</a:t>
            </a:r>
            <a:endParaRPr lang="en-US" sz="2000" dirty="0">
              <a:solidFill>
                <a:srgbClr val="252B39"/>
              </a:solidFill>
              <a:latin typeface="+mn-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endParaRPr sz="2000" b="0" i="0" u="none" strike="noStrike" cap="none" dirty="0">
              <a:solidFill>
                <a:srgbClr val="252B39"/>
              </a:solidFill>
              <a:latin typeface="+mn-lt"/>
              <a:sym typeface="Arial"/>
            </a:endParaRPr>
          </a:p>
        </p:txBody>
      </p:sp>
      <p:sp>
        <p:nvSpPr>
          <p:cNvPr id="4" name="Google Shape;99;p2">
            <a:extLst>
              <a:ext uri="{FF2B5EF4-FFF2-40B4-BE49-F238E27FC236}">
                <a16:creationId xmlns:a16="http://schemas.microsoft.com/office/drawing/2014/main" id="{23BDF8F6-2023-4D8F-82F6-E671A36A6991}"/>
              </a:ext>
            </a:extLst>
          </p:cNvPr>
          <p:cNvSpPr txBox="1"/>
          <p:nvPr/>
        </p:nvSpPr>
        <p:spPr>
          <a:xfrm>
            <a:off x="335414" y="335856"/>
            <a:ext cx="6142007" cy="9000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52B39"/>
                </a:solidFill>
                <a:latin typeface="+mn-lt"/>
                <a:ea typeface="Poppins"/>
                <a:cs typeface="Poppins"/>
                <a:sym typeface="Poppins"/>
              </a:rPr>
              <a:t>Conclusion Activity – 5 </a:t>
            </a:r>
            <a:r>
              <a:rPr lang="en-US" sz="3200" b="1" i="0" u="none" strike="noStrike" cap="none" dirty="0" err="1">
                <a:solidFill>
                  <a:srgbClr val="252B39"/>
                </a:solidFill>
                <a:latin typeface="+mn-lt"/>
                <a:ea typeface="Poppins"/>
                <a:cs typeface="Poppins"/>
                <a:sym typeface="Poppins"/>
              </a:rPr>
              <a:t>mins</a:t>
            </a:r>
            <a:r>
              <a:rPr lang="en-US" sz="3200" b="1" i="0" u="none" strike="noStrike" cap="none" dirty="0">
                <a:solidFill>
                  <a:srgbClr val="252B39"/>
                </a:solidFill>
                <a:latin typeface="+mn-lt"/>
                <a:ea typeface="Poppins"/>
                <a:cs typeface="Poppins"/>
                <a:sym typeface="Poppins"/>
              </a:rPr>
              <a:t> </a:t>
            </a:r>
            <a:endParaRPr sz="1400" b="1" i="0" u="none" strike="noStrike" cap="none" dirty="0">
              <a:solidFill>
                <a:srgbClr val="252B39"/>
              </a:solidFill>
              <a:latin typeface="+mn-lt"/>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mn-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lang="en-GB" sz="2400" dirty="0">
              <a:solidFill>
                <a:srgbClr val="252B39"/>
              </a:solidFill>
              <a:latin typeface="+mn-lt"/>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mn-lt"/>
              <a:ea typeface="Poppins"/>
              <a:cs typeface="Poppins"/>
              <a:sym typeface="Poppins"/>
            </a:endParaRPr>
          </a:p>
        </p:txBody>
      </p:sp>
      <p:pic>
        <p:nvPicPr>
          <p:cNvPr id="5" name="Picture 4">
            <a:extLst>
              <a:ext uri="{FF2B5EF4-FFF2-40B4-BE49-F238E27FC236}">
                <a16:creationId xmlns:a16="http://schemas.microsoft.com/office/drawing/2014/main" id="{1E5074D7-3FD0-4FA0-AFF9-F7CEEFE03E32}"/>
              </a:ext>
            </a:extLst>
          </p:cNvPr>
          <p:cNvPicPr>
            <a:picLocks noChangeAspect="1"/>
          </p:cNvPicPr>
          <p:nvPr/>
        </p:nvPicPr>
        <p:blipFill>
          <a:blip r:embed="rId3"/>
          <a:stretch>
            <a:fillRect/>
          </a:stretch>
        </p:blipFill>
        <p:spPr>
          <a:xfrm>
            <a:off x="0" y="6145649"/>
            <a:ext cx="12192000" cy="71323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612" y="0"/>
            <a:ext cx="5147388" cy="6145649"/>
          </a:xfrm>
          <a:prstGeom prst="rect">
            <a:avLst/>
          </a:prstGeom>
        </p:spPr>
      </p:pic>
    </p:spTree>
    <p:extLst>
      <p:ext uri="{BB962C8B-B14F-4D97-AF65-F5344CB8AC3E}">
        <p14:creationId xmlns:p14="http://schemas.microsoft.com/office/powerpoint/2010/main" val="187214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0"/>
          <p:cNvPicPr preferRelativeResize="0"/>
          <p:nvPr/>
        </p:nvPicPr>
        <p:blipFill rotWithShape="1">
          <a:blip r:embed="rId3">
            <a:alphaModFix/>
          </a:blip>
          <a:srcRect l="18599" t="2836" r="27097"/>
          <a:stretch/>
        </p:blipFill>
        <p:spPr>
          <a:xfrm>
            <a:off x="7044613" y="0"/>
            <a:ext cx="5150498" cy="6142008"/>
          </a:xfrm>
          <a:prstGeom prst="rect">
            <a:avLst/>
          </a:prstGeom>
          <a:noFill/>
          <a:ln>
            <a:noFill/>
          </a:ln>
        </p:spPr>
      </p:pic>
      <p:sp>
        <p:nvSpPr>
          <p:cNvPr id="3" name="Google Shape;99;p2">
            <a:extLst>
              <a:ext uri="{FF2B5EF4-FFF2-40B4-BE49-F238E27FC236}">
                <a16:creationId xmlns:a16="http://schemas.microsoft.com/office/drawing/2014/main" id="{E9C735B4-9C15-41E3-9E93-18567AEF8FC9}"/>
              </a:ext>
            </a:extLst>
          </p:cNvPr>
          <p:cNvSpPr txBox="1"/>
          <p:nvPr/>
        </p:nvSpPr>
        <p:spPr>
          <a:xfrm>
            <a:off x="300470" y="335857"/>
            <a:ext cx="6142007" cy="5943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200" dirty="0">
                <a:solidFill>
                  <a:srgbClr val="252B39"/>
                </a:solidFill>
                <a:latin typeface="+mn-lt"/>
                <a:ea typeface="Poppins"/>
                <a:cs typeface="Poppins"/>
                <a:sym typeface="Poppins"/>
              </a:rPr>
              <a:t>Signpost Help and Websites</a:t>
            </a:r>
            <a:endParaRPr sz="3200" b="0" i="0" u="none" strike="noStrike" cap="none" dirty="0">
              <a:solidFill>
                <a:srgbClr val="252B39"/>
              </a:solidFill>
              <a:latin typeface="+mn-lt"/>
              <a:ea typeface="Poppins"/>
              <a:cs typeface="Poppins"/>
              <a:sym typeface="Poppins"/>
            </a:endParaRPr>
          </a:p>
        </p:txBody>
      </p:sp>
      <p:pic>
        <p:nvPicPr>
          <p:cNvPr id="4" name="Picture 3">
            <a:extLst>
              <a:ext uri="{FF2B5EF4-FFF2-40B4-BE49-F238E27FC236}">
                <a16:creationId xmlns:a16="http://schemas.microsoft.com/office/drawing/2014/main" id="{48B9C5E2-62AB-45D7-AE0B-4999F26A2FA1}"/>
              </a:ext>
            </a:extLst>
          </p:cNvPr>
          <p:cNvPicPr>
            <a:picLocks noChangeAspect="1"/>
          </p:cNvPicPr>
          <p:nvPr/>
        </p:nvPicPr>
        <p:blipFill>
          <a:blip r:embed="rId4"/>
          <a:stretch>
            <a:fillRect/>
          </a:stretch>
        </p:blipFill>
        <p:spPr>
          <a:xfrm>
            <a:off x="0" y="6145649"/>
            <a:ext cx="12192000" cy="713232"/>
          </a:xfrm>
          <a:prstGeom prst="rect">
            <a:avLst/>
          </a:prstGeom>
        </p:spPr>
      </p:pic>
      <p:sp>
        <p:nvSpPr>
          <p:cNvPr id="6" name="Rectangle 5"/>
          <p:cNvSpPr/>
          <p:nvPr/>
        </p:nvSpPr>
        <p:spPr>
          <a:xfrm>
            <a:off x="275748" y="1012943"/>
            <a:ext cx="6166729" cy="5509200"/>
          </a:xfrm>
          <a:prstGeom prst="rect">
            <a:avLst/>
          </a:prstGeom>
        </p:spPr>
        <p:txBody>
          <a:bodyPr wrap="square">
            <a:spAutoFit/>
          </a:bodyPr>
          <a:lstStyle/>
          <a:p>
            <a:pPr marL="285750" indent="-285750">
              <a:buClr>
                <a:srgbClr val="03CB92"/>
              </a:buClr>
              <a:buFont typeface="Arial" panose="020B0604020202020204" pitchFamily="34" charset="0"/>
              <a:buChar char="•"/>
            </a:pPr>
            <a:r>
              <a:rPr lang="en-US" sz="1600" dirty="0"/>
              <a:t>In college support, each site has student services where you can access, Safeguarding, Counselling and mentoring with any concerns: </a:t>
            </a:r>
          </a:p>
          <a:p>
            <a:pPr marL="285750" indent="-285750">
              <a:buClr>
                <a:srgbClr val="03CB92"/>
              </a:buClr>
              <a:buFont typeface="Arial" panose="020B0604020202020204" pitchFamily="34" charset="0"/>
              <a:buChar char="•"/>
            </a:pPr>
            <a:r>
              <a:rPr lang="en-US" sz="1600" b="1" dirty="0"/>
              <a:t>Safeguarding</a:t>
            </a:r>
            <a:br>
              <a:rPr lang="en-US" sz="1600" dirty="0"/>
            </a:br>
            <a:r>
              <a:rPr lang="en-US" sz="1600" dirty="0">
                <a:hlinkClick r:id="rId5"/>
              </a:rPr>
              <a:t>safeguarding@capel.ac.uk</a:t>
            </a:r>
            <a:br>
              <a:rPr lang="en-US" sz="1600" dirty="0">
                <a:hlinkClick r:id="rId5"/>
              </a:rPr>
            </a:br>
            <a:r>
              <a:rPr lang="en-US" sz="1600" dirty="0"/>
              <a:t>01992 707027</a:t>
            </a:r>
          </a:p>
          <a:p>
            <a:pPr marL="285750" indent="-285750">
              <a:buClr>
                <a:srgbClr val="03CB92"/>
              </a:buClr>
              <a:buFont typeface="Arial" panose="020B0604020202020204" pitchFamily="34" charset="0"/>
              <a:buChar char="•"/>
            </a:pPr>
            <a:r>
              <a:rPr lang="en-US" sz="1600" dirty="0"/>
              <a:t>0303 003 1234 ex 429</a:t>
            </a:r>
          </a:p>
          <a:p>
            <a:pPr marL="285750" indent="-285750">
              <a:buClr>
                <a:srgbClr val="03CB92"/>
              </a:buClr>
              <a:buFont typeface="Arial" panose="020B0604020202020204" pitchFamily="34" charset="0"/>
              <a:buChar char="•"/>
            </a:pPr>
            <a:r>
              <a:rPr lang="en-US" sz="1600" dirty="0"/>
              <a:t>07738 832321</a:t>
            </a:r>
          </a:p>
          <a:p>
            <a:pPr marL="285750" indent="-285750">
              <a:buClr>
                <a:srgbClr val="03CB92"/>
              </a:buClr>
              <a:buFont typeface="Arial" panose="020B0604020202020204" pitchFamily="34" charset="0"/>
              <a:buChar char="•"/>
            </a:pPr>
            <a:r>
              <a:rPr lang="en-US" sz="1600" b="1" dirty="0"/>
              <a:t>Counselling/Welfare Support</a:t>
            </a:r>
            <a:br>
              <a:rPr lang="en-US" sz="1600" dirty="0"/>
            </a:br>
            <a:r>
              <a:rPr lang="en-US" sz="1600" dirty="0">
                <a:hlinkClick r:id="rId6"/>
              </a:rPr>
              <a:t>counselling@capel.ac.uk</a:t>
            </a:r>
            <a:endParaRPr lang="en-US" sz="1600" dirty="0"/>
          </a:p>
          <a:p>
            <a:pPr marL="285750" indent="-285750">
              <a:buClr>
                <a:srgbClr val="03CB92"/>
              </a:buClr>
              <a:buFont typeface="Arial" panose="020B0604020202020204" pitchFamily="34" charset="0"/>
              <a:buChar char="•"/>
            </a:pPr>
            <a:r>
              <a:rPr lang="en-US" sz="1600" dirty="0"/>
              <a:t>Or you can ask your tutor who can help you to access these services. </a:t>
            </a:r>
          </a:p>
          <a:p>
            <a:pPr marL="285750" indent="-285750">
              <a:buClr>
                <a:srgbClr val="03CB92"/>
              </a:buClr>
              <a:buFont typeface="Arial" panose="020B0604020202020204" pitchFamily="34" charset="0"/>
              <a:buChar char="•"/>
            </a:pPr>
            <a:endParaRPr lang="en-GB" sz="1600" dirty="0"/>
          </a:p>
          <a:p>
            <a:pPr marL="285750" indent="-285750">
              <a:buClr>
                <a:srgbClr val="03CB92"/>
              </a:buClr>
              <a:buFont typeface="Arial" panose="020B0604020202020204" pitchFamily="34" charset="0"/>
              <a:buChar char="•"/>
            </a:pPr>
            <a:endParaRPr lang="en-GB" sz="1600" dirty="0"/>
          </a:p>
          <a:p>
            <a:pPr marL="285750" indent="-285750">
              <a:buClr>
                <a:srgbClr val="03CB92"/>
              </a:buClr>
              <a:buFont typeface="Arial" panose="020B0604020202020204" pitchFamily="34" charset="0"/>
              <a:buChar char="•"/>
            </a:pPr>
            <a:r>
              <a:rPr lang="en-GB" sz="1600" b="1" dirty="0"/>
              <a:t>Disrespect Nobody: this </a:t>
            </a:r>
            <a:r>
              <a:rPr lang="en-GB" sz="1600" dirty="0"/>
              <a:t>links to many outside agencies where you can learn more, report abuse and get external help please explore this link with your class so that everyone is aware of the help and websites available: </a:t>
            </a:r>
          </a:p>
          <a:p>
            <a:endParaRPr lang="en-GB" sz="1600" dirty="0"/>
          </a:p>
          <a:p>
            <a:r>
              <a:rPr lang="en-GB" sz="1600" b="1" dirty="0">
                <a:hlinkClick r:id="rId7"/>
              </a:rPr>
              <a:t>https://www.disrespectnobody.co.uk/need-help/</a:t>
            </a:r>
            <a:endParaRPr lang="en-GB" sz="1600" b="1" dirty="0"/>
          </a:p>
          <a:p>
            <a:endParaRPr lang="en-US" sz="1600" b="1" dirty="0"/>
          </a:p>
          <a:p>
            <a:endParaRPr lang="en-GB" sz="1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5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oogle Shape;214;p12"/>
          <p:cNvPicPr preferRelativeResize="0"/>
          <p:nvPr/>
        </p:nvPicPr>
        <p:blipFill rotWithShape="1">
          <a:blip r:embed="rId2">
            <a:alphaModFix/>
          </a:blip>
          <a:srcRect/>
          <a:stretch/>
        </p:blipFill>
        <p:spPr>
          <a:xfrm>
            <a:off x="1465352" y="2095902"/>
            <a:ext cx="9302627" cy="2195285"/>
          </a:xfrm>
          <a:prstGeom prst="rect">
            <a:avLst/>
          </a:prstGeom>
          <a:noFill/>
          <a:ln>
            <a:noFill/>
          </a:ln>
        </p:spPr>
      </p:pic>
      <p:sp>
        <p:nvSpPr>
          <p:cNvPr id="8" name="Google Shape;215;p12"/>
          <p:cNvSpPr txBox="1"/>
          <p:nvPr/>
        </p:nvSpPr>
        <p:spPr>
          <a:xfrm>
            <a:off x="1687002" y="4071570"/>
            <a:ext cx="8859329"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50"/>
              <a:buFont typeface="Arial"/>
              <a:buNone/>
            </a:pPr>
            <a:r>
              <a:rPr lang="en-GB" sz="2800" b="0" i="0" u="none" strike="noStrike" cap="none" dirty="0">
                <a:solidFill>
                  <a:schemeClr val="lt1"/>
                </a:solidFill>
                <a:latin typeface="+mj-lt"/>
                <a:ea typeface="Poppins"/>
                <a:cs typeface="Poppins"/>
                <a:sym typeface="Poppins"/>
              </a:rPr>
              <a:t>Visit capel.ac.uk to browse courses and apply online</a:t>
            </a:r>
            <a:endParaRPr sz="2800" b="0" i="0" u="none" strike="noStrike" cap="none" dirty="0">
              <a:solidFill>
                <a:schemeClr val="lt1"/>
              </a:solidFill>
              <a:latin typeface="+mj-lt"/>
              <a:ea typeface="Poppins"/>
              <a:cs typeface="Poppins"/>
              <a:sym typeface="Poppin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371" y="5043719"/>
            <a:ext cx="476250" cy="457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5198" y="5043719"/>
            <a:ext cx="476250" cy="4572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9025" y="5043719"/>
            <a:ext cx="438150" cy="43815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4752" y="5062769"/>
            <a:ext cx="533400" cy="43815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1426" y="5100869"/>
            <a:ext cx="533400" cy="381000"/>
          </a:xfrm>
          <a:prstGeom prst="rect">
            <a:avLst/>
          </a:prstGeom>
        </p:spPr>
      </p:pic>
    </p:spTree>
    <p:extLst>
      <p:ext uri="{BB962C8B-B14F-4D97-AF65-F5344CB8AC3E}">
        <p14:creationId xmlns:p14="http://schemas.microsoft.com/office/powerpoint/2010/main" val="94518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2"/>
          <p:cNvSpPr txBox="1"/>
          <p:nvPr/>
        </p:nvSpPr>
        <p:spPr>
          <a:xfrm>
            <a:off x="300470" y="379401"/>
            <a:ext cx="7319530" cy="8615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n-lt"/>
                <a:ea typeface="Poppins"/>
                <a:cs typeface="Poppins"/>
                <a:sym typeface="Poppins"/>
              </a:rPr>
              <a:t>Consent, Consequences and the Law </a:t>
            </a:r>
            <a:endParaRPr sz="1400" b="0" i="0" u="none" strike="noStrike" cap="none" dirty="0">
              <a:solidFill>
                <a:srgbClr val="252B39"/>
              </a:solidFill>
              <a:latin typeface="+mn-lt"/>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mn-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lang="en-US" sz="2400" dirty="0">
              <a:solidFill>
                <a:srgbClr val="252B39"/>
              </a:solidFill>
              <a:latin typeface="+mn-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b="1" i="0" u="none" strike="noStrike" cap="none" dirty="0">
              <a:solidFill>
                <a:srgbClr val="252B39"/>
              </a:solidFill>
              <a:latin typeface="+mn-lt"/>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52B39"/>
                </a:solidFill>
                <a:latin typeface="+mn-lt"/>
                <a:ea typeface="Poppins"/>
                <a:cs typeface="Poppins"/>
                <a:sym typeface="Poppins"/>
              </a:rPr>
              <a:t>Session Objective</a:t>
            </a:r>
          </a:p>
          <a:p>
            <a:pPr marL="285750" marR="0" lvl="0" indent="-285750" algn="l" rtl="0">
              <a:lnSpc>
                <a:spcPct val="100000"/>
              </a:lnSpc>
              <a:spcBef>
                <a:spcPts val="0"/>
              </a:spcBef>
              <a:spcAft>
                <a:spcPts val="0"/>
              </a:spcAft>
              <a:buClr>
                <a:srgbClr val="03CB92"/>
              </a:buClr>
              <a:buSzPts val="1800"/>
              <a:buFont typeface="Arial" panose="020B0604020202020204" pitchFamily="34" charset="0"/>
              <a:buChar char="•"/>
            </a:pPr>
            <a:endParaRPr lang="en-US" sz="1800" b="1" dirty="0">
              <a:solidFill>
                <a:srgbClr val="252B39"/>
              </a:solidFill>
              <a:latin typeface="+mn-lt"/>
              <a:ea typeface="Poppins"/>
              <a:cs typeface="Poppins"/>
              <a:sym typeface="Poppins"/>
            </a:endParaRPr>
          </a:p>
          <a:p>
            <a:pPr marL="285750" marR="0" lvl="0" indent="-285750" algn="l" rtl="0">
              <a:lnSpc>
                <a:spcPct val="100000"/>
              </a:lnSpc>
              <a:spcBef>
                <a:spcPts val="0"/>
              </a:spcBef>
              <a:spcAft>
                <a:spcPts val="0"/>
              </a:spcAft>
              <a:buClr>
                <a:srgbClr val="03CB92"/>
              </a:buClr>
              <a:buSzPts val="1800"/>
              <a:buFont typeface="Arial" panose="020B0604020202020204" pitchFamily="34" charset="0"/>
              <a:buChar char="•"/>
            </a:pPr>
            <a:r>
              <a:rPr lang="en-US" sz="1800" i="0" u="none" strike="noStrike" cap="none" dirty="0">
                <a:solidFill>
                  <a:srgbClr val="252B39"/>
                </a:solidFill>
                <a:latin typeface="+mn-lt"/>
                <a:ea typeface="Poppins"/>
                <a:cs typeface="Poppins"/>
                <a:sym typeface="Poppins"/>
              </a:rPr>
              <a:t>What we mean by Consent</a:t>
            </a:r>
          </a:p>
          <a:p>
            <a:pPr marL="285750" marR="0" lvl="0" indent="-285750" algn="l" rtl="0">
              <a:lnSpc>
                <a:spcPct val="100000"/>
              </a:lnSpc>
              <a:spcBef>
                <a:spcPts val="0"/>
              </a:spcBef>
              <a:spcAft>
                <a:spcPts val="0"/>
              </a:spcAft>
              <a:buClr>
                <a:srgbClr val="03CB92"/>
              </a:buClr>
              <a:buSzPts val="1800"/>
              <a:buFont typeface="Arial" panose="020B0604020202020204" pitchFamily="34" charset="0"/>
              <a:buChar char="•"/>
            </a:pPr>
            <a:r>
              <a:rPr lang="en-US" sz="1800" dirty="0">
                <a:solidFill>
                  <a:srgbClr val="252B39"/>
                </a:solidFill>
                <a:latin typeface="+mn-lt"/>
                <a:ea typeface="Poppins"/>
                <a:cs typeface="Poppins"/>
                <a:sym typeface="Poppins"/>
              </a:rPr>
              <a:t>How and where to access support</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endParaRPr lang="en-US" sz="1800" b="1" i="0" u="none" strike="noStrike" cap="none" dirty="0">
              <a:solidFill>
                <a:srgbClr val="252B39"/>
              </a:solidFill>
              <a:latin typeface="+mn-lt"/>
              <a:ea typeface="Poppins"/>
              <a:cs typeface="Poppins"/>
              <a:sym typeface="Poppins"/>
            </a:endParaRPr>
          </a:p>
          <a:p>
            <a:pPr marR="0" lvl="0" algn="l" rtl="0">
              <a:lnSpc>
                <a:spcPct val="100000"/>
              </a:lnSpc>
              <a:spcBef>
                <a:spcPts val="0"/>
              </a:spcBef>
              <a:spcAft>
                <a:spcPts val="0"/>
              </a:spcAft>
              <a:buClr>
                <a:srgbClr val="000000"/>
              </a:buClr>
              <a:buSzPts val="1800"/>
            </a:pPr>
            <a:r>
              <a:rPr lang="en-US" sz="1800" b="1" dirty="0">
                <a:solidFill>
                  <a:srgbClr val="252B39"/>
                </a:solidFill>
                <a:latin typeface="+mn-lt"/>
                <a:ea typeface="Poppins"/>
                <a:cs typeface="Poppins"/>
                <a:sym typeface="Poppins"/>
              </a:rPr>
              <a:t>Learning Outcomes</a:t>
            </a:r>
          </a:p>
          <a:p>
            <a:pPr marL="285750" marR="0" lvl="0" indent="-285750" algn="l" rtl="0">
              <a:lnSpc>
                <a:spcPct val="100000"/>
              </a:lnSpc>
              <a:spcBef>
                <a:spcPts val="0"/>
              </a:spcBef>
              <a:spcAft>
                <a:spcPts val="0"/>
              </a:spcAft>
              <a:buClr>
                <a:srgbClr val="03CB92"/>
              </a:buClr>
              <a:buSzPts val="1800"/>
              <a:buFont typeface="Arial" panose="020B0604020202020204" pitchFamily="34" charset="0"/>
              <a:buChar char="•"/>
            </a:pPr>
            <a:r>
              <a:rPr lang="en-US" sz="1800" i="0" u="none" strike="noStrike" cap="none" dirty="0">
                <a:solidFill>
                  <a:srgbClr val="252B39"/>
                </a:solidFill>
                <a:latin typeface="+mn-lt"/>
                <a:ea typeface="Poppins"/>
                <a:cs typeface="Poppins"/>
                <a:sym typeface="Poppins"/>
              </a:rPr>
              <a:t>Explain what is meant by consent, and what this means within healthy relationships.</a:t>
            </a:r>
          </a:p>
          <a:p>
            <a:pPr marL="285750" marR="0" lvl="0" indent="-285750" algn="l" rtl="0">
              <a:lnSpc>
                <a:spcPct val="100000"/>
              </a:lnSpc>
              <a:spcBef>
                <a:spcPts val="0"/>
              </a:spcBef>
              <a:spcAft>
                <a:spcPts val="0"/>
              </a:spcAft>
              <a:buClr>
                <a:srgbClr val="03CB92"/>
              </a:buClr>
              <a:buSzPts val="1800"/>
              <a:buFont typeface="Arial" panose="020B0604020202020204" pitchFamily="34" charset="0"/>
              <a:buChar char="•"/>
            </a:pPr>
            <a:r>
              <a:rPr lang="en-US" sz="1800" dirty="0">
                <a:solidFill>
                  <a:srgbClr val="252B39"/>
                </a:solidFill>
                <a:latin typeface="+mn-lt"/>
                <a:ea typeface="Poppins"/>
                <a:cs typeface="Poppins"/>
                <a:sym typeface="Poppins"/>
              </a:rPr>
              <a:t>Explain consequences of not giving consent to sexual activity</a:t>
            </a:r>
          </a:p>
          <a:p>
            <a:pPr marL="285750" marR="0" lvl="0" indent="-285750" algn="l" rtl="0">
              <a:lnSpc>
                <a:spcPct val="100000"/>
              </a:lnSpc>
              <a:spcBef>
                <a:spcPts val="0"/>
              </a:spcBef>
              <a:spcAft>
                <a:spcPts val="0"/>
              </a:spcAft>
              <a:buClr>
                <a:srgbClr val="03CB92"/>
              </a:buClr>
              <a:buSzPts val="1800"/>
              <a:buFont typeface="Arial" panose="020B0604020202020204" pitchFamily="34" charset="0"/>
              <a:buChar char="•"/>
            </a:pPr>
            <a:r>
              <a:rPr lang="en-US" sz="1800" dirty="0" err="1">
                <a:solidFill>
                  <a:srgbClr val="252B39"/>
                </a:solidFill>
                <a:latin typeface="+mn-lt"/>
                <a:ea typeface="Poppins"/>
                <a:cs typeface="Poppins"/>
                <a:sym typeface="Poppins"/>
              </a:rPr>
              <a:t>Analyse</a:t>
            </a:r>
            <a:r>
              <a:rPr lang="en-US" sz="1800" dirty="0">
                <a:solidFill>
                  <a:srgbClr val="252B39"/>
                </a:solidFill>
                <a:latin typeface="+mn-lt"/>
                <a:ea typeface="Poppins"/>
                <a:cs typeface="Poppins"/>
                <a:sym typeface="Poppins"/>
              </a:rPr>
              <a:t> the signs of someone who may be giving non-verbal signals of withdrawing consent.</a:t>
            </a:r>
          </a:p>
          <a:p>
            <a:pPr marL="285750" marR="0" lvl="0" indent="-285750" algn="l" rtl="0">
              <a:lnSpc>
                <a:spcPct val="100000"/>
              </a:lnSpc>
              <a:spcBef>
                <a:spcPts val="0"/>
              </a:spcBef>
              <a:spcAft>
                <a:spcPts val="0"/>
              </a:spcAft>
              <a:buClr>
                <a:srgbClr val="03CB92"/>
              </a:buClr>
              <a:buSzPts val="1800"/>
              <a:buFont typeface="Arial" panose="020B0604020202020204" pitchFamily="34" charset="0"/>
              <a:buChar char="•"/>
            </a:pPr>
            <a:r>
              <a:rPr lang="en-US" sz="1800" i="0" u="none" strike="noStrike" cap="none" dirty="0">
                <a:solidFill>
                  <a:srgbClr val="252B39"/>
                </a:solidFill>
                <a:latin typeface="+mn-lt"/>
                <a:ea typeface="Poppins"/>
                <a:cs typeface="Poppins"/>
                <a:sym typeface="Poppins"/>
              </a:rPr>
              <a:t>Assess how and where to access support and how to support a friend who may be experiencing abuse. </a:t>
            </a:r>
          </a:p>
          <a:p>
            <a:pPr marL="0" marR="0" lvl="0" indent="0" algn="l" rtl="0">
              <a:lnSpc>
                <a:spcPct val="100000"/>
              </a:lnSpc>
              <a:spcBef>
                <a:spcPts val="0"/>
              </a:spcBef>
              <a:spcAft>
                <a:spcPts val="0"/>
              </a:spcAft>
              <a:buClr>
                <a:srgbClr val="000000"/>
              </a:buClr>
              <a:buSzPts val="1800"/>
              <a:buFont typeface="Arial"/>
              <a:buNone/>
            </a:pPr>
            <a:endParaRPr lang="en-US" sz="1800" dirty="0">
              <a:solidFill>
                <a:srgbClr val="252B39"/>
              </a:solidFill>
              <a:latin typeface="+mn-lt"/>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mn-lt"/>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mn-lt"/>
              <a:ea typeface="Poppins"/>
              <a:cs typeface="Poppins"/>
              <a:sym typeface="Poppi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45668" y="1136760"/>
            <a:ext cx="5346488" cy="3831769"/>
          </a:xfrm>
          <a:prstGeom prst="rect">
            <a:avLst/>
          </a:prstGeom>
          <a:ln>
            <a:noFill/>
          </a:ln>
          <a:effectLst>
            <a:outerShdw blurRad="63500" sx="102000" sy="102000" algn="ctr" rotWithShape="0">
              <a:schemeClr val="tx1">
                <a:alpha val="40000"/>
              </a:schemeClr>
            </a:outerShdw>
          </a:effectLst>
        </p:spPr>
      </p:pic>
      <p:pic>
        <p:nvPicPr>
          <p:cNvPr id="3" name="Picture 2">
            <a:extLst>
              <a:ext uri="{FF2B5EF4-FFF2-40B4-BE49-F238E27FC236}">
                <a16:creationId xmlns:a16="http://schemas.microsoft.com/office/drawing/2014/main" id="{0F8B9D99-3D77-4E65-82FA-F3AD20CAB56B}"/>
              </a:ext>
            </a:extLst>
          </p:cNvPr>
          <p:cNvPicPr>
            <a:picLocks noChangeAspect="1"/>
          </p:cNvPicPr>
          <p:nvPr/>
        </p:nvPicPr>
        <p:blipFill>
          <a:blip r:embed="rId4"/>
          <a:stretch>
            <a:fillRect/>
          </a:stretch>
        </p:blipFill>
        <p:spPr>
          <a:xfrm>
            <a:off x="0" y="6145649"/>
            <a:ext cx="12192000" cy="7132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6294" r="17548"/>
          <a:stretch/>
        </p:blipFill>
        <p:spPr>
          <a:xfrm>
            <a:off x="7013643" y="0"/>
            <a:ext cx="5175114" cy="6142008"/>
          </a:xfrm>
          <a:prstGeom prst="rect">
            <a:avLst/>
          </a:prstGeom>
        </p:spPr>
      </p:pic>
      <p:sp>
        <p:nvSpPr>
          <p:cNvPr id="3" name="Google Shape;98;p2">
            <a:extLst>
              <a:ext uri="{FF2B5EF4-FFF2-40B4-BE49-F238E27FC236}">
                <a16:creationId xmlns:a16="http://schemas.microsoft.com/office/drawing/2014/main" id="{41785E9C-1E99-4865-ADF6-F2B986879972}"/>
              </a:ext>
            </a:extLst>
          </p:cNvPr>
          <p:cNvSpPr txBox="1"/>
          <p:nvPr/>
        </p:nvSpPr>
        <p:spPr>
          <a:xfrm>
            <a:off x="447118" y="1228409"/>
            <a:ext cx="5848710" cy="5386049"/>
          </a:xfrm>
          <a:prstGeom prst="rect">
            <a:avLst/>
          </a:prstGeom>
          <a:noFill/>
          <a:ln>
            <a:noFill/>
          </a:ln>
        </p:spPr>
        <p:txBody>
          <a:bodyPr spcFirstLastPara="1" wrap="square" lIns="91425" tIns="45700" rIns="91425" bIns="45700" anchor="t" anchorCtr="0">
            <a:spAutoFit/>
          </a:bodyPr>
          <a:lstStyle/>
          <a:p>
            <a:pPr marL="285750" marR="0" lvl="0" indent="-184150" algn="l" rtl="0">
              <a:lnSpc>
                <a:spcPct val="100000"/>
              </a:lnSpc>
              <a:spcBef>
                <a:spcPts val="0"/>
              </a:spcBef>
              <a:spcAft>
                <a:spcPts val="0"/>
              </a:spcAft>
              <a:buClr>
                <a:srgbClr val="03CB92"/>
              </a:buClr>
              <a:buSzPts val="1600"/>
              <a:buFont typeface="Arial"/>
              <a:buNone/>
            </a:pPr>
            <a:endParaRPr sz="1600" b="0" i="0" u="none" strike="noStrike" cap="none" dirty="0">
              <a:solidFill>
                <a:srgbClr val="252B39"/>
              </a:solidFill>
              <a:latin typeface="+mn-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dirty="0">
                <a:solidFill>
                  <a:srgbClr val="252B39"/>
                </a:solidFill>
                <a:latin typeface="+mn-lt"/>
                <a:cs typeface="Poppins"/>
                <a:sym typeface="Poppins"/>
              </a:rPr>
              <a:t>Please be respectful of each others views</a:t>
            </a:r>
          </a:p>
          <a:p>
            <a:pPr marL="285750" marR="0" lvl="0" indent="-285750" algn="l" rtl="0">
              <a:lnSpc>
                <a:spcPct val="100000"/>
              </a:lnSpc>
              <a:spcBef>
                <a:spcPts val="0"/>
              </a:spcBef>
              <a:spcAft>
                <a:spcPts val="0"/>
              </a:spcAft>
              <a:buClr>
                <a:srgbClr val="03CB92"/>
              </a:buClr>
              <a:buSzPts val="1600"/>
              <a:buFont typeface="Arial"/>
              <a:buChar char="•"/>
            </a:pPr>
            <a:endParaRPr lang="en-US" sz="2000" b="0" i="0" u="none" strike="noStrike" cap="none" dirty="0">
              <a:solidFill>
                <a:srgbClr val="252B39"/>
              </a:solidFill>
              <a:latin typeface="+mn-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dirty="0">
                <a:solidFill>
                  <a:srgbClr val="252B39"/>
                </a:solidFill>
                <a:latin typeface="+mn-lt"/>
                <a:cs typeface="Poppins"/>
                <a:sym typeface="Poppins"/>
              </a:rPr>
              <a:t>Remember that what is said in the room stays in the room</a:t>
            </a:r>
          </a:p>
          <a:p>
            <a:pPr marL="285750" marR="0" lvl="0" indent="-285750" algn="l" rtl="0">
              <a:lnSpc>
                <a:spcPct val="100000"/>
              </a:lnSpc>
              <a:spcBef>
                <a:spcPts val="0"/>
              </a:spcBef>
              <a:spcAft>
                <a:spcPts val="0"/>
              </a:spcAft>
              <a:buClr>
                <a:srgbClr val="03CB92"/>
              </a:buClr>
              <a:buSzPts val="1600"/>
              <a:buFont typeface="Arial"/>
              <a:buChar char="•"/>
            </a:pPr>
            <a:endParaRPr lang="en-US" sz="2000" b="0" i="0" u="none" strike="noStrike" cap="none" dirty="0">
              <a:solidFill>
                <a:srgbClr val="252B39"/>
              </a:solidFill>
              <a:latin typeface="+mn-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dirty="0">
                <a:solidFill>
                  <a:srgbClr val="252B39"/>
                </a:solidFill>
                <a:latin typeface="+mn-lt"/>
                <a:cs typeface="Poppins"/>
                <a:sym typeface="Poppins"/>
              </a:rPr>
              <a:t>Please don’t use personal examples</a:t>
            </a:r>
          </a:p>
          <a:p>
            <a:pPr marL="285750" marR="0" lvl="0" indent="-285750" algn="l" rtl="0">
              <a:lnSpc>
                <a:spcPct val="100000"/>
              </a:lnSpc>
              <a:spcBef>
                <a:spcPts val="0"/>
              </a:spcBef>
              <a:spcAft>
                <a:spcPts val="0"/>
              </a:spcAft>
              <a:buClr>
                <a:srgbClr val="03CB92"/>
              </a:buClr>
              <a:buSzPts val="1600"/>
              <a:buFont typeface="Arial"/>
              <a:buChar char="•"/>
            </a:pPr>
            <a:endParaRPr lang="en-US" sz="2000" b="0" i="0" u="none" strike="noStrike" cap="none" dirty="0">
              <a:solidFill>
                <a:srgbClr val="252B39"/>
              </a:solidFill>
              <a:latin typeface="+mn-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r>
              <a:rPr lang="en-US" sz="2000" dirty="0">
                <a:solidFill>
                  <a:srgbClr val="252B39"/>
                </a:solidFill>
                <a:latin typeface="+mn-lt"/>
                <a:cs typeface="Poppins"/>
                <a:sym typeface="Poppins"/>
              </a:rPr>
              <a:t>If anyone is worried during or after the session, remember that we have counsellors, mentors and a safeguarding team that you can talk to in confidence. </a:t>
            </a:r>
          </a:p>
          <a:p>
            <a:pPr marL="285750" marR="0" lvl="0" indent="-285750" algn="l" rtl="0">
              <a:lnSpc>
                <a:spcPct val="100000"/>
              </a:lnSpc>
              <a:spcBef>
                <a:spcPts val="0"/>
              </a:spcBef>
              <a:spcAft>
                <a:spcPts val="0"/>
              </a:spcAft>
              <a:buClr>
                <a:srgbClr val="03CB92"/>
              </a:buClr>
              <a:buSzPts val="1600"/>
              <a:buFont typeface="Arial"/>
              <a:buChar char="•"/>
            </a:pPr>
            <a:endParaRPr lang="en-US" sz="1600" dirty="0">
              <a:solidFill>
                <a:srgbClr val="252B39"/>
              </a:solidFill>
              <a:latin typeface="+mn-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endParaRPr lang="en-US" sz="1600" dirty="0">
              <a:solidFill>
                <a:srgbClr val="252B39"/>
              </a:solidFill>
              <a:latin typeface="+mn-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endParaRPr lang="en-US" sz="1600" b="0" i="0" u="none" strike="noStrike" cap="none" dirty="0">
              <a:solidFill>
                <a:srgbClr val="252B39"/>
              </a:solidFill>
              <a:latin typeface="+mn-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endParaRPr sz="1400" b="0" i="0" u="none" strike="noStrike" cap="none" dirty="0">
              <a:solidFill>
                <a:srgbClr val="252B39"/>
              </a:solidFill>
              <a:latin typeface="+mn-lt"/>
              <a:sym typeface="Arial"/>
            </a:endParaRPr>
          </a:p>
          <a:p>
            <a:pPr marL="285750" marR="0" lvl="0" indent="-184150" algn="l" rtl="0">
              <a:lnSpc>
                <a:spcPct val="100000"/>
              </a:lnSpc>
              <a:spcBef>
                <a:spcPts val="0"/>
              </a:spcBef>
              <a:spcAft>
                <a:spcPts val="0"/>
              </a:spcAft>
              <a:buClr>
                <a:srgbClr val="03CB92"/>
              </a:buClr>
              <a:buSzPts val="1600"/>
              <a:buFont typeface="Arial"/>
              <a:buNone/>
            </a:pPr>
            <a:endParaRPr sz="1600" b="0" i="0" u="none" strike="noStrike" cap="none" dirty="0">
              <a:solidFill>
                <a:srgbClr val="252B39"/>
              </a:solidFill>
              <a:latin typeface="+mn-lt"/>
              <a:ea typeface="Poppins"/>
              <a:cs typeface="Poppins"/>
              <a:sym typeface="Poppins"/>
            </a:endParaRPr>
          </a:p>
          <a:p>
            <a:pPr marL="285750" marR="0" lvl="0" indent="-184150" algn="l" rtl="0">
              <a:lnSpc>
                <a:spcPct val="100000"/>
              </a:lnSpc>
              <a:spcBef>
                <a:spcPts val="0"/>
              </a:spcBef>
              <a:spcAft>
                <a:spcPts val="0"/>
              </a:spcAft>
              <a:buClr>
                <a:srgbClr val="03CB92"/>
              </a:buClr>
              <a:buSzPts val="1600"/>
              <a:buFont typeface="Arial"/>
              <a:buNone/>
            </a:pPr>
            <a:endParaRPr sz="1600" b="0" i="0" u="none" strike="noStrike" cap="none" dirty="0">
              <a:solidFill>
                <a:srgbClr val="252B39"/>
              </a:solidFill>
              <a:latin typeface="+mn-lt"/>
              <a:ea typeface="Poppins"/>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endParaRPr sz="1400" b="0" i="0" u="none" strike="noStrike" cap="none" dirty="0">
              <a:solidFill>
                <a:srgbClr val="252B39"/>
              </a:solidFill>
              <a:latin typeface="+mn-lt"/>
              <a:sym typeface="Arial"/>
            </a:endParaRPr>
          </a:p>
        </p:txBody>
      </p:sp>
      <p:sp>
        <p:nvSpPr>
          <p:cNvPr id="6" name="Google Shape;99;p2">
            <a:extLst>
              <a:ext uri="{FF2B5EF4-FFF2-40B4-BE49-F238E27FC236}">
                <a16:creationId xmlns:a16="http://schemas.microsoft.com/office/drawing/2014/main" id="{A868812A-193B-4D3A-B500-A867E96416F1}"/>
              </a:ext>
            </a:extLst>
          </p:cNvPr>
          <p:cNvSpPr txBox="1"/>
          <p:nvPr/>
        </p:nvSpPr>
        <p:spPr>
          <a:xfrm>
            <a:off x="300469" y="335857"/>
            <a:ext cx="6142007" cy="7091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n-lt"/>
                <a:ea typeface="Poppins"/>
                <a:cs typeface="Poppins"/>
                <a:sym typeface="Poppins"/>
              </a:rPr>
              <a:t>Ground Rules</a:t>
            </a:r>
            <a:endParaRPr sz="1400" b="0" i="0" u="none" strike="noStrike" cap="none" dirty="0">
              <a:solidFill>
                <a:srgbClr val="252B39"/>
              </a:solidFill>
              <a:latin typeface="+mn-lt"/>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mn-lt"/>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mn-lt"/>
              <a:ea typeface="Poppins"/>
              <a:cs typeface="Poppins"/>
              <a:sym typeface="Poppins"/>
            </a:endParaRPr>
          </a:p>
        </p:txBody>
      </p:sp>
      <p:pic>
        <p:nvPicPr>
          <p:cNvPr id="14" name="Picture 13">
            <a:extLst>
              <a:ext uri="{FF2B5EF4-FFF2-40B4-BE49-F238E27FC236}">
                <a16:creationId xmlns:a16="http://schemas.microsoft.com/office/drawing/2014/main" id="{9E542204-50B1-4794-8CE7-3119C875FB4A}"/>
              </a:ext>
            </a:extLst>
          </p:cNvPr>
          <p:cNvPicPr>
            <a:picLocks noChangeAspect="1"/>
          </p:cNvPicPr>
          <p:nvPr/>
        </p:nvPicPr>
        <p:blipFill>
          <a:blip r:embed="rId3"/>
          <a:stretch>
            <a:fillRect/>
          </a:stretch>
        </p:blipFill>
        <p:spPr>
          <a:xfrm>
            <a:off x="0" y="6145649"/>
            <a:ext cx="12192000" cy="713232"/>
          </a:xfrm>
          <a:prstGeom prst="rect">
            <a:avLst/>
          </a:prstGeom>
        </p:spPr>
      </p:pic>
    </p:spTree>
    <p:extLst>
      <p:ext uri="{BB962C8B-B14F-4D97-AF65-F5344CB8AC3E}">
        <p14:creationId xmlns:p14="http://schemas.microsoft.com/office/powerpoint/2010/main" val="83814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3" name="Google Shape;98;p2">
            <a:extLst>
              <a:ext uri="{FF2B5EF4-FFF2-40B4-BE49-F238E27FC236}">
                <a16:creationId xmlns:a16="http://schemas.microsoft.com/office/drawing/2014/main" id="{6434A750-77BD-4A6E-9575-6ADEE824AA3F}"/>
              </a:ext>
            </a:extLst>
          </p:cNvPr>
          <p:cNvSpPr txBox="1"/>
          <p:nvPr/>
        </p:nvSpPr>
        <p:spPr>
          <a:xfrm>
            <a:off x="335414" y="1413083"/>
            <a:ext cx="6709198" cy="3970277"/>
          </a:xfrm>
          <a:prstGeom prst="rect">
            <a:avLst/>
          </a:prstGeom>
          <a:noFill/>
          <a:ln>
            <a:noFill/>
          </a:ln>
        </p:spPr>
        <p:txBody>
          <a:bodyPr spcFirstLastPara="1" wrap="square" lIns="91425" tIns="45700" rIns="91425" bIns="45700" anchor="t" anchorCtr="0">
            <a:spAutoFit/>
          </a:bodyPr>
          <a:lstStyle/>
          <a:p>
            <a:pPr marL="285750" marR="0" lvl="0" indent="-184150" algn="l" rtl="0">
              <a:lnSpc>
                <a:spcPct val="100000"/>
              </a:lnSpc>
              <a:spcBef>
                <a:spcPts val="0"/>
              </a:spcBef>
              <a:spcAft>
                <a:spcPts val="0"/>
              </a:spcAft>
              <a:buClr>
                <a:srgbClr val="03CB92"/>
              </a:buClr>
              <a:buSzPts val="1600"/>
              <a:buFont typeface="Arial"/>
              <a:buNone/>
            </a:pPr>
            <a:endParaRPr sz="1600" b="0" i="0" u="none" strike="noStrike" cap="none" dirty="0">
              <a:solidFill>
                <a:srgbClr val="252B39"/>
              </a:solidFill>
              <a:latin typeface="+mn-lt"/>
              <a:ea typeface="Poppins"/>
              <a:cs typeface="Poppins"/>
              <a:sym typeface="Poppins"/>
            </a:endParaRPr>
          </a:p>
          <a:p>
            <a:pPr marL="285750" lvl="0" indent="-285750">
              <a:buClr>
                <a:srgbClr val="03CB92"/>
              </a:buClr>
              <a:buSzPts val="1600"/>
              <a:buFont typeface="Arial"/>
              <a:buChar char="•"/>
            </a:pPr>
            <a:r>
              <a:rPr lang="en-US" sz="2000" dirty="0"/>
              <a:t>Divide an A4 page into four sections and to write the word consent in the </a:t>
            </a:r>
            <a:r>
              <a:rPr lang="en-US" sz="2000" dirty="0" err="1"/>
              <a:t>centre</a:t>
            </a:r>
            <a:r>
              <a:rPr lang="en-US" sz="2000" dirty="0"/>
              <a:t> of their page. </a:t>
            </a:r>
          </a:p>
          <a:p>
            <a:pPr marL="285750" lvl="0" indent="-285750">
              <a:buClr>
                <a:srgbClr val="03CB92"/>
              </a:buClr>
              <a:buSzPts val="1600"/>
              <a:buFont typeface="Arial"/>
              <a:buChar char="•"/>
            </a:pPr>
            <a:r>
              <a:rPr lang="en-US" sz="2000" dirty="0"/>
              <a:t>Add ideas to the four different sections of their page around the word, using the headings: </a:t>
            </a:r>
          </a:p>
          <a:p>
            <a:pPr marL="285750" lvl="0" indent="-285750">
              <a:buClr>
                <a:srgbClr val="03CB92"/>
              </a:buClr>
              <a:buSzPts val="1600"/>
              <a:buFont typeface="Arial"/>
              <a:buChar char="•"/>
            </a:pPr>
            <a:r>
              <a:rPr lang="en-US" sz="1600" dirty="0"/>
              <a:t>Synonyms – what other words are related or have a similar meaning? </a:t>
            </a:r>
          </a:p>
          <a:p>
            <a:pPr marL="285750" lvl="0" indent="-285750">
              <a:buClr>
                <a:srgbClr val="03CB92"/>
              </a:buClr>
              <a:buSzPts val="1600"/>
              <a:buFont typeface="Arial"/>
              <a:buChar char="•"/>
            </a:pPr>
            <a:r>
              <a:rPr lang="en-US" sz="1600" dirty="0"/>
              <a:t>Examples – when might someone need to ask for consent? </a:t>
            </a:r>
          </a:p>
          <a:p>
            <a:pPr marL="285750" lvl="0" indent="-285750">
              <a:buClr>
                <a:srgbClr val="03CB92"/>
              </a:buClr>
              <a:buSzPts val="1600"/>
              <a:buFont typeface="Arial"/>
              <a:buChar char="•"/>
            </a:pPr>
            <a:r>
              <a:rPr lang="en-US" sz="1600" dirty="0"/>
              <a:t>Context – where have they heard the word used before? </a:t>
            </a:r>
          </a:p>
          <a:p>
            <a:pPr marL="285750" lvl="0" indent="-285750">
              <a:buClr>
                <a:srgbClr val="03CB92"/>
              </a:buClr>
              <a:buSzPts val="1600"/>
              <a:buFont typeface="Arial"/>
              <a:buChar char="•"/>
            </a:pPr>
            <a:r>
              <a:rPr lang="en-US" sz="1600" dirty="0" err="1"/>
              <a:t>Behaviour</a:t>
            </a:r>
            <a:r>
              <a:rPr lang="en-US" sz="1600" dirty="0"/>
              <a:t> – how might someone know that someone is giving their consent?</a:t>
            </a:r>
          </a:p>
          <a:p>
            <a:pPr marL="285750" lvl="0" indent="-285750">
              <a:buClr>
                <a:srgbClr val="03CB92"/>
              </a:buClr>
              <a:buSzPts val="1600"/>
              <a:buFont typeface="Arial"/>
              <a:buChar char="•"/>
            </a:pPr>
            <a:r>
              <a:rPr lang="en-US" sz="2000" dirty="0"/>
              <a:t>Once the activity has been completed, put the sheet </a:t>
            </a:r>
            <a:r>
              <a:rPr lang="en-US" sz="2000" dirty="0" err="1"/>
              <a:t>alside</a:t>
            </a:r>
            <a:r>
              <a:rPr lang="en-US" sz="2000" dirty="0"/>
              <a:t> and we will return to it at the end of the session.</a:t>
            </a:r>
            <a:endParaRPr lang="en-US" sz="2000" dirty="0">
              <a:solidFill>
                <a:srgbClr val="252B39"/>
              </a:solidFill>
              <a:latin typeface="+mn-lt"/>
              <a:cs typeface="Poppins"/>
              <a:sym typeface="Poppins"/>
            </a:endParaRPr>
          </a:p>
          <a:p>
            <a:pPr marL="285750" marR="0" lvl="0" indent="-285750" algn="l" rtl="0">
              <a:lnSpc>
                <a:spcPct val="100000"/>
              </a:lnSpc>
              <a:spcBef>
                <a:spcPts val="0"/>
              </a:spcBef>
              <a:spcAft>
                <a:spcPts val="0"/>
              </a:spcAft>
              <a:buClr>
                <a:srgbClr val="03CB92"/>
              </a:buClr>
              <a:buSzPts val="1600"/>
              <a:buFont typeface="Arial"/>
              <a:buChar char="•"/>
            </a:pPr>
            <a:endParaRPr sz="2000" b="0" i="0" u="none" strike="noStrike" cap="none" dirty="0">
              <a:solidFill>
                <a:srgbClr val="252B39"/>
              </a:solidFill>
              <a:latin typeface="+mn-lt"/>
              <a:sym typeface="Arial"/>
            </a:endParaRPr>
          </a:p>
        </p:txBody>
      </p:sp>
      <p:sp>
        <p:nvSpPr>
          <p:cNvPr id="4" name="Google Shape;99;p2">
            <a:extLst>
              <a:ext uri="{FF2B5EF4-FFF2-40B4-BE49-F238E27FC236}">
                <a16:creationId xmlns:a16="http://schemas.microsoft.com/office/drawing/2014/main" id="{23BDF8F6-2023-4D8F-82F6-E671A36A6991}"/>
              </a:ext>
            </a:extLst>
          </p:cNvPr>
          <p:cNvSpPr txBox="1"/>
          <p:nvPr/>
        </p:nvSpPr>
        <p:spPr>
          <a:xfrm>
            <a:off x="335414" y="335856"/>
            <a:ext cx="6142007" cy="9000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52B39"/>
                </a:solidFill>
                <a:latin typeface="+mn-lt"/>
                <a:ea typeface="Poppins"/>
                <a:cs typeface="Poppins"/>
                <a:sym typeface="Poppins"/>
              </a:rPr>
              <a:t>Starter Activity – 10 </a:t>
            </a:r>
            <a:r>
              <a:rPr lang="en-US" sz="3200" b="1" i="0" u="none" strike="noStrike" cap="none" dirty="0" err="1">
                <a:solidFill>
                  <a:srgbClr val="252B39"/>
                </a:solidFill>
                <a:latin typeface="+mn-lt"/>
                <a:ea typeface="Poppins"/>
                <a:cs typeface="Poppins"/>
                <a:sym typeface="Poppins"/>
              </a:rPr>
              <a:t>mins</a:t>
            </a:r>
            <a:r>
              <a:rPr lang="en-US" sz="3200" b="1" i="0" u="none" strike="noStrike" cap="none" dirty="0">
                <a:solidFill>
                  <a:srgbClr val="252B39"/>
                </a:solidFill>
                <a:latin typeface="+mn-lt"/>
                <a:ea typeface="Poppins"/>
                <a:cs typeface="Poppins"/>
                <a:sym typeface="Poppins"/>
              </a:rPr>
              <a:t> </a:t>
            </a:r>
            <a:endParaRPr sz="1400" b="1" i="0" u="none" strike="noStrike" cap="none" dirty="0">
              <a:solidFill>
                <a:srgbClr val="252B39"/>
              </a:solidFill>
              <a:latin typeface="+mn-lt"/>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252B39"/>
              </a:solidFill>
              <a:latin typeface="+mn-lt"/>
              <a:ea typeface="Poppins"/>
              <a:cs typeface="Poppins"/>
              <a:sym typeface="Poppins"/>
            </a:endParaRPr>
          </a:p>
          <a:p>
            <a:pPr marL="0" marR="0" lvl="0" indent="0" algn="l" rtl="0">
              <a:lnSpc>
                <a:spcPct val="100000"/>
              </a:lnSpc>
              <a:spcBef>
                <a:spcPts val="0"/>
              </a:spcBef>
              <a:spcAft>
                <a:spcPts val="0"/>
              </a:spcAft>
              <a:buClr>
                <a:srgbClr val="000000"/>
              </a:buClr>
              <a:buSzPts val="2400"/>
              <a:buFont typeface="Arial"/>
              <a:buNone/>
            </a:pPr>
            <a:endParaRPr lang="en-GB" sz="2400" dirty="0">
              <a:solidFill>
                <a:srgbClr val="252B39"/>
              </a:solidFill>
              <a:latin typeface="+mn-lt"/>
              <a:ea typeface="Poppins"/>
              <a:cs typeface="Poppins"/>
              <a:sym typeface="Poppi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52B39"/>
              </a:solidFill>
              <a:latin typeface="+mn-lt"/>
              <a:ea typeface="Poppins"/>
              <a:cs typeface="Poppins"/>
              <a:sym typeface="Poppins"/>
            </a:endParaRPr>
          </a:p>
        </p:txBody>
      </p:sp>
      <p:pic>
        <p:nvPicPr>
          <p:cNvPr id="5" name="Picture 4">
            <a:extLst>
              <a:ext uri="{FF2B5EF4-FFF2-40B4-BE49-F238E27FC236}">
                <a16:creationId xmlns:a16="http://schemas.microsoft.com/office/drawing/2014/main" id="{1E5074D7-3FD0-4FA0-AFF9-F7CEEFE03E32}"/>
              </a:ext>
            </a:extLst>
          </p:cNvPr>
          <p:cNvPicPr>
            <a:picLocks noChangeAspect="1"/>
          </p:cNvPicPr>
          <p:nvPr/>
        </p:nvPicPr>
        <p:blipFill>
          <a:blip r:embed="rId3"/>
          <a:stretch>
            <a:fillRect/>
          </a:stretch>
        </p:blipFill>
        <p:spPr>
          <a:xfrm>
            <a:off x="0" y="6145649"/>
            <a:ext cx="12192000" cy="71323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4612" y="0"/>
            <a:ext cx="5147388" cy="61456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9;p2">
            <a:extLst>
              <a:ext uri="{FF2B5EF4-FFF2-40B4-BE49-F238E27FC236}">
                <a16:creationId xmlns:a16="http://schemas.microsoft.com/office/drawing/2014/main" id="{E79BD08E-BB4F-43D3-AEAB-19FE4C27ABA6}"/>
              </a:ext>
            </a:extLst>
          </p:cNvPr>
          <p:cNvSpPr txBox="1"/>
          <p:nvPr/>
        </p:nvSpPr>
        <p:spPr>
          <a:xfrm>
            <a:off x="300470" y="167929"/>
            <a:ext cx="6142007" cy="6526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252B39"/>
                </a:solidFill>
                <a:latin typeface="+mn-lt"/>
                <a:ea typeface="Poppins"/>
                <a:cs typeface="Poppins"/>
                <a:sym typeface="Poppins"/>
              </a:rPr>
              <a:t>Consent and the Law </a:t>
            </a:r>
            <a:endParaRPr sz="1400" b="1" i="0" u="none" strike="noStrike" cap="none" dirty="0">
              <a:solidFill>
                <a:srgbClr val="252B39"/>
              </a:solidFill>
              <a:latin typeface="+mn-lt"/>
              <a:sym typeface="Arial"/>
            </a:endParaRPr>
          </a:p>
          <a:p>
            <a:pPr marL="0" marR="0" lvl="0" indent="0" algn="l" rtl="0">
              <a:lnSpc>
                <a:spcPct val="100000"/>
              </a:lnSpc>
              <a:spcBef>
                <a:spcPts val="0"/>
              </a:spcBef>
              <a:spcAft>
                <a:spcPts val="0"/>
              </a:spcAft>
              <a:buClr>
                <a:srgbClr val="000000"/>
              </a:buClr>
              <a:buSzPts val="2400"/>
              <a:buFont typeface="Arial"/>
              <a:buNone/>
            </a:pPr>
            <a:endParaRPr lang="en-US" sz="2400" b="0" i="0" u="none" strike="noStrike" cap="none" dirty="0">
              <a:solidFill>
                <a:srgbClr val="252B39"/>
              </a:solidFill>
              <a:latin typeface="+mj-lt"/>
              <a:ea typeface="Poppins"/>
              <a:cs typeface="Poppins"/>
              <a:sym typeface="Poppins"/>
            </a:endParaRPr>
          </a:p>
        </p:txBody>
      </p:sp>
      <p:pic>
        <p:nvPicPr>
          <p:cNvPr id="14" name="Picture 13">
            <a:extLst>
              <a:ext uri="{FF2B5EF4-FFF2-40B4-BE49-F238E27FC236}">
                <a16:creationId xmlns:a16="http://schemas.microsoft.com/office/drawing/2014/main" id="{C4D0BC5A-D03D-41A2-9F99-79F628392D5E}"/>
              </a:ext>
            </a:extLst>
          </p:cNvPr>
          <p:cNvPicPr>
            <a:picLocks noChangeAspect="1"/>
          </p:cNvPicPr>
          <p:nvPr/>
        </p:nvPicPr>
        <p:blipFill>
          <a:blip r:embed="rId2"/>
          <a:stretch>
            <a:fillRect/>
          </a:stretch>
        </p:blipFill>
        <p:spPr>
          <a:xfrm>
            <a:off x="0" y="6145649"/>
            <a:ext cx="12192000" cy="713232"/>
          </a:xfrm>
          <a:prstGeom prst="rect">
            <a:avLst/>
          </a:prstGeom>
        </p:spPr>
      </p:pic>
      <p:sp>
        <p:nvSpPr>
          <p:cNvPr id="2" name="TextBox 1"/>
          <p:cNvSpPr txBox="1"/>
          <p:nvPr/>
        </p:nvSpPr>
        <p:spPr>
          <a:xfrm>
            <a:off x="300470" y="820613"/>
            <a:ext cx="7876460" cy="5262979"/>
          </a:xfrm>
          <a:prstGeom prst="rect">
            <a:avLst/>
          </a:prstGeom>
          <a:noFill/>
        </p:spPr>
        <p:txBody>
          <a:bodyPr wrap="square" rtlCol="0">
            <a:spAutoFit/>
          </a:bodyPr>
          <a:lstStyle/>
          <a:p>
            <a:pPr lvl="0">
              <a:buSzPts val="2400"/>
            </a:pPr>
            <a:r>
              <a:rPr lang="en-US" sz="2100" dirty="0">
                <a:solidFill>
                  <a:srgbClr val="252B39"/>
                </a:solidFill>
                <a:ea typeface="Poppins"/>
                <a:cs typeface="Poppins"/>
                <a:sym typeface="Poppins"/>
              </a:rPr>
              <a:t>Consent is defined as an agreement made by someone with the freedom and ability to decide something. Under the law, it is the person seeking consent who is responsible for ensuring that these conditions are met. </a:t>
            </a:r>
          </a:p>
          <a:p>
            <a:pPr lvl="0">
              <a:buSzPts val="2400"/>
            </a:pPr>
            <a:endParaRPr lang="en-US" sz="2100" dirty="0">
              <a:solidFill>
                <a:srgbClr val="252B39"/>
              </a:solidFill>
              <a:ea typeface="Poppins"/>
              <a:cs typeface="Poppins"/>
              <a:sym typeface="Poppins"/>
            </a:endParaRPr>
          </a:p>
          <a:p>
            <a:pPr lvl="0">
              <a:buSzPts val="2400"/>
            </a:pPr>
            <a:r>
              <a:rPr lang="en-US" sz="2100" dirty="0">
                <a:solidFill>
                  <a:srgbClr val="252B39"/>
                </a:solidFill>
                <a:ea typeface="Poppins"/>
                <a:cs typeface="Poppins"/>
                <a:sym typeface="Poppins"/>
              </a:rPr>
              <a:t>Consent has to be given freely and no one can be made to consent if someone does something because they feel that they have to. </a:t>
            </a:r>
          </a:p>
          <a:p>
            <a:pPr lvl="0">
              <a:buSzPts val="2400"/>
            </a:pPr>
            <a:endParaRPr lang="en-US" sz="2100" dirty="0">
              <a:solidFill>
                <a:srgbClr val="252B39"/>
              </a:solidFill>
              <a:ea typeface="Poppins"/>
              <a:cs typeface="Poppins"/>
              <a:sym typeface="Poppins"/>
            </a:endParaRPr>
          </a:p>
          <a:p>
            <a:pPr lvl="0">
              <a:buSzPts val="2400"/>
            </a:pPr>
            <a:r>
              <a:rPr lang="en-US" sz="2100" dirty="0">
                <a:solidFill>
                  <a:srgbClr val="252B39"/>
                </a:solidFill>
                <a:ea typeface="Poppins"/>
                <a:cs typeface="Poppins"/>
                <a:sym typeface="Poppins"/>
              </a:rPr>
              <a:t>British law says that both people need to give consent before sex or any physical closeness.</a:t>
            </a:r>
          </a:p>
          <a:p>
            <a:pPr lvl="0">
              <a:buSzPts val="2400"/>
            </a:pPr>
            <a:endParaRPr lang="en-US" sz="2100" dirty="0">
              <a:solidFill>
                <a:srgbClr val="252B39"/>
              </a:solidFill>
              <a:ea typeface="Poppins"/>
              <a:cs typeface="Poppins"/>
              <a:sym typeface="Poppins"/>
            </a:endParaRPr>
          </a:p>
          <a:p>
            <a:pPr lvl="0">
              <a:buSzPts val="2400"/>
            </a:pPr>
            <a:r>
              <a:rPr lang="en-US" sz="2100" dirty="0">
                <a:solidFill>
                  <a:srgbClr val="252B39"/>
                </a:solidFill>
                <a:ea typeface="Poppins"/>
                <a:cs typeface="Poppins"/>
                <a:sym typeface="Poppins"/>
              </a:rPr>
              <a:t>The law also says that to consent to sex, a person  must be 16 or over (in the UK this can vary from country to country) and have the ability to make the decision and not be impaired by e.g. drugs or alcohol.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589" y="167928"/>
            <a:ext cx="3385752" cy="59156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178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9;p2">
            <a:extLst>
              <a:ext uri="{FF2B5EF4-FFF2-40B4-BE49-F238E27FC236}">
                <a16:creationId xmlns:a16="http://schemas.microsoft.com/office/drawing/2014/main" id="{7279E6C2-1E96-4D46-9167-A0959E0CAD9D}"/>
              </a:ext>
            </a:extLst>
          </p:cNvPr>
          <p:cNvSpPr txBox="1"/>
          <p:nvPr/>
        </p:nvSpPr>
        <p:spPr>
          <a:xfrm>
            <a:off x="510820" y="4275278"/>
            <a:ext cx="6142007" cy="924532"/>
          </a:xfrm>
          <a:prstGeom prst="rect">
            <a:avLst/>
          </a:prstGeom>
          <a:noFill/>
          <a:ln>
            <a:noFill/>
          </a:ln>
        </p:spPr>
        <p:txBody>
          <a:bodyPr spcFirstLastPara="1" wrap="square" lIns="91425" tIns="45700" rIns="91425" bIns="45700" anchor="t" anchorCtr="0">
            <a:noAutofit/>
          </a:bodyPr>
          <a:lstStyle/>
          <a:p>
            <a:r>
              <a:rPr lang="en-US" sz="2800" b="1" dirty="0"/>
              <a:t>Discuss:</a:t>
            </a:r>
          </a:p>
          <a:p>
            <a:pPr marL="342900" indent="-342900">
              <a:buClr>
                <a:srgbClr val="03CB92"/>
              </a:buClr>
              <a:buFont typeface="Arial" panose="020B0604020202020204" pitchFamily="34" charset="0"/>
              <a:buChar char="•"/>
            </a:pPr>
            <a:r>
              <a:rPr lang="en-US" sz="2400" dirty="0"/>
              <a:t>What are your initial thoughts?</a:t>
            </a:r>
          </a:p>
          <a:p>
            <a:pPr marL="342900" indent="-342900">
              <a:buClr>
                <a:srgbClr val="03CB92"/>
              </a:buClr>
              <a:buFont typeface="Arial" panose="020B0604020202020204" pitchFamily="34" charset="0"/>
              <a:buChar char="•"/>
            </a:pPr>
            <a:r>
              <a:rPr lang="en-US" sz="2400" dirty="0"/>
              <a:t>Is this inline with what you thought consent was?</a:t>
            </a:r>
          </a:p>
          <a:p>
            <a:endParaRPr lang="en-US" sz="2400" dirty="0"/>
          </a:p>
        </p:txBody>
      </p:sp>
      <p:pic>
        <p:nvPicPr>
          <p:cNvPr id="14" name="Picture 13">
            <a:extLst>
              <a:ext uri="{FF2B5EF4-FFF2-40B4-BE49-F238E27FC236}">
                <a16:creationId xmlns:a16="http://schemas.microsoft.com/office/drawing/2014/main" id="{67840C34-523B-4A0C-896D-999B478BB608}"/>
              </a:ext>
            </a:extLst>
          </p:cNvPr>
          <p:cNvPicPr>
            <a:picLocks noChangeAspect="1"/>
          </p:cNvPicPr>
          <p:nvPr/>
        </p:nvPicPr>
        <p:blipFill>
          <a:blip r:embed="rId2"/>
          <a:stretch>
            <a:fillRect/>
          </a:stretch>
        </p:blipFill>
        <p:spPr>
          <a:xfrm>
            <a:off x="0" y="6145649"/>
            <a:ext cx="12192000" cy="713232"/>
          </a:xfrm>
          <a:prstGeom prst="rect">
            <a:avLst/>
          </a:prstGeom>
        </p:spPr>
      </p:pic>
      <p:sp>
        <p:nvSpPr>
          <p:cNvPr id="3" name="Rectangle 2"/>
          <p:cNvSpPr/>
          <p:nvPr/>
        </p:nvSpPr>
        <p:spPr>
          <a:xfrm>
            <a:off x="440482" y="1235277"/>
            <a:ext cx="6142007" cy="646331"/>
          </a:xfrm>
          <a:prstGeom prst="rect">
            <a:avLst/>
          </a:prstGeom>
        </p:spPr>
        <p:txBody>
          <a:bodyPr wrap="square">
            <a:spAutoFit/>
          </a:bodyPr>
          <a:lstStyle/>
          <a:p>
            <a:r>
              <a:rPr lang="en-GB" sz="1800" b="1" dirty="0">
                <a:hlinkClick r:id="rId3"/>
              </a:rPr>
              <a:t>https://www.youtube.com/watch?v=lSmohHSkg30</a:t>
            </a:r>
            <a:endParaRPr lang="en-GB" sz="1800" b="1" dirty="0"/>
          </a:p>
          <a:p>
            <a:endParaRPr lang="en-GB" sz="1800" b="1" dirty="0"/>
          </a:p>
        </p:txBody>
      </p:sp>
      <p:sp>
        <p:nvSpPr>
          <p:cNvPr id="4" name="Rectangle 3"/>
          <p:cNvSpPr/>
          <p:nvPr/>
        </p:nvSpPr>
        <p:spPr>
          <a:xfrm>
            <a:off x="440482" y="282530"/>
            <a:ext cx="3810241" cy="653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b="1" dirty="0"/>
              <a:t>Watch this short  clip</a:t>
            </a:r>
            <a:endParaRPr lang="en-GB" sz="28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2319" y="0"/>
            <a:ext cx="4489681" cy="6145649"/>
          </a:xfrm>
          <a:prstGeom prst="rect">
            <a:avLst/>
          </a:prstGeom>
        </p:spPr>
      </p:pic>
    </p:spTree>
    <p:extLst>
      <p:ext uri="{BB962C8B-B14F-4D97-AF65-F5344CB8AC3E}">
        <p14:creationId xmlns:p14="http://schemas.microsoft.com/office/powerpoint/2010/main" val="386419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3" name="Google Shape;98;p2">
            <a:extLst>
              <a:ext uri="{FF2B5EF4-FFF2-40B4-BE49-F238E27FC236}">
                <a16:creationId xmlns:a16="http://schemas.microsoft.com/office/drawing/2014/main" id="{10A7FD2A-857B-491E-9344-85E1E89C2A86}"/>
              </a:ext>
            </a:extLst>
          </p:cNvPr>
          <p:cNvSpPr txBox="1"/>
          <p:nvPr/>
        </p:nvSpPr>
        <p:spPr>
          <a:xfrm>
            <a:off x="335414" y="4091963"/>
            <a:ext cx="5848710" cy="307736"/>
          </a:xfrm>
          <a:prstGeom prst="rect">
            <a:avLst/>
          </a:prstGeom>
          <a:noFill/>
          <a:ln>
            <a:noFill/>
          </a:ln>
        </p:spPr>
        <p:txBody>
          <a:bodyPr spcFirstLastPara="1" wrap="square" lIns="91425" tIns="45700" rIns="91425" bIns="45700" anchor="t" anchorCtr="0">
            <a:spAutoFit/>
          </a:bodyPr>
          <a:lstStyle/>
          <a:p>
            <a:pPr marL="285750" marR="0" lvl="0" indent="-184150" algn="l" rtl="0">
              <a:lnSpc>
                <a:spcPct val="100000"/>
              </a:lnSpc>
              <a:spcBef>
                <a:spcPts val="0"/>
              </a:spcBef>
              <a:spcAft>
                <a:spcPts val="0"/>
              </a:spcAft>
              <a:buClr>
                <a:srgbClr val="03CB92"/>
              </a:buClr>
              <a:buSzPts val="1600"/>
              <a:buFont typeface="Arial"/>
              <a:buNone/>
            </a:pPr>
            <a:endParaRPr sz="1400" b="0" i="0" u="none" strike="noStrike" cap="none" dirty="0">
              <a:solidFill>
                <a:srgbClr val="252B39"/>
              </a:solidFill>
              <a:sym typeface="Arial"/>
            </a:endParaRPr>
          </a:p>
        </p:txBody>
      </p:sp>
      <p:sp>
        <p:nvSpPr>
          <p:cNvPr id="4" name="Google Shape;99;p2">
            <a:extLst>
              <a:ext uri="{FF2B5EF4-FFF2-40B4-BE49-F238E27FC236}">
                <a16:creationId xmlns:a16="http://schemas.microsoft.com/office/drawing/2014/main" id="{6017636D-631C-42BA-B44D-D524D43D5426}"/>
              </a:ext>
            </a:extLst>
          </p:cNvPr>
          <p:cNvSpPr txBox="1"/>
          <p:nvPr/>
        </p:nvSpPr>
        <p:spPr>
          <a:xfrm>
            <a:off x="188765" y="286430"/>
            <a:ext cx="12003235" cy="5785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rgbClr val="252B39"/>
                </a:solidFill>
                <a:latin typeface="+mj-lt"/>
                <a:ea typeface="Poppins"/>
                <a:cs typeface="Poppins"/>
                <a:sym typeface="Poppins"/>
              </a:rPr>
              <a:t>True of False? </a:t>
            </a:r>
            <a:r>
              <a:rPr lang="en-GB" sz="2400" b="0" i="0" u="none" strike="noStrike" cap="none" dirty="0">
                <a:solidFill>
                  <a:srgbClr val="252B39"/>
                </a:solidFill>
                <a:latin typeface="+mj-lt"/>
                <a:ea typeface="Poppins"/>
                <a:cs typeface="Poppins"/>
                <a:sym typeface="Poppins"/>
              </a:rPr>
              <a:t>Myths and misconceptions about Rape</a:t>
            </a:r>
          </a:p>
          <a:p>
            <a:pPr marL="0" marR="0" lvl="0" indent="0" algn="l" rtl="0">
              <a:lnSpc>
                <a:spcPct val="100000"/>
              </a:lnSpc>
              <a:spcBef>
                <a:spcPts val="0"/>
              </a:spcBef>
              <a:spcAft>
                <a:spcPts val="0"/>
              </a:spcAft>
              <a:buClr>
                <a:srgbClr val="000000"/>
              </a:buClr>
              <a:buSzPts val="2400"/>
              <a:buFont typeface="Arial"/>
              <a:buNone/>
            </a:pPr>
            <a:endParaRPr lang="en-GB" sz="2400" dirty="0">
              <a:solidFill>
                <a:srgbClr val="252B39"/>
              </a:solidFill>
              <a:latin typeface="+mj-lt"/>
              <a:ea typeface="Poppins"/>
              <a:cs typeface="Poppins"/>
              <a:sym typeface="Poppins"/>
            </a:endParaRPr>
          </a:p>
        </p:txBody>
      </p:sp>
      <p:pic>
        <p:nvPicPr>
          <p:cNvPr id="5" name="Picture 4">
            <a:extLst>
              <a:ext uri="{FF2B5EF4-FFF2-40B4-BE49-F238E27FC236}">
                <a16:creationId xmlns:a16="http://schemas.microsoft.com/office/drawing/2014/main" id="{8F445085-7F62-432A-A177-9061DF5FF45C}"/>
              </a:ext>
            </a:extLst>
          </p:cNvPr>
          <p:cNvPicPr>
            <a:picLocks noChangeAspect="1"/>
          </p:cNvPicPr>
          <p:nvPr/>
        </p:nvPicPr>
        <p:blipFill>
          <a:blip r:embed="rId3"/>
          <a:stretch>
            <a:fillRect/>
          </a:stretch>
        </p:blipFill>
        <p:spPr>
          <a:xfrm>
            <a:off x="0" y="6145649"/>
            <a:ext cx="12192000" cy="713232"/>
          </a:xfrm>
          <a:prstGeom prst="rect">
            <a:avLst/>
          </a:prstGeom>
        </p:spPr>
      </p:pic>
      <p:sp>
        <p:nvSpPr>
          <p:cNvPr id="2" name="Rectangle 1"/>
          <p:cNvSpPr/>
          <p:nvPr/>
        </p:nvSpPr>
        <p:spPr>
          <a:xfrm>
            <a:off x="335413" y="1175767"/>
            <a:ext cx="3272755" cy="11702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A stranger is usually in a dark alley.</a:t>
            </a:r>
            <a:endParaRPr lang="en-GB" sz="2000" dirty="0"/>
          </a:p>
        </p:txBody>
      </p:sp>
      <p:sp>
        <p:nvSpPr>
          <p:cNvPr id="7" name="Rectangle 6"/>
          <p:cNvSpPr/>
          <p:nvPr/>
        </p:nvSpPr>
        <p:spPr>
          <a:xfrm>
            <a:off x="3867663" y="1020370"/>
            <a:ext cx="3904735" cy="14351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People who are raped usually ‘ask for it’ by wearing reveling or provocative clothing</a:t>
            </a:r>
            <a:endParaRPr lang="en-GB" sz="2000" dirty="0"/>
          </a:p>
        </p:txBody>
      </p:sp>
      <p:sp>
        <p:nvSpPr>
          <p:cNvPr id="9" name="Rectangle 8"/>
          <p:cNvSpPr/>
          <p:nvPr/>
        </p:nvSpPr>
        <p:spPr>
          <a:xfrm>
            <a:off x="8031892" y="1285102"/>
            <a:ext cx="3632886" cy="14351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Calibri-Light"/>
              </a:rPr>
              <a:t>If someone is raped while</a:t>
            </a:r>
          </a:p>
          <a:p>
            <a:pPr algn="ctr"/>
            <a:r>
              <a:rPr lang="en-US" sz="2000" dirty="0">
                <a:latin typeface="Calibri-Light"/>
              </a:rPr>
              <a:t>they are drunk, they are</a:t>
            </a:r>
          </a:p>
          <a:p>
            <a:pPr algn="ctr"/>
            <a:r>
              <a:rPr lang="en-GB" sz="2000" dirty="0">
                <a:latin typeface="Calibri-Light"/>
              </a:rPr>
              <a:t>also somewhat</a:t>
            </a:r>
          </a:p>
          <a:p>
            <a:pPr algn="ctr"/>
            <a:r>
              <a:rPr lang="en-GB" sz="2000" dirty="0">
                <a:latin typeface="Calibri-Light"/>
              </a:rPr>
              <a:t>responsible.</a:t>
            </a:r>
            <a:endParaRPr lang="en-GB" sz="2000" dirty="0"/>
          </a:p>
        </p:txBody>
      </p:sp>
      <p:sp>
        <p:nvSpPr>
          <p:cNvPr id="10" name="Rectangle 9"/>
          <p:cNvSpPr/>
          <p:nvPr/>
        </p:nvSpPr>
        <p:spPr>
          <a:xfrm>
            <a:off x="335413" y="2737861"/>
            <a:ext cx="3272758" cy="1330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If two people have had</a:t>
            </a:r>
          </a:p>
          <a:p>
            <a:pPr algn="ctr"/>
            <a:r>
              <a:rPr lang="en-US" sz="2000" dirty="0"/>
              <a:t>sex before, it is always ok</a:t>
            </a:r>
          </a:p>
          <a:p>
            <a:pPr algn="ctr"/>
            <a:r>
              <a:rPr lang="en-US" sz="2000" dirty="0"/>
              <a:t>to have sex again</a:t>
            </a:r>
            <a:endParaRPr lang="en-GB" sz="2000" dirty="0"/>
          </a:p>
        </p:txBody>
      </p:sp>
      <p:sp>
        <p:nvSpPr>
          <p:cNvPr id="11" name="Rectangle 10"/>
          <p:cNvSpPr/>
          <p:nvPr/>
        </p:nvSpPr>
        <p:spPr>
          <a:xfrm>
            <a:off x="4140720" y="2628484"/>
            <a:ext cx="3358623" cy="11889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When it comes to sex,</a:t>
            </a:r>
          </a:p>
          <a:p>
            <a:pPr algn="ctr"/>
            <a:r>
              <a:rPr lang="en-US" sz="2000" dirty="0"/>
              <a:t>‘no’ sometimes means</a:t>
            </a:r>
          </a:p>
          <a:p>
            <a:pPr algn="ctr"/>
            <a:r>
              <a:rPr lang="en-US" sz="2000" dirty="0"/>
              <a:t>‘yes’.</a:t>
            </a:r>
            <a:endParaRPr lang="en-GB" sz="2000" dirty="0"/>
          </a:p>
        </p:txBody>
      </p:sp>
      <p:sp>
        <p:nvSpPr>
          <p:cNvPr id="12" name="Rectangle 11"/>
          <p:cNvSpPr/>
          <p:nvPr/>
        </p:nvSpPr>
        <p:spPr>
          <a:xfrm>
            <a:off x="8031892" y="2903023"/>
            <a:ext cx="3632886"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2000" dirty="0"/>
              <a:t>Alcohol and drugs turn</a:t>
            </a:r>
          </a:p>
          <a:p>
            <a:r>
              <a:rPr lang="en-GB" sz="2000" dirty="0"/>
              <a:t>people into rapists</a:t>
            </a:r>
            <a:r>
              <a:rPr lang="en-GB" dirty="0"/>
              <a:t>.</a:t>
            </a:r>
          </a:p>
        </p:txBody>
      </p:sp>
      <p:sp>
        <p:nvSpPr>
          <p:cNvPr id="13" name="Rectangle 12"/>
          <p:cNvSpPr/>
          <p:nvPr/>
        </p:nvSpPr>
        <p:spPr>
          <a:xfrm>
            <a:off x="335412" y="4388188"/>
            <a:ext cx="3272755" cy="13162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If you go back to</a:t>
            </a:r>
          </a:p>
          <a:p>
            <a:r>
              <a:rPr lang="en-GB" sz="2000" dirty="0"/>
              <a:t>someone’s house, you are</a:t>
            </a:r>
          </a:p>
          <a:p>
            <a:r>
              <a:rPr lang="en-US" sz="2000" dirty="0"/>
              <a:t>saying you want to have</a:t>
            </a:r>
          </a:p>
          <a:p>
            <a:r>
              <a:rPr lang="en-GB" sz="2000" dirty="0"/>
              <a:t>sex with that person</a:t>
            </a:r>
          </a:p>
        </p:txBody>
      </p:sp>
      <p:sp>
        <p:nvSpPr>
          <p:cNvPr id="14" name="Rectangle 13"/>
          <p:cNvSpPr/>
          <p:nvPr/>
        </p:nvSpPr>
        <p:spPr>
          <a:xfrm>
            <a:off x="4529351" y="4140894"/>
            <a:ext cx="2581356" cy="15905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Rape is only rape if</a:t>
            </a:r>
          </a:p>
          <a:p>
            <a:r>
              <a:rPr lang="en-GB" sz="2000" dirty="0"/>
              <a:t>someone gets physically</a:t>
            </a:r>
          </a:p>
          <a:p>
            <a:r>
              <a:rPr lang="en-GB" sz="2000" dirty="0"/>
              <a:t>injured.</a:t>
            </a:r>
          </a:p>
        </p:txBody>
      </p:sp>
      <p:sp>
        <p:nvSpPr>
          <p:cNvPr id="16" name="Rectangle 15"/>
          <p:cNvSpPr/>
          <p:nvPr/>
        </p:nvSpPr>
        <p:spPr>
          <a:xfrm>
            <a:off x="8031892" y="4151374"/>
            <a:ext cx="3632886" cy="16125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2000" dirty="0"/>
              <a:t>Men don’t usually mean</a:t>
            </a:r>
          </a:p>
          <a:p>
            <a:r>
              <a:rPr lang="en-US" sz="2000" dirty="0"/>
              <a:t>to force sex on anyone</a:t>
            </a:r>
          </a:p>
          <a:p>
            <a:r>
              <a:rPr lang="en-GB" sz="2000" dirty="0"/>
              <a:t>but sometimes they get</a:t>
            </a:r>
          </a:p>
          <a:p>
            <a:r>
              <a:rPr lang="en-GB" sz="2000" dirty="0"/>
              <a:t>carried away.</a:t>
            </a:r>
          </a:p>
        </p:txBody>
      </p:sp>
      <p:sp>
        <p:nvSpPr>
          <p:cNvPr id="15" name="Rectangle 14"/>
          <p:cNvSpPr/>
          <p:nvPr/>
        </p:nvSpPr>
        <p:spPr>
          <a:xfrm>
            <a:off x="487813" y="1328167"/>
            <a:ext cx="3272755" cy="11702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Not every stranger in a dark alley is a rapist, although we should be careful when it is dark. We may be putting ourselves at risk of assault (although this is never the victims fault)</a:t>
            </a:r>
            <a:endParaRPr lang="en-GB" dirty="0"/>
          </a:p>
        </p:txBody>
      </p:sp>
      <p:sp>
        <p:nvSpPr>
          <p:cNvPr id="17" name="Rectangle 16"/>
          <p:cNvSpPr/>
          <p:nvPr/>
        </p:nvSpPr>
        <p:spPr>
          <a:xfrm>
            <a:off x="4020063" y="1172770"/>
            <a:ext cx="3904735" cy="143515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t>This is never the case, it is not the victims fault</a:t>
            </a:r>
            <a:endParaRPr lang="en-GB" sz="2000" dirty="0"/>
          </a:p>
        </p:txBody>
      </p:sp>
      <p:sp>
        <p:nvSpPr>
          <p:cNvPr id="18" name="Rectangle 17"/>
          <p:cNvSpPr/>
          <p:nvPr/>
        </p:nvSpPr>
        <p:spPr>
          <a:xfrm>
            <a:off x="8184292" y="1437502"/>
            <a:ext cx="3632886" cy="143515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a:t>This is never the case, it is not the victims fault</a:t>
            </a:r>
            <a:endParaRPr lang="en-GB" sz="2000" dirty="0"/>
          </a:p>
        </p:txBody>
      </p:sp>
      <p:sp>
        <p:nvSpPr>
          <p:cNvPr id="19" name="Rectangle 18"/>
          <p:cNvSpPr/>
          <p:nvPr/>
        </p:nvSpPr>
        <p:spPr>
          <a:xfrm>
            <a:off x="487813" y="2890261"/>
            <a:ext cx="3272758" cy="133017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t>We need to be sure that we have consent before each sexual activity, this is very important</a:t>
            </a:r>
            <a:endParaRPr lang="en-GB" sz="2000" dirty="0"/>
          </a:p>
        </p:txBody>
      </p:sp>
      <p:sp>
        <p:nvSpPr>
          <p:cNvPr id="20" name="Rectangle 19"/>
          <p:cNvSpPr/>
          <p:nvPr/>
        </p:nvSpPr>
        <p:spPr>
          <a:xfrm>
            <a:off x="4293120" y="2780884"/>
            <a:ext cx="3358623" cy="118893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We must be sure we have CLEAR and fully informed consent before proceeding with sexual activity</a:t>
            </a:r>
            <a:endParaRPr lang="en-GB" sz="2000" dirty="0"/>
          </a:p>
        </p:txBody>
      </p:sp>
      <p:sp>
        <p:nvSpPr>
          <p:cNvPr id="21" name="Rectangle 20"/>
          <p:cNvSpPr/>
          <p:nvPr/>
        </p:nvSpPr>
        <p:spPr>
          <a:xfrm>
            <a:off x="8184292" y="3055423"/>
            <a:ext cx="3632886"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dirty="0"/>
              <a:t>This is not the case, all those who drink and take drugs are not rapists, although such substances can impede our ability to consent to sexual activity</a:t>
            </a:r>
            <a:endParaRPr lang="en-GB" sz="1050" dirty="0"/>
          </a:p>
        </p:txBody>
      </p:sp>
      <p:sp>
        <p:nvSpPr>
          <p:cNvPr id="22" name="Rectangle 21"/>
          <p:cNvSpPr/>
          <p:nvPr/>
        </p:nvSpPr>
        <p:spPr>
          <a:xfrm>
            <a:off x="411612" y="4489079"/>
            <a:ext cx="3272755" cy="131628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GB" sz="2000" dirty="0"/>
              <a:t>This is not how consent is given or received. </a:t>
            </a:r>
          </a:p>
        </p:txBody>
      </p:sp>
      <p:sp>
        <p:nvSpPr>
          <p:cNvPr id="23" name="Rectangle 22"/>
          <p:cNvSpPr/>
          <p:nvPr/>
        </p:nvSpPr>
        <p:spPr>
          <a:xfrm>
            <a:off x="4681751" y="4293294"/>
            <a:ext cx="2581356" cy="159055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GB" sz="2000" dirty="0"/>
              <a:t>Rape is defined as…</a:t>
            </a:r>
          </a:p>
          <a:p>
            <a:r>
              <a:rPr lang="en-US" dirty="0"/>
              <a:t> forced sexual intercourse, including penetration.</a:t>
            </a:r>
            <a:endParaRPr lang="en-GB" sz="2000" dirty="0"/>
          </a:p>
        </p:txBody>
      </p:sp>
      <p:sp>
        <p:nvSpPr>
          <p:cNvPr id="24" name="Rectangle 23"/>
          <p:cNvSpPr/>
          <p:nvPr/>
        </p:nvSpPr>
        <p:spPr>
          <a:xfrm>
            <a:off x="8184292" y="4303774"/>
            <a:ext cx="3632886" cy="16125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2000" dirty="0"/>
              <a:t>Getting ‘carried away’ is not an excuse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090" y="319917"/>
            <a:ext cx="11541211" cy="1460500"/>
          </a:xfrm>
        </p:spPr>
        <p:txBody>
          <a:bodyPr>
            <a:normAutofit fontScale="90000"/>
          </a:bodyPr>
          <a:lstStyle/>
          <a:p>
            <a:pPr lvl="0"/>
            <a:r>
              <a:rPr lang="en-US" sz="5400" dirty="0">
                <a:solidFill>
                  <a:srgbClr val="252B39"/>
                </a:solidFill>
                <a:ea typeface="Poppins"/>
                <a:cs typeface="Poppins"/>
                <a:sym typeface="Poppins"/>
              </a:rPr>
              <a:t>True of False? </a:t>
            </a:r>
            <a:r>
              <a:rPr lang="en-GB" dirty="0">
                <a:solidFill>
                  <a:srgbClr val="252B39"/>
                </a:solidFill>
                <a:ea typeface="Poppins"/>
                <a:cs typeface="Poppins"/>
                <a:sym typeface="Poppins"/>
              </a:rPr>
              <a:t>Myths and misconceptions about Rape – Discus and Vote </a:t>
            </a:r>
            <a:br>
              <a:rPr lang="en-GB" dirty="0">
                <a:solidFill>
                  <a:srgbClr val="252B39"/>
                </a:solidFill>
                <a:ea typeface="Poppins"/>
                <a:cs typeface="Poppins"/>
                <a:sym typeface="Poppins"/>
              </a:rPr>
            </a:br>
            <a:endParaRPr lang="en-GB" dirty="0"/>
          </a:p>
        </p:txBody>
      </p:sp>
      <p:sp>
        <p:nvSpPr>
          <p:cNvPr id="4" name="Rectangle 3"/>
          <p:cNvSpPr/>
          <p:nvPr/>
        </p:nvSpPr>
        <p:spPr>
          <a:xfrm>
            <a:off x="354812" y="1607631"/>
            <a:ext cx="3262185" cy="15601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2000" dirty="0"/>
              <a:t>People often lie about</a:t>
            </a:r>
          </a:p>
          <a:p>
            <a:r>
              <a:rPr lang="en-US" sz="2000" dirty="0"/>
              <a:t>being rape if they regret</a:t>
            </a:r>
          </a:p>
          <a:p>
            <a:r>
              <a:rPr lang="en-GB" sz="2000" dirty="0"/>
              <a:t>having sex with someone</a:t>
            </a:r>
            <a:endParaRPr lang="en-GB" sz="2000" dirty="0">
              <a:solidFill>
                <a:srgbClr val="252B39"/>
              </a:solidFill>
              <a:ea typeface="Poppins"/>
              <a:cs typeface="Poppins"/>
              <a:sym typeface="Poppins"/>
            </a:endParaRPr>
          </a:p>
        </p:txBody>
      </p:sp>
      <p:sp>
        <p:nvSpPr>
          <p:cNvPr id="6" name="Rectangle 5"/>
          <p:cNvSpPr/>
          <p:nvPr/>
        </p:nvSpPr>
        <p:spPr>
          <a:xfrm>
            <a:off x="8826393" y="1621575"/>
            <a:ext cx="2965622" cy="15322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Boys and men don’t get</a:t>
            </a:r>
          </a:p>
          <a:p>
            <a:r>
              <a:rPr lang="en-GB" sz="2000" dirty="0"/>
              <a:t>raped.</a:t>
            </a:r>
          </a:p>
        </p:txBody>
      </p:sp>
      <p:sp>
        <p:nvSpPr>
          <p:cNvPr id="8" name="Rectangle 7"/>
          <p:cNvSpPr/>
          <p:nvPr/>
        </p:nvSpPr>
        <p:spPr>
          <a:xfrm>
            <a:off x="4664743" y="1945464"/>
            <a:ext cx="3113904" cy="12304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000" dirty="0"/>
              <a:t>It is not rape if the target</a:t>
            </a:r>
          </a:p>
          <a:p>
            <a:r>
              <a:rPr lang="en-GB" sz="2000" dirty="0"/>
              <a:t>doesn’t clearly say ‘no’.</a:t>
            </a:r>
          </a:p>
        </p:txBody>
      </p:sp>
      <p:sp>
        <p:nvSpPr>
          <p:cNvPr id="11" name="Rectangle 10"/>
          <p:cNvSpPr/>
          <p:nvPr/>
        </p:nvSpPr>
        <p:spPr>
          <a:xfrm>
            <a:off x="274425" y="3940523"/>
            <a:ext cx="11437204" cy="23798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dirty="0">
                <a:solidFill>
                  <a:srgbClr val="252B39"/>
                </a:solidFill>
                <a:ea typeface="Poppins"/>
                <a:cs typeface="Poppins"/>
                <a:sym typeface="Poppins"/>
              </a:rPr>
              <a:t>These statements are all FALSE: </a:t>
            </a:r>
          </a:p>
          <a:p>
            <a:pPr marL="457200" indent="-457200" algn="ctr">
              <a:buAutoNum type="arabicPeriod"/>
            </a:pPr>
            <a:r>
              <a:rPr lang="en-GB" sz="2000" dirty="0">
                <a:solidFill>
                  <a:srgbClr val="252B39"/>
                </a:solidFill>
                <a:ea typeface="Poppins"/>
                <a:cs typeface="Poppins"/>
                <a:sym typeface="Poppins"/>
              </a:rPr>
              <a:t>Lying about Sexual Assault is not acceptable and rarely happens</a:t>
            </a:r>
          </a:p>
          <a:p>
            <a:pPr marL="457200" indent="-457200" algn="ctr">
              <a:buAutoNum type="arabicPeriod"/>
            </a:pPr>
            <a:r>
              <a:rPr lang="en-GB" sz="2000" dirty="0">
                <a:solidFill>
                  <a:srgbClr val="252B39"/>
                </a:solidFill>
                <a:ea typeface="Poppins"/>
                <a:cs typeface="Poppins"/>
                <a:sym typeface="Poppins"/>
              </a:rPr>
              <a:t>Not consenting can happen in all manner of ways, it doesn’t HAVE to be the word ‘no’.</a:t>
            </a:r>
          </a:p>
          <a:p>
            <a:pPr marL="457200" indent="-457200" algn="ctr">
              <a:buAutoNum type="arabicPeriod"/>
            </a:pPr>
            <a:r>
              <a:rPr lang="en-GB" sz="2000" dirty="0">
                <a:solidFill>
                  <a:srgbClr val="252B39"/>
                </a:solidFill>
                <a:ea typeface="Poppins"/>
                <a:cs typeface="Poppins"/>
                <a:sym typeface="Poppins"/>
              </a:rPr>
              <a:t>Boys and men can be raped </a:t>
            </a:r>
          </a:p>
          <a:p>
            <a:pPr algn="ctr"/>
            <a:r>
              <a:rPr lang="en-GB" sz="2000" dirty="0">
                <a:solidFill>
                  <a:srgbClr val="252B39"/>
                </a:solidFill>
                <a:ea typeface="Poppins"/>
                <a:cs typeface="Poppins"/>
                <a:sym typeface="Poppins"/>
              </a:rPr>
              <a:t>Statements such as these can be really damaging to those who have been victims of sexual assault. It can invalidate their feelings.</a:t>
            </a:r>
          </a:p>
        </p:txBody>
      </p:sp>
    </p:spTree>
    <p:extLst>
      <p:ext uri="{BB962C8B-B14F-4D97-AF65-F5344CB8AC3E}">
        <p14:creationId xmlns:p14="http://schemas.microsoft.com/office/powerpoint/2010/main" val="257789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3" name="Google Shape;99;p2">
            <a:extLst>
              <a:ext uri="{FF2B5EF4-FFF2-40B4-BE49-F238E27FC236}">
                <a16:creationId xmlns:a16="http://schemas.microsoft.com/office/drawing/2014/main" id="{EC9361CD-AFBF-42AF-967A-F6691A3AD59E}"/>
              </a:ext>
            </a:extLst>
          </p:cNvPr>
          <p:cNvSpPr txBox="1"/>
          <p:nvPr/>
        </p:nvSpPr>
        <p:spPr>
          <a:xfrm>
            <a:off x="251043" y="0"/>
            <a:ext cx="6142007" cy="61420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rgbClr val="252B39"/>
              </a:solidFill>
              <a:latin typeface="+mn-lt"/>
              <a:ea typeface="Poppins"/>
              <a:cs typeface="Poppins"/>
              <a:sym typeface="Poppins"/>
            </a:endParaRPr>
          </a:p>
          <a:p>
            <a:pPr>
              <a:buSzPts val="1800"/>
            </a:pPr>
            <a:endParaRPr lang="en-US" sz="2000" b="1" i="0" u="none" strike="noStrike" cap="none" dirty="0">
              <a:solidFill>
                <a:srgbClr val="252B39"/>
              </a:solidFill>
              <a:latin typeface="+mn-lt"/>
              <a:ea typeface="Poppins"/>
              <a:cs typeface="Poppins"/>
              <a:sym typeface="Poppins"/>
            </a:endParaRPr>
          </a:p>
          <a:p>
            <a:pPr>
              <a:buSzPts val="1800"/>
            </a:pPr>
            <a:endParaRPr lang="en-US" sz="2000" b="1" dirty="0">
              <a:solidFill>
                <a:srgbClr val="252B39"/>
              </a:solidFill>
              <a:latin typeface="+mn-lt"/>
              <a:ea typeface="Poppins"/>
              <a:cs typeface="Poppins"/>
              <a:sym typeface="Poppins"/>
            </a:endParaRPr>
          </a:p>
          <a:p>
            <a:pPr>
              <a:buSzPts val="1800"/>
            </a:pPr>
            <a:r>
              <a:rPr lang="en-US" sz="2000" b="1" i="0" u="none" strike="noStrike" cap="none" dirty="0">
                <a:solidFill>
                  <a:srgbClr val="252B39"/>
                </a:solidFill>
                <a:latin typeface="+mn-lt"/>
                <a:ea typeface="Poppins"/>
                <a:cs typeface="Poppins"/>
                <a:sym typeface="Poppins"/>
              </a:rPr>
              <a:t>How do  I make sure that I ask for consent and ensure that I still have consent – remember people are always able to change their minds.</a:t>
            </a:r>
          </a:p>
          <a:p>
            <a:pPr>
              <a:buSzPts val="1800"/>
            </a:pPr>
            <a:endParaRPr lang="en-US" sz="2000" b="1" dirty="0">
              <a:solidFill>
                <a:srgbClr val="252B39"/>
              </a:solidFill>
              <a:latin typeface="+mn-lt"/>
              <a:ea typeface="Poppins"/>
              <a:cs typeface="Poppins"/>
              <a:sym typeface="Poppins"/>
            </a:endParaRPr>
          </a:p>
          <a:p>
            <a:pPr>
              <a:buSzPts val="1800"/>
            </a:pPr>
            <a:endParaRPr lang="en-US" sz="2000" i="0" u="none" strike="noStrike" cap="none" dirty="0">
              <a:solidFill>
                <a:srgbClr val="252B39"/>
              </a:solidFill>
              <a:latin typeface="+mn-lt"/>
              <a:ea typeface="Poppins"/>
              <a:cs typeface="Poppins"/>
              <a:sym typeface="Poppins"/>
            </a:endParaRPr>
          </a:p>
          <a:p>
            <a:pPr>
              <a:buSzPts val="1800"/>
            </a:pPr>
            <a:endParaRPr lang="en-US" sz="2000" dirty="0">
              <a:solidFill>
                <a:srgbClr val="252B39"/>
              </a:solidFill>
              <a:latin typeface="+mn-lt"/>
              <a:ea typeface="Poppins"/>
              <a:cs typeface="Poppins"/>
              <a:sym typeface="Poppins"/>
            </a:endParaRPr>
          </a:p>
          <a:p>
            <a:pPr>
              <a:buSzPts val="1800"/>
            </a:pPr>
            <a:endParaRPr lang="en-US" sz="2000" i="0" u="none" strike="noStrike" cap="none" dirty="0">
              <a:solidFill>
                <a:srgbClr val="252B39"/>
              </a:solidFill>
              <a:latin typeface="+mn-lt"/>
              <a:ea typeface="Poppins"/>
              <a:cs typeface="Poppins"/>
              <a:sym typeface="Poppins"/>
            </a:endParaRPr>
          </a:p>
          <a:p>
            <a:pPr>
              <a:buSzPts val="1800"/>
            </a:pPr>
            <a:r>
              <a:rPr lang="en-US" sz="2000" i="0" u="none" strike="noStrike" cap="none" dirty="0">
                <a:solidFill>
                  <a:srgbClr val="252B39"/>
                </a:solidFill>
                <a:latin typeface="+mn-lt"/>
                <a:ea typeface="Poppins"/>
                <a:cs typeface="Poppins"/>
                <a:sym typeface="Poppins"/>
              </a:rPr>
              <a:t>In  groups or as a class make a list of ways that someone could show non – verbally that they are not consenting to sex or other sexual acts. </a:t>
            </a:r>
          </a:p>
          <a:p>
            <a:pPr>
              <a:buSzPts val="1800"/>
            </a:pPr>
            <a:endParaRPr lang="en-US" sz="2000" dirty="0">
              <a:solidFill>
                <a:srgbClr val="252B39"/>
              </a:solidFill>
              <a:latin typeface="+mn-lt"/>
              <a:ea typeface="Poppins"/>
              <a:cs typeface="Poppins"/>
              <a:sym typeface="Poppins"/>
            </a:endParaRPr>
          </a:p>
          <a:p>
            <a:pPr>
              <a:buSzPts val="1800"/>
            </a:pPr>
            <a:r>
              <a:rPr lang="en-US" sz="2000" i="0" u="none" strike="noStrike" cap="none" dirty="0">
                <a:solidFill>
                  <a:srgbClr val="252B39"/>
                </a:solidFill>
                <a:latin typeface="+mn-lt"/>
                <a:ea typeface="Poppins"/>
                <a:cs typeface="Poppins"/>
                <a:sym typeface="Poppins"/>
              </a:rPr>
              <a:t>Then watch this video: </a:t>
            </a:r>
            <a:r>
              <a:rPr lang="en-US" sz="2000" i="0" u="none" strike="noStrike" cap="none" dirty="0">
                <a:solidFill>
                  <a:srgbClr val="252B39"/>
                </a:solidFill>
                <a:latin typeface="+mn-lt"/>
                <a:ea typeface="Poppins"/>
                <a:cs typeface="Poppins"/>
                <a:sym typeface="Poppins"/>
                <a:hlinkClick r:id="rId3"/>
              </a:rPr>
              <a:t>https://www.youtube.com/watch?v=fGoWLWS4-kU&amp;ab_channel=BlueSeatStudios</a:t>
            </a:r>
            <a:r>
              <a:rPr lang="en-US" sz="2000" i="0" u="none" strike="noStrike" cap="none" dirty="0">
                <a:solidFill>
                  <a:srgbClr val="252B39"/>
                </a:solidFill>
                <a:latin typeface="+mn-lt"/>
                <a:ea typeface="Poppins"/>
                <a:cs typeface="Poppins"/>
                <a:sym typeface="Poppins"/>
              </a:rPr>
              <a:t> </a:t>
            </a:r>
          </a:p>
          <a:p>
            <a:pPr>
              <a:buSzPts val="1800"/>
            </a:pPr>
            <a:endParaRPr lang="en-US" sz="2000" dirty="0">
              <a:solidFill>
                <a:srgbClr val="252B39"/>
              </a:solidFill>
              <a:latin typeface="+mn-lt"/>
              <a:ea typeface="Poppins"/>
              <a:cs typeface="Poppins"/>
              <a:sym typeface="Poppins"/>
            </a:endParaRPr>
          </a:p>
          <a:p>
            <a:pPr>
              <a:buSzPts val="1800"/>
            </a:pPr>
            <a:endParaRPr sz="2000" i="0" u="none" strike="noStrike" cap="none" dirty="0">
              <a:solidFill>
                <a:srgbClr val="252B39"/>
              </a:solidFill>
              <a:latin typeface="+mn-lt"/>
              <a:ea typeface="Poppins"/>
              <a:cs typeface="Poppins"/>
              <a:sym typeface="Poppins"/>
            </a:endParaRPr>
          </a:p>
        </p:txBody>
      </p:sp>
      <p:pic>
        <p:nvPicPr>
          <p:cNvPr id="4" name="Picture 3">
            <a:extLst>
              <a:ext uri="{FF2B5EF4-FFF2-40B4-BE49-F238E27FC236}">
                <a16:creationId xmlns:a16="http://schemas.microsoft.com/office/drawing/2014/main" id="{F5867286-FD55-449B-9EF3-8A80AD15D205}"/>
              </a:ext>
            </a:extLst>
          </p:cNvPr>
          <p:cNvPicPr>
            <a:picLocks noChangeAspect="1"/>
          </p:cNvPicPr>
          <p:nvPr/>
        </p:nvPicPr>
        <p:blipFill>
          <a:blip r:embed="rId4"/>
          <a:stretch>
            <a:fillRect/>
          </a:stretch>
        </p:blipFill>
        <p:spPr>
          <a:xfrm>
            <a:off x="0" y="6145649"/>
            <a:ext cx="12192000" cy="713232"/>
          </a:xfrm>
          <a:prstGeom prst="rect">
            <a:avLst/>
          </a:prstGeom>
        </p:spPr>
      </p:pic>
      <p:pic>
        <p:nvPicPr>
          <p:cNvPr id="1028" name="Picture 4" descr="See the source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6792" r="29395" b="19474"/>
          <a:stretch/>
        </p:blipFill>
        <p:spPr bwMode="auto">
          <a:xfrm>
            <a:off x="7175500" y="837762"/>
            <a:ext cx="4638457" cy="462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e8693f6-5d79-4604-bddd-456e21101c9d">
      <Terms xmlns="http://schemas.microsoft.com/office/infopath/2007/PartnerControls"/>
    </lcf76f155ced4ddcb4097134ff3c332f>
    <TaxCatchAll xmlns="3fd155e4-6a04-42f1-a34a-dfc7040023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1EBAADD8EB8241B72EDA8B6D88159C" ma:contentTypeVersion="13" ma:contentTypeDescription="Create a new document." ma:contentTypeScope="" ma:versionID="cd2d64b38d700f3ca82f15346f6aa514">
  <xsd:schema xmlns:xsd="http://www.w3.org/2001/XMLSchema" xmlns:xs="http://www.w3.org/2001/XMLSchema" xmlns:p="http://schemas.microsoft.com/office/2006/metadata/properties" xmlns:ns2="7e8693f6-5d79-4604-bddd-456e21101c9d" xmlns:ns3="3fd155e4-6a04-42f1-a34a-dfc70400231e" targetNamespace="http://schemas.microsoft.com/office/2006/metadata/properties" ma:root="true" ma:fieldsID="e7634c76640e3c57ca42cabcbf7aa013" ns2:_="" ns3:_="">
    <xsd:import namespace="7e8693f6-5d79-4604-bddd-456e21101c9d"/>
    <xsd:import namespace="3fd155e4-6a04-42f1-a34a-dfc704002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693f6-5d79-4604-bddd-456e2110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a6c9892-aff3-4ae5-bb17-7a24d2e1fd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d155e4-6a04-42f1-a34a-dfc704002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50e9f58-65f9-41c3-bbaa-ea38d7c7763f}" ma:internalName="TaxCatchAll" ma:showField="CatchAllData" ma:web="3fd155e4-6a04-42f1-a34a-dfc704002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4C0B09-1C21-4C37-B060-987B898B53A3}">
  <ds:schemaRefs>
    <ds:schemaRef ds:uri="http://schemas.microsoft.com/office/2006/metadata/properties"/>
    <ds:schemaRef ds:uri="http://schemas.microsoft.com/office/infopath/2007/PartnerControls"/>
    <ds:schemaRef ds:uri="7e8693f6-5d79-4604-bddd-456e21101c9d"/>
    <ds:schemaRef ds:uri="3fd155e4-6a04-42f1-a34a-dfc70400231e"/>
  </ds:schemaRefs>
</ds:datastoreItem>
</file>

<file path=customXml/itemProps2.xml><?xml version="1.0" encoding="utf-8"?>
<ds:datastoreItem xmlns:ds="http://schemas.openxmlformats.org/officeDocument/2006/customXml" ds:itemID="{7E461D27-F549-4A56-BC42-FB8FF15B2FB9}">
  <ds:schemaRefs>
    <ds:schemaRef ds:uri="http://schemas.microsoft.com/sharepoint/v3/contenttype/forms"/>
  </ds:schemaRefs>
</ds:datastoreItem>
</file>

<file path=customXml/itemProps3.xml><?xml version="1.0" encoding="utf-8"?>
<ds:datastoreItem xmlns:ds="http://schemas.openxmlformats.org/officeDocument/2006/customXml" ds:itemID="{72CC6449-1D7D-45DC-9263-21D22E7A5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693f6-5d79-4604-bddd-456e21101c9d"/>
    <ds:schemaRef ds:uri="3fd155e4-6a04-42f1-a34a-dfc7040023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1768</TotalTime>
  <Words>1598</Words>
  <Application>Microsoft Office PowerPoint</Application>
  <PresentationFormat>Widescreen</PresentationFormat>
  <Paragraphs>204</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 of False? Myths and misconceptions about Rape – Discus and Vote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White</dc:creator>
  <cp:lastModifiedBy>Sophie Patel</cp:lastModifiedBy>
  <cp:revision>54</cp:revision>
  <dcterms:created xsi:type="dcterms:W3CDTF">2018-12-07T12:51:22Z</dcterms:created>
  <dcterms:modified xsi:type="dcterms:W3CDTF">2023-09-11T11:29:37Z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0x0101001D1EBAADD8EB8241B72EDA8B6D88159C</vt:lpwstr>
  </property>
</Properties>
</file>