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8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C87AC"/>
    <a:srgbClr val="FC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google.com/forms/d/1O_YE1AvZcwr9AuScYDwND8B5pwgFwb1gymT4Rww3Qi4/edi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://www.ourstreetsnow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hyperlink" Target="http://www.ourstreetsnow.org/our-schools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5021-4A26-4C0A-986D-C9E494E60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Lesson Title: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0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7D6518FC-DD06-4139-80D6-2741F15FA98D}"/>
              </a:ext>
            </a:extLst>
          </p:cNvPr>
          <p:cNvSpPr txBox="1">
            <a:spLocks/>
          </p:cNvSpPr>
          <p:nvPr userDrawn="1"/>
        </p:nvSpPr>
        <p:spPr>
          <a:xfrm>
            <a:off x="838199" y="1782243"/>
            <a:ext cx="10515599" cy="4131816"/>
          </a:xfrm>
          <a:prstGeom prst="rect">
            <a:avLst/>
          </a:prstGeom>
        </p:spPr>
        <p:txBody>
          <a:bodyPr spcFirstLastPara="1" wrap="square" lIns="110570" tIns="110570" rIns="110570" bIns="11057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782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do not ask for payment, but we do ask that you take 2 minutes to provide us with some feedback:</a:t>
            </a:r>
          </a:p>
          <a:p>
            <a:pPr marL="0" indent="0">
              <a:spcBef>
                <a:spcPts val="1451"/>
              </a:spcBef>
              <a:buNone/>
            </a:pPr>
            <a:r>
              <a:rPr lang="en-US" sz="2782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https://docs.google.com/forms/d/1O_YE1AvZcwr9AuScYDwND8B5pwgFwb1gymT4Rww3Qi4/edit</a:t>
            </a:r>
            <a:endParaRPr lang="en-US" sz="2782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spcBef>
                <a:spcPts val="1451"/>
              </a:spcBef>
              <a:buNone/>
            </a:pPr>
            <a:endParaRPr lang="en-US" sz="2782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spcBef>
                <a:spcPts val="1451"/>
              </a:spcBef>
              <a:buNone/>
            </a:pPr>
            <a:r>
              <a:rPr lang="en-US" sz="2782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Many thanks,</a:t>
            </a:r>
          </a:p>
          <a:p>
            <a:pPr marL="0" indent="0">
              <a:spcBef>
                <a:spcPts val="1451"/>
              </a:spcBef>
              <a:buNone/>
            </a:pPr>
            <a:r>
              <a:rPr lang="en-US" sz="2782" i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Our Schools Now volunteers</a:t>
            </a:r>
          </a:p>
          <a:p>
            <a:pPr marL="0" indent="0">
              <a:spcBef>
                <a:spcPts val="1451"/>
              </a:spcBef>
              <a:buNone/>
            </a:pPr>
            <a:endParaRPr lang="en-US" sz="2782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spcBef>
                <a:spcPts val="1451"/>
              </a:spcBef>
              <a:spcAft>
                <a:spcPts val="1451"/>
              </a:spcAft>
              <a:buNone/>
            </a:pPr>
            <a:r>
              <a:rPr lang="en-US" sz="2782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 free to delete or skip this slide when presenting.</a:t>
            </a: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EB3AAFA5-F023-4C7A-9167-AB138EE781E2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423" y="4122415"/>
            <a:ext cx="529374" cy="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8E72D-58F6-4CAE-8EDA-AE97CE7DF0CE}"/>
              </a:ext>
            </a:extLst>
          </p:cNvPr>
          <p:cNvSpPr txBox="1"/>
          <p:nvPr userDrawn="1"/>
        </p:nvSpPr>
        <p:spPr>
          <a:xfrm>
            <a:off x="696117" y="907884"/>
            <a:ext cx="1036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336699"/>
                </a:solidFill>
                <a:latin typeface="Montserrat" panose="00000500000000000000" pitchFamily="2" charset="0"/>
              </a:rPr>
              <a:t>Thank you for downloading our resource</a:t>
            </a:r>
          </a:p>
        </p:txBody>
      </p:sp>
    </p:spTree>
    <p:extLst>
      <p:ext uri="{BB962C8B-B14F-4D97-AF65-F5344CB8AC3E}">
        <p14:creationId xmlns:p14="http://schemas.microsoft.com/office/powerpoint/2010/main" val="373874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7D6518FC-DD06-4139-80D6-2741F15FA98D}"/>
              </a:ext>
            </a:extLst>
          </p:cNvPr>
          <p:cNvSpPr txBox="1">
            <a:spLocks/>
          </p:cNvSpPr>
          <p:nvPr userDrawn="1"/>
        </p:nvSpPr>
        <p:spPr>
          <a:xfrm>
            <a:off x="710204" y="1557811"/>
            <a:ext cx="4184177" cy="4131816"/>
          </a:xfrm>
          <a:prstGeom prst="rect">
            <a:avLst/>
          </a:prstGeom>
        </p:spPr>
        <p:txBody>
          <a:bodyPr spcFirstLastPara="1" wrap="square" lIns="110570" tIns="110570" rIns="110570" bIns="11057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782" dirty="0">
                <a:solidFill>
                  <a:srgbClr val="336699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Support:</a:t>
            </a: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A19CBD1-F51F-4D18-97E3-41ECAEBA2703}"/>
              </a:ext>
            </a:extLst>
          </p:cNvPr>
          <p:cNvSpPr txBox="1">
            <a:spLocks/>
          </p:cNvSpPr>
          <p:nvPr userDrawn="1"/>
        </p:nvSpPr>
        <p:spPr>
          <a:xfrm>
            <a:off x="5712725" y="1557811"/>
            <a:ext cx="4184177" cy="4131816"/>
          </a:xfrm>
          <a:prstGeom prst="rect">
            <a:avLst/>
          </a:prstGeom>
        </p:spPr>
        <p:txBody>
          <a:bodyPr spcFirstLastPara="1" wrap="square" lIns="110570" tIns="110570" rIns="110570" bIns="11057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782" dirty="0">
                <a:solidFill>
                  <a:srgbClr val="336699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Activism: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51485-656F-432F-8E0E-3B57B6659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01" y="5689627"/>
            <a:ext cx="2857500" cy="1009650"/>
          </a:xfrm>
          <a:prstGeom prst="rect">
            <a:avLst/>
          </a:prstGeom>
        </p:spPr>
      </p:pic>
      <p:pic>
        <p:nvPicPr>
          <p:cNvPr id="1028" name="Picture 4" descr="Number of children calling ChildLine about exam stress rises by 200 per cent">
            <a:extLst>
              <a:ext uri="{FF2B5EF4-FFF2-40B4-BE49-F238E27FC236}">
                <a16:creationId xmlns:a16="http://schemas.microsoft.com/office/drawing/2014/main" id="{913713BF-BD3E-4AB0-ACF2-5ECAE5D771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29995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mbers raise thousands for young peoples&amp;#39; mental health | Propertymark">
            <a:extLst>
              <a:ext uri="{FF2B5EF4-FFF2-40B4-BE49-F238E27FC236}">
                <a16:creationId xmlns:a16="http://schemas.microsoft.com/office/drawing/2014/main" id="{EB12B1BE-01EC-4948-BB54-B0C385696C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10708" r="24869" b="7705"/>
          <a:stretch/>
        </p:blipFill>
        <p:spPr bwMode="auto">
          <a:xfrm>
            <a:off x="1424436" y="2878194"/>
            <a:ext cx="1741323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R SCHOOLS | Our Streets Now">
            <a:extLst>
              <a:ext uri="{FF2B5EF4-FFF2-40B4-BE49-F238E27FC236}">
                <a16:creationId xmlns:a16="http://schemas.microsoft.com/office/drawing/2014/main" id="{761264BB-CAF0-482A-978E-29D3FE9118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25" y="2484622"/>
            <a:ext cx="1577241" cy="15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A6ED4F-E10D-479C-A977-B1EB1D77F42F}"/>
              </a:ext>
            </a:extLst>
          </p:cNvPr>
          <p:cNvSpPr txBox="1"/>
          <p:nvPr userDrawn="1"/>
        </p:nvSpPr>
        <p:spPr>
          <a:xfrm>
            <a:off x="7301907" y="4614581"/>
            <a:ext cx="373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Visit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www.ourstreetsnow.org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to join the political campaign to make public sexual harassment illegal</a:t>
            </a:r>
          </a:p>
        </p:txBody>
      </p:sp>
      <p:pic>
        <p:nvPicPr>
          <p:cNvPr id="1034" name="Picture 10" descr="OUR STREETS | Our Streets Now">
            <a:extLst>
              <a:ext uri="{FF2B5EF4-FFF2-40B4-BE49-F238E27FC236}">
                <a16:creationId xmlns:a16="http://schemas.microsoft.com/office/drawing/2014/main" id="{D8F7FFF3-6699-4E49-A2E7-A06BF763D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25" y="4641875"/>
            <a:ext cx="1553655" cy="15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2AD373-2BB5-40F1-B37A-56414E7E3CD9}"/>
              </a:ext>
            </a:extLst>
          </p:cNvPr>
          <p:cNvSpPr txBox="1"/>
          <p:nvPr userDrawn="1"/>
        </p:nvSpPr>
        <p:spPr>
          <a:xfrm>
            <a:off x="7327495" y="2504529"/>
            <a:ext cx="402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Visit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9"/>
              </a:rPr>
              <a:t>www.ourstreetsnow.org/our-schools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 to find information on student activism, support pages and tips on how to campaign for your school to join the change!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BCD08-386C-4C8B-9B93-34A3190E729E}"/>
              </a:ext>
            </a:extLst>
          </p:cNvPr>
          <p:cNvSpPr txBox="1"/>
          <p:nvPr userDrawn="1"/>
        </p:nvSpPr>
        <p:spPr>
          <a:xfrm>
            <a:off x="710204" y="2027475"/>
            <a:ext cx="3858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you found anything upsetting or you wish to discuss something further speak to a trusted adult in your school as well as outside agencies: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567F5-A68F-4CB2-94F2-8B93E6235425}"/>
              </a:ext>
            </a:extLst>
          </p:cNvPr>
          <p:cNvSpPr txBox="1"/>
          <p:nvPr userDrawn="1"/>
        </p:nvSpPr>
        <p:spPr>
          <a:xfrm>
            <a:off x="838199" y="423081"/>
            <a:ext cx="800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336699"/>
                </a:solidFill>
                <a:latin typeface="Montserrat" panose="00000500000000000000" pitchFamily="2" charset="0"/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127810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6E50-8AE9-427B-8EE5-8A33D01B6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lang="en-US" dirty="0"/>
              <a:t>Lesson Title: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CE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7C9C-02C1-4A5E-A37D-3CBD9D2C2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0A55A-A05D-495A-82E6-B4CF4EAD5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EDC449-73B6-4F05-BEE5-5A0A79710826}"/>
              </a:ext>
            </a:extLst>
          </p:cNvPr>
          <p:cNvSpPr txBox="1">
            <a:spLocks/>
          </p:cNvSpPr>
          <p:nvPr userDrawn="1"/>
        </p:nvSpPr>
        <p:spPr>
          <a:xfrm>
            <a:off x="4011" y="82008"/>
            <a:ext cx="7952874" cy="461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latin typeface="Montserrat" panose="00000500000000000000" pitchFamily="2" charset="0"/>
              </a:rPr>
              <a:t>Lesson Title:</a:t>
            </a:r>
            <a:endParaRPr lang="en-GB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5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EAA68-9929-49B5-AB7A-06C6BA0D7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8DE72A-2924-4CEF-8813-C2089D10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6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25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C41C-1A3F-457F-B6C0-FCBB5845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lang="en-US" dirty="0"/>
              <a:t>Lesson Title: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B479-A3C7-4098-BD96-E997BB3B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7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284B-73DB-4D33-94F3-764AD2C55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lang="en-US" dirty="0"/>
              <a:t>Lesson Title: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659F-5BCF-4835-AD22-F75C970F6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D30AF-CD69-4C05-AF8C-D5188FC67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0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ourstreetsnow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68808-8022-493C-B36B-7F289C7F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" y="82008"/>
            <a:ext cx="7952874" cy="461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Lesson Title: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BFE74-E5F3-4BEB-8B5F-D0371B951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oogle Shape;56;p13">
            <a:hlinkClick r:id="rId11"/>
            <a:extLst>
              <a:ext uri="{FF2B5EF4-FFF2-40B4-BE49-F238E27FC236}">
                <a16:creationId xmlns:a16="http://schemas.microsoft.com/office/drawing/2014/main" id="{09D21377-4C2B-498D-A4F6-7F796AEE54E4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184684" y="5958238"/>
            <a:ext cx="780908" cy="7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E1CA08B-951B-4D7D-94E7-E98A15F3369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560670" y="82009"/>
            <a:ext cx="441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A9A1560-1EC6-42D6-9B05-5663DAF3B986}" type="datetime2">
              <a:rPr lang="en-GB" sz="1800" u="sng" kern="0" smtClean="0">
                <a:solidFill>
                  <a:srgbClr val="336699"/>
                </a:solidFill>
                <a:latin typeface="Montserrat" panose="00000500000000000000" pitchFamily="2" charset="0"/>
              </a:rPr>
              <a:pPr algn="r"/>
              <a:t>Monday, 11 September 2023</a:t>
            </a:fld>
            <a:endParaRPr lang="en-GB" sz="2400" u="sng" kern="0" dirty="0">
              <a:solidFill>
                <a:srgbClr val="336699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8E657E-A3FD-4979-B385-591D2185CF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>
            <a:solidFill>
              <a:srgbClr val="FC8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64" r:id="rId3"/>
    <p:sldLayoutId id="2147483655" r:id="rId4"/>
    <p:sldLayoutId id="2147483649" r:id="rId5"/>
    <p:sldLayoutId id="2147483651" r:id="rId6"/>
    <p:sldLayoutId id="2147483663" r:id="rId7"/>
    <p:sldLayoutId id="2147483658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kern="1200">
          <a:solidFill>
            <a:srgbClr val="336699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D6HIQM-lug" TargetMode="External"/><Relationship Id="rId5" Type="http://schemas.openxmlformats.org/officeDocument/2006/relationships/hyperlink" Target="https://www.youtube.com/watch?v=ND6HIQM-lug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kAqAFOHIxw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7kAqAFOHIx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AC98-D71E-4119-9CB9-46800B39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8" y="275971"/>
            <a:ext cx="7952874" cy="461666"/>
          </a:xfrm>
        </p:spPr>
        <p:txBody>
          <a:bodyPr/>
          <a:lstStyle/>
          <a:p>
            <a:r>
              <a:rPr lang="en-GB" sz="2800" b="1" dirty="0"/>
              <a:t>Please read aloud to your class before delivery: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1EF3A-B80C-45A4-A4B1-DCE48FAD6E18}"/>
              </a:ext>
            </a:extLst>
          </p:cNvPr>
          <p:cNvSpPr txBox="1"/>
          <p:nvPr/>
        </p:nvSpPr>
        <p:spPr>
          <a:xfrm>
            <a:off x="2022794" y="909762"/>
            <a:ext cx="965659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activity will cover important topics which require a mature and sensitive approach to discussing them.</a:t>
            </a:r>
          </a:p>
          <a:p>
            <a:endParaRPr lang="en-GB" sz="2400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 of us might find these upsetting which is a natural response to feel.</a:t>
            </a:r>
          </a:p>
          <a:p>
            <a:endParaRPr lang="en-GB" sz="2400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you see this symbol on a slide it is a </a:t>
            </a:r>
            <a:r>
              <a:rPr lang="en-GB" sz="2400" b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en-GB" sz="2400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ontent </a:t>
            </a:r>
            <a:r>
              <a:rPr lang="en-GB" sz="2400" b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</a:t>
            </a:r>
            <a:r>
              <a:rPr lang="en-GB" sz="2400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arning for the information to follow.</a:t>
            </a:r>
          </a:p>
          <a:p>
            <a:endParaRPr lang="en-GB" sz="2400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During this lesson or after this lesson you can access support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i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using your time out pass, or asking your teacher for some time out (</a:t>
            </a:r>
            <a:r>
              <a:rPr lang="en-GB" sz="1400" i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you are given time out make sure to take 5 </a:t>
            </a:r>
            <a:r>
              <a:rPr lang="en-GB" sz="1400" i="1" dirty="0" err="1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mins</a:t>
            </a:r>
            <a:r>
              <a:rPr lang="en-GB" sz="1400" i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come back to class, this is so we know you are safe, if you need longer make sure to make a plan with your tutor) </a:t>
            </a:r>
            <a:endParaRPr lang="en-GB" sz="1400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accessing student services</a:t>
            </a:r>
            <a:endParaRPr lang="en-GB" sz="2400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speaking to your form tutor or Student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speaking to one of the Safeguarding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outside agencies such as Childline, Young Minds, </a:t>
            </a:r>
            <a:r>
              <a:rPr lang="en-GB" sz="2400" i="1" dirty="0" err="1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Kooth</a:t>
            </a:r>
            <a:endParaRPr lang="en-GB" sz="2400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400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400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40D90303-9D6E-4D26-A636-F7FA02053E9B}"/>
              </a:ext>
            </a:extLst>
          </p:cNvPr>
          <p:cNvSpPr/>
          <p:nvPr/>
        </p:nvSpPr>
        <p:spPr>
          <a:xfrm rot="16200000">
            <a:off x="978229" y="2495302"/>
            <a:ext cx="861215" cy="1006180"/>
          </a:xfrm>
          <a:prstGeom prst="bentArrow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7BDF060-B773-4212-A5F8-F2ED10CCB011}"/>
              </a:ext>
            </a:extLst>
          </p:cNvPr>
          <p:cNvSpPr/>
          <p:nvPr/>
        </p:nvSpPr>
        <p:spPr>
          <a:xfrm>
            <a:off x="1911927" y="4350327"/>
            <a:ext cx="166255" cy="192448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0D0B92-CEFB-446A-A3E7-3C06272917CD}"/>
              </a:ext>
            </a:extLst>
          </p:cNvPr>
          <p:cNvGrpSpPr/>
          <p:nvPr/>
        </p:nvGrpSpPr>
        <p:grpSpPr>
          <a:xfrm>
            <a:off x="434705" y="1212972"/>
            <a:ext cx="1343891" cy="1080655"/>
            <a:chOff x="290945" y="2755648"/>
            <a:chExt cx="1343891" cy="10806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F7DA24-C32A-4568-A981-9E71FE829BAC}"/>
                </a:ext>
              </a:extLst>
            </p:cNvPr>
            <p:cNvGrpSpPr/>
            <p:nvPr/>
          </p:nvGrpSpPr>
          <p:grpSpPr>
            <a:xfrm>
              <a:off x="290945" y="2755648"/>
              <a:ext cx="1343891" cy="1080655"/>
              <a:chOff x="4627418" y="1357745"/>
              <a:chExt cx="1967346" cy="1704110"/>
            </a:xfrm>
          </p:grpSpPr>
          <p:pic>
            <p:nvPicPr>
              <p:cNvPr id="19" name="Picture 4" descr="Our Streets Now on Twitter: &amp;quot;Today we are launching Our Schools Now! The  majority of schoolchildren in the UK are not taught about street  harassment, despite the fact that 2 in 3">
                <a:extLst>
                  <a:ext uri="{FF2B5EF4-FFF2-40B4-BE49-F238E27FC236}">
                    <a16:creationId xmlns:a16="http://schemas.microsoft.com/office/drawing/2014/main" id="{1915B572-C67B-4C13-A345-624BBFF2ED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8" t="4023" r="33621" b="57779"/>
              <a:stretch/>
            </p:blipFill>
            <p:spPr bwMode="auto">
              <a:xfrm>
                <a:off x="5244860" y="2000496"/>
                <a:ext cx="754158" cy="896835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BB78396B-D595-4BD3-9725-F9C2C12820CB}"/>
                  </a:ext>
                </a:extLst>
              </p:cNvPr>
              <p:cNvSpPr/>
              <p:nvPr/>
            </p:nvSpPr>
            <p:spPr>
              <a:xfrm>
                <a:off x="4627418" y="1357745"/>
                <a:ext cx="1967346" cy="1704110"/>
              </a:xfrm>
              <a:prstGeom prst="triangl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AE6912-CC58-485C-8A52-CF5F54BBAD5D}"/>
                </a:ext>
              </a:extLst>
            </p:cNvPr>
            <p:cNvSpPr txBox="1"/>
            <p:nvPr/>
          </p:nvSpPr>
          <p:spPr>
            <a:xfrm>
              <a:off x="535143" y="3466971"/>
              <a:ext cx="193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3669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A9BA1B-2805-488E-98BE-3F4B37BFD621}"/>
                </a:ext>
              </a:extLst>
            </p:cNvPr>
            <p:cNvSpPr txBox="1"/>
            <p:nvPr/>
          </p:nvSpPr>
          <p:spPr>
            <a:xfrm>
              <a:off x="1211495" y="3466971"/>
              <a:ext cx="193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3669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36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FF19-5DEF-44E3-819F-EADCB3BE1137}"/>
              </a:ext>
            </a:extLst>
          </p:cNvPr>
          <p:cNvSpPr txBox="1">
            <a:spLocks/>
          </p:cNvSpPr>
          <p:nvPr/>
        </p:nvSpPr>
        <p:spPr>
          <a:xfrm>
            <a:off x="29994" y="129302"/>
            <a:ext cx="8756073" cy="78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33669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2800" dirty="0"/>
              <a:t>Elimination of Violence against Women and Girls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942671-2EF9-4CA4-8577-F9F68271F9D3}"/>
              </a:ext>
            </a:extLst>
          </p:cNvPr>
          <p:cNvGrpSpPr/>
          <p:nvPr/>
        </p:nvGrpSpPr>
        <p:grpSpPr>
          <a:xfrm>
            <a:off x="10376378" y="711799"/>
            <a:ext cx="1033877" cy="1068571"/>
            <a:chOff x="10894887" y="566398"/>
            <a:chExt cx="1033877" cy="10685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7D6D87-B22A-40E0-AA77-19820B8CEB77}"/>
                </a:ext>
              </a:extLst>
            </p:cNvPr>
            <p:cNvGrpSpPr/>
            <p:nvPr/>
          </p:nvGrpSpPr>
          <p:grpSpPr>
            <a:xfrm>
              <a:off x="10894887" y="566398"/>
              <a:ext cx="1033877" cy="785360"/>
              <a:chOff x="290945" y="2755648"/>
              <a:chExt cx="1343891" cy="108065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3F82125-261E-43A1-99ED-60587667C499}"/>
                  </a:ext>
                </a:extLst>
              </p:cNvPr>
              <p:cNvGrpSpPr/>
              <p:nvPr/>
            </p:nvGrpSpPr>
            <p:grpSpPr>
              <a:xfrm>
                <a:off x="290945" y="2755648"/>
                <a:ext cx="1343891" cy="1080655"/>
                <a:chOff x="4627418" y="1357745"/>
                <a:chExt cx="1967346" cy="1704110"/>
              </a:xfrm>
            </p:grpSpPr>
            <p:pic>
              <p:nvPicPr>
                <p:cNvPr id="10" name="Picture 4" descr="Our Streets Now on Twitter: &amp;quot;Today we are launching Our Schools Now! The  majority of schoolchildren in the UK are not taught about street  harassment, despite the fact that 2 in 3">
                  <a:extLst>
                    <a:ext uri="{FF2B5EF4-FFF2-40B4-BE49-F238E27FC236}">
                      <a16:creationId xmlns:a16="http://schemas.microsoft.com/office/drawing/2014/main" id="{3517FCFA-EB04-4BF2-B84A-D95CB68FEA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28" t="4023" r="33621" b="57779"/>
                <a:stretch/>
              </p:blipFill>
              <p:spPr bwMode="auto">
                <a:xfrm>
                  <a:off x="5244860" y="2000496"/>
                  <a:ext cx="754158" cy="896835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80882848-3B3C-45EE-865E-1E7AA531523E}"/>
                    </a:ext>
                  </a:extLst>
                </p:cNvPr>
                <p:cNvSpPr/>
                <p:nvPr/>
              </p:nvSpPr>
              <p:spPr>
                <a:xfrm>
                  <a:off x="4627418" y="1357745"/>
                  <a:ext cx="1967346" cy="1704110"/>
                </a:xfrm>
                <a:prstGeom prst="triangl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88C94B-6177-4977-9C8B-7D6E343634E9}"/>
                  </a:ext>
                </a:extLst>
              </p:cNvPr>
              <p:cNvSpPr txBox="1"/>
              <p:nvPr/>
            </p:nvSpPr>
            <p:spPr>
              <a:xfrm>
                <a:off x="535143" y="3466971"/>
                <a:ext cx="193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99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EBFC78-15E7-4527-A0A9-E7BCFAFF3B34}"/>
                  </a:ext>
                </a:extLst>
              </p:cNvPr>
              <p:cNvSpPr txBox="1"/>
              <p:nvPr/>
            </p:nvSpPr>
            <p:spPr>
              <a:xfrm>
                <a:off x="1211495" y="3466971"/>
                <a:ext cx="193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99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W</a:t>
                </a:r>
              </a:p>
            </p:txBody>
          </p:sp>
        </p:grpSp>
        <p:sp>
          <p:nvSpPr>
            <p:cNvPr id="6" name="Double Wave 5">
              <a:extLst>
                <a:ext uri="{FF2B5EF4-FFF2-40B4-BE49-F238E27FC236}">
                  <a16:creationId xmlns:a16="http://schemas.microsoft.com/office/drawing/2014/main" id="{C7BBE515-EAED-42CC-AD8A-15DC4A2470B6}"/>
                </a:ext>
              </a:extLst>
            </p:cNvPr>
            <p:cNvSpPr/>
            <p:nvPr/>
          </p:nvSpPr>
          <p:spPr>
            <a:xfrm>
              <a:off x="11008755" y="1308414"/>
              <a:ext cx="806140" cy="326555"/>
            </a:xfrm>
            <a:prstGeom prst="doubleWave">
              <a:avLst/>
            </a:prstGeom>
            <a:solidFill>
              <a:srgbClr val="FC87A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33669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Visual</a:t>
              </a:r>
            </a:p>
          </p:txBody>
        </p:sp>
      </p:grpSp>
      <p:sp>
        <p:nvSpPr>
          <p:cNvPr id="12" name="TextShape 5">
            <a:extLst>
              <a:ext uri="{FF2B5EF4-FFF2-40B4-BE49-F238E27FC236}">
                <a16:creationId xmlns:a16="http://schemas.microsoft.com/office/drawing/2014/main" id="{64C12152-7C55-44BC-BD4C-A9A487D5F369}"/>
              </a:ext>
            </a:extLst>
          </p:cNvPr>
          <p:cNvSpPr txBox="1"/>
          <p:nvPr/>
        </p:nvSpPr>
        <p:spPr>
          <a:xfrm>
            <a:off x="7196909" y="1577506"/>
            <a:ext cx="4995091" cy="2669576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r>
              <a:rPr lang="en-GB" sz="1935" b="1" spc="-1" dirty="0">
                <a:latin typeface="Roboto" panose="02000000000000000000" pitchFamily="2" charset="0"/>
                <a:ea typeface="Roboto" panose="02000000000000000000" pitchFamily="2" charset="0"/>
              </a:rPr>
              <a:t>As you watch the video think:</a:t>
            </a:r>
          </a:p>
          <a:p>
            <a:endParaRPr lang="en-GB" sz="1935" b="1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935" spc="-1" dirty="0">
                <a:latin typeface="Roboto" panose="02000000000000000000" pitchFamily="2" charset="0"/>
                <a:ea typeface="Roboto" panose="02000000000000000000" pitchFamily="2" charset="0"/>
              </a:rPr>
              <a:t>1) What does the news reporter suggest is the normal approach towards violence?</a:t>
            </a:r>
          </a:p>
          <a:p>
            <a:r>
              <a:rPr lang="en-GB" sz="1935" i="1" spc="-1" dirty="0">
                <a:latin typeface="Roboto" panose="02000000000000000000" pitchFamily="2" charset="0"/>
                <a:ea typeface="Roboto" panose="02000000000000000000" pitchFamily="2" charset="0"/>
              </a:rPr>
              <a:t>Can you think of any examples of this?</a:t>
            </a:r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935" spc="-1" dirty="0">
                <a:latin typeface="Roboto" panose="02000000000000000000" pitchFamily="2" charset="0"/>
                <a:ea typeface="Roboto" panose="02000000000000000000" pitchFamily="2" charset="0"/>
              </a:rPr>
              <a:t>2) What does Horne suggest needs to be the alternative approach?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F9BBC-B0D9-4F93-BE1D-7871DB631665}"/>
              </a:ext>
            </a:extLst>
          </p:cNvPr>
          <p:cNvSpPr txBox="1"/>
          <p:nvPr/>
        </p:nvSpPr>
        <p:spPr>
          <a:xfrm>
            <a:off x="7254612" y="3128941"/>
            <a:ext cx="4467113" cy="87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93" dirty="0">
                <a:solidFill>
                  <a:srgbClr val="685E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and their behaviour</a:t>
            </a:r>
          </a:p>
          <a:p>
            <a:r>
              <a:rPr lang="en-GB" sz="1693" dirty="0">
                <a:solidFill>
                  <a:srgbClr val="685E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Women need to change who they are and how they are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6E647-EBE1-4BEF-8562-128E5FBCC594}"/>
              </a:ext>
            </a:extLst>
          </p:cNvPr>
          <p:cNvSpPr txBox="1"/>
          <p:nvPr/>
        </p:nvSpPr>
        <p:spPr>
          <a:xfrm>
            <a:off x="7225680" y="4835503"/>
            <a:ext cx="4467113" cy="13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93" dirty="0">
                <a:solidFill>
                  <a:srgbClr val="685E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Cultural and societal changes towards the way boys are brought up to prevent them being socialised to cause harm / think harming is acceptable</a:t>
            </a:r>
          </a:p>
          <a:p>
            <a:endParaRPr lang="en-US" sz="1693" dirty="0">
              <a:solidFill>
                <a:srgbClr val="685EC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93" b="1" dirty="0">
                <a:latin typeface="Roboto" panose="02000000000000000000" pitchFamily="2" charset="0"/>
                <a:ea typeface="Roboto" panose="02000000000000000000" pitchFamily="2" charset="0"/>
              </a:rPr>
              <a:t>After the Video Share your thoughts and ideas</a:t>
            </a:r>
            <a:endParaRPr lang="en-GB" sz="1693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Online Media 16">
            <a:hlinkClick r:id="" action="ppaction://media"/>
            <a:extLst>
              <a:ext uri="{FF2B5EF4-FFF2-40B4-BE49-F238E27FC236}">
                <a16:creationId xmlns:a16="http://schemas.microsoft.com/office/drawing/2014/main" id="{D024EA7A-C618-4769-9E4B-6A020D4BDD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754" y="1547878"/>
            <a:ext cx="7067295" cy="4036019"/>
          </a:xfrm>
          <a:prstGeom prst="rect">
            <a:avLst/>
          </a:prstGeom>
        </p:spPr>
      </p:pic>
      <p:sp>
        <p:nvSpPr>
          <p:cNvPr id="18" name="CustomShape 3">
            <a:extLst>
              <a:ext uri="{FF2B5EF4-FFF2-40B4-BE49-F238E27FC236}">
                <a16:creationId xmlns:a16="http://schemas.microsoft.com/office/drawing/2014/main" id="{B275C32D-BAC4-4D0E-B904-98DD0A7EF7C4}"/>
              </a:ext>
            </a:extLst>
          </p:cNvPr>
          <p:cNvSpPr/>
          <p:nvPr/>
        </p:nvSpPr>
        <p:spPr>
          <a:xfrm>
            <a:off x="63621" y="6258249"/>
            <a:ext cx="6256066" cy="4188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>
              <a:lnSpc>
                <a:spcPct val="100000"/>
              </a:lnSpc>
            </a:pPr>
            <a:r>
              <a:rPr lang="en-GB" sz="968" spc="-1" dirty="0">
                <a:latin typeface="Arial"/>
              </a:rPr>
              <a:t>If the embedded video does not work, please access here</a:t>
            </a:r>
            <a:r>
              <a:rPr lang="en-GB" sz="968" u="sng" spc="-1" dirty="0">
                <a:solidFill>
                  <a:srgbClr val="0000FF"/>
                </a:solidFill>
                <a:latin typeface="Arial"/>
                <a:hlinkClick r:id="" action="ppaction://noaction"/>
              </a:rPr>
              <a:t>:</a:t>
            </a:r>
          </a:p>
          <a:p>
            <a:r>
              <a:rPr lang="en-GB" sz="1000" dirty="0">
                <a:hlinkClick r:id="rId5"/>
              </a:rPr>
              <a:t>https://www.youtube.com/watch?v=ND6HIQM-lug</a:t>
            </a:r>
            <a:r>
              <a:rPr lang="en-GB" sz="968" u="sng" spc="-1" dirty="0">
                <a:solidFill>
                  <a:srgbClr val="0000FF"/>
                </a:solidFill>
                <a:latin typeface="Arial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526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FF19-5DEF-44E3-819F-EADCB3BE1137}"/>
              </a:ext>
            </a:extLst>
          </p:cNvPr>
          <p:cNvSpPr txBox="1">
            <a:spLocks/>
          </p:cNvSpPr>
          <p:nvPr/>
        </p:nvSpPr>
        <p:spPr>
          <a:xfrm>
            <a:off x="29994" y="129302"/>
            <a:ext cx="8756073" cy="78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33669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2800" dirty="0"/>
              <a:t>Elimination of Violence against Women and Girls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942671-2EF9-4CA4-8577-F9F68271F9D3}"/>
              </a:ext>
            </a:extLst>
          </p:cNvPr>
          <p:cNvGrpSpPr/>
          <p:nvPr/>
        </p:nvGrpSpPr>
        <p:grpSpPr>
          <a:xfrm>
            <a:off x="10540639" y="728434"/>
            <a:ext cx="1033877" cy="1068571"/>
            <a:chOff x="10894887" y="566398"/>
            <a:chExt cx="1033877" cy="10685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7D6D87-B22A-40E0-AA77-19820B8CEB77}"/>
                </a:ext>
              </a:extLst>
            </p:cNvPr>
            <p:cNvGrpSpPr/>
            <p:nvPr/>
          </p:nvGrpSpPr>
          <p:grpSpPr>
            <a:xfrm>
              <a:off x="10894887" y="566398"/>
              <a:ext cx="1033877" cy="785360"/>
              <a:chOff x="290945" y="2755648"/>
              <a:chExt cx="1343891" cy="108065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3F82125-261E-43A1-99ED-60587667C499}"/>
                  </a:ext>
                </a:extLst>
              </p:cNvPr>
              <p:cNvGrpSpPr/>
              <p:nvPr/>
            </p:nvGrpSpPr>
            <p:grpSpPr>
              <a:xfrm>
                <a:off x="290945" y="2755648"/>
                <a:ext cx="1343891" cy="1080655"/>
                <a:chOff x="4627418" y="1357745"/>
                <a:chExt cx="1967346" cy="1704110"/>
              </a:xfrm>
            </p:grpSpPr>
            <p:pic>
              <p:nvPicPr>
                <p:cNvPr id="10" name="Picture 4" descr="Our Streets Now on Twitter: &amp;quot;Today we are launching Our Schools Now! The  majority of schoolchildren in the UK are not taught about street  harassment, despite the fact that 2 in 3">
                  <a:extLst>
                    <a:ext uri="{FF2B5EF4-FFF2-40B4-BE49-F238E27FC236}">
                      <a16:creationId xmlns:a16="http://schemas.microsoft.com/office/drawing/2014/main" id="{3517FCFA-EB04-4BF2-B84A-D95CB68FEA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28" t="4023" r="33621" b="57779"/>
                <a:stretch/>
              </p:blipFill>
              <p:spPr bwMode="auto">
                <a:xfrm>
                  <a:off x="5244860" y="2000496"/>
                  <a:ext cx="754158" cy="896835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80882848-3B3C-45EE-865E-1E7AA531523E}"/>
                    </a:ext>
                  </a:extLst>
                </p:cNvPr>
                <p:cNvSpPr/>
                <p:nvPr/>
              </p:nvSpPr>
              <p:spPr>
                <a:xfrm>
                  <a:off x="4627418" y="1357745"/>
                  <a:ext cx="1967346" cy="1704110"/>
                </a:xfrm>
                <a:prstGeom prst="triangl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88C94B-6177-4977-9C8B-7D6E343634E9}"/>
                  </a:ext>
                </a:extLst>
              </p:cNvPr>
              <p:cNvSpPr txBox="1"/>
              <p:nvPr/>
            </p:nvSpPr>
            <p:spPr>
              <a:xfrm>
                <a:off x="535143" y="3466971"/>
                <a:ext cx="193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99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EBFC78-15E7-4527-A0A9-E7BCFAFF3B34}"/>
                  </a:ext>
                </a:extLst>
              </p:cNvPr>
              <p:cNvSpPr txBox="1"/>
              <p:nvPr/>
            </p:nvSpPr>
            <p:spPr>
              <a:xfrm>
                <a:off x="1211495" y="3466971"/>
                <a:ext cx="193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99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W</a:t>
                </a:r>
              </a:p>
            </p:txBody>
          </p:sp>
        </p:grpSp>
        <p:sp>
          <p:nvSpPr>
            <p:cNvPr id="6" name="Double Wave 5">
              <a:extLst>
                <a:ext uri="{FF2B5EF4-FFF2-40B4-BE49-F238E27FC236}">
                  <a16:creationId xmlns:a16="http://schemas.microsoft.com/office/drawing/2014/main" id="{C7BBE515-EAED-42CC-AD8A-15DC4A2470B6}"/>
                </a:ext>
              </a:extLst>
            </p:cNvPr>
            <p:cNvSpPr/>
            <p:nvPr/>
          </p:nvSpPr>
          <p:spPr>
            <a:xfrm>
              <a:off x="11008755" y="1308414"/>
              <a:ext cx="806140" cy="326555"/>
            </a:xfrm>
            <a:prstGeom prst="doubleWave">
              <a:avLst/>
            </a:prstGeom>
            <a:solidFill>
              <a:srgbClr val="FC87A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33669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Visual</a:t>
              </a:r>
            </a:p>
          </p:txBody>
        </p:sp>
      </p:grpSp>
      <p:sp>
        <p:nvSpPr>
          <p:cNvPr id="12" name="TextShape 5">
            <a:extLst>
              <a:ext uri="{FF2B5EF4-FFF2-40B4-BE49-F238E27FC236}">
                <a16:creationId xmlns:a16="http://schemas.microsoft.com/office/drawing/2014/main" id="{3D8A4062-D64F-41E8-9433-368142D5867D}"/>
              </a:ext>
            </a:extLst>
          </p:cNvPr>
          <p:cNvSpPr txBox="1"/>
          <p:nvPr/>
        </p:nvSpPr>
        <p:spPr>
          <a:xfrm>
            <a:off x="7213072" y="1610777"/>
            <a:ext cx="4995091" cy="2669576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r>
              <a:rPr lang="en-GB" sz="1935" b="1" spc="-1" dirty="0">
                <a:latin typeface="Roboto" panose="02000000000000000000" pitchFamily="2" charset="0"/>
                <a:ea typeface="Roboto" panose="02000000000000000000" pitchFamily="2" charset="0"/>
              </a:rPr>
              <a:t>As you watch the video:</a:t>
            </a:r>
          </a:p>
          <a:p>
            <a:r>
              <a:rPr lang="en-GB" sz="1935" spc="-1" dirty="0">
                <a:latin typeface="Roboto" panose="02000000000000000000" pitchFamily="2" charset="0"/>
                <a:ea typeface="Roboto" panose="02000000000000000000" pitchFamily="2" charset="0"/>
              </a:rPr>
              <a:t>1) What version of ‘masculinity’ is prevalent within society?</a:t>
            </a: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935" spc="-1" dirty="0">
                <a:latin typeface="Roboto" panose="02000000000000000000" pitchFamily="2" charset="0"/>
                <a:ea typeface="Roboto" panose="02000000000000000000" pitchFamily="2" charset="0"/>
              </a:rPr>
              <a:t>2) How does this negatively impact men </a:t>
            </a:r>
            <a:r>
              <a:rPr lang="en-GB" sz="1935" i="1" spc="-1" dirty="0"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GB" sz="1935" spc="-1" dirty="0">
                <a:latin typeface="Roboto" panose="02000000000000000000" pitchFamily="2" charset="0"/>
                <a:ea typeface="Roboto" panose="02000000000000000000" pitchFamily="2" charset="0"/>
              </a:rPr>
              <a:t>women?</a:t>
            </a: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935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935" spc="-1" dirty="0">
                <a:latin typeface="Roboto" panose="02000000000000000000" pitchFamily="2" charset="0"/>
                <a:ea typeface="Roboto" panose="02000000000000000000" pitchFamily="2" charset="0"/>
              </a:rPr>
              <a:t>3) Why do boys need to be taught and supported to challenge toxic masculinity?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1EB566F1-8078-4A07-A799-94AA8B3024F8}"/>
              </a:ext>
            </a:extLst>
          </p:cNvPr>
          <p:cNvSpPr/>
          <p:nvPr/>
        </p:nvSpPr>
        <p:spPr>
          <a:xfrm>
            <a:off x="63621" y="6258249"/>
            <a:ext cx="6256066" cy="4188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>
              <a:lnSpc>
                <a:spcPct val="100000"/>
              </a:lnSpc>
            </a:pPr>
            <a:r>
              <a:rPr lang="en-GB" sz="968" spc="-1" dirty="0">
                <a:latin typeface="Arial"/>
              </a:rPr>
              <a:t>If the embedded video does not work, please access here</a:t>
            </a:r>
            <a:r>
              <a:rPr lang="en-GB" sz="968" u="sng" spc="-1" dirty="0">
                <a:solidFill>
                  <a:srgbClr val="0000FF"/>
                </a:solidFill>
                <a:latin typeface="Arial"/>
                <a:hlinkClick r:id="" action="ppaction://noaction"/>
              </a:rPr>
              <a:t>:</a:t>
            </a:r>
          </a:p>
          <a:p>
            <a:r>
              <a:rPr lang="en-GB" sz="1000" spc="-1" dirty="0">
                <a:hlinkClick r:id="rId4"/>
              </a:rPr>
              <a:t>https://www.youtube.com/watch?v=7kAqAFOHIxw</a:t>
            </a:r>
            <a:r>
              <a:rPr lang="en-GB" sz="1000" spc="-1" dirty="0"/>
              <a:t> </a:t>
            </a:r>
          </a:p>
        </p:txBody>
      </p:sp>
      <p:pic>
        <p:nvPicPr>
          <p:cNvPr id="16" name="Online Media 15">
            <a:hlinkClick r:id="" action="ppaction://media"/>
            <a:extLst>
              <a:ext uri="{FF2B5EF4-FFF2-40B4-BE49-F238E27FC236}">
                <a16:creationId xmlns:a16="http://schemas.microsoft.com/office/drawing/2014/main" id="{FDC02190-E7FC-4B54-8473-D491544412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6186" y="1545545"/>
            <a:ext cx="7256571" cy="40818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3CB566-C5C3-4844-AB5C-571E9C103DDA}"/>
              </a:ext>
            </a:extLst>
          </p:cNvPr>
          <p:cNvSpPr txBox="1"/>
          <p:nvPr/>
        </p:nvSpPr>
        <p:spPr>
          <a:xfrm>
            <a:off x="7250385" y="2473732"/>
            <a:ext cx="4636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Toxic Masculinity – a set of negative behaviours that men think they have to follow in order to be ‘proper men’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C37BFB-2F50-4EBD-9C68-BFF0E8D6D882}"/>
              </a:ext>
            </a:extLst>
          </p:cNvPr>
          <p:cNvSpPr txBox="1"/>
          <p:nvPr/>
        </p:nvSpPr>
        <p:spPr>
          <a:xfrm>
            <a:off x="7213072" y="3883920"/>
            <a:ext cx="463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Mental Health, suicidal thoughts/actions, struggling to show emotion</a:t>
            </a:r>
          </a:p>
          <a:p>
            <a:r>
              <a:rPr lang="en-GB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Sexism, harassment, and sexual harassment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38D50-B3AD-4A82-98FC-A13BD1DBA637}"/>
              </a:ext>
            </a:extLst>
          </p:cNvPr>
          <p:cNvSpPr txBox="1"/>
          <p:nvPr/>
        </p:nvSpPr>
        <p:spPr>
          <a:xfrm>
            <a:off x="7213072" y="5434097"/>
            <a:ext cx="463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66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a chance to not take forward negative ideas and stereotypes</a:t>
            </a:r>
          </a:p>
          <a:p>
            <a:endParaRPr lang="en-US" dirty="0">
              <a:solidFill>
                <a:srgbClr val="3366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Following the video: Discuss as a group</a:t>
            </a:r>
            <a:endParaRPr lang="en-GB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FF19-5DEF-44E3-819F-EADCB3BE1137}"/>
              </a:ext>
            </a:extLst>
          </p:cNvPr>
          <p:cNvSpPr txBox="1">
            <a:spLocks/>
          </p:cNvSpPr>
          <p:nvPr/>
        </p:nvSpPr>
        <p:spPr>
          <a:xfrm>
            <a:off x="29994" y="129302"/>
            <a:ext cx="8756073" cy="78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33669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2800" dirty="0"/>
              <a:t>Elimination of Violence against Women and Girls</a:t>
            </a:r>
            <a:endParaRPr lang="en-GB" dirty="0"/>
          </a:p>
        </p:txBody>
      </p:sp>
      <p:sp>
        <p:nvSpPr>
          <p:cNvPr id="15" name="TextShape 1">
            <a:extLst>
              <a:ext uri="{FF2B5EF4-FFF2-40B4-BE49-F238E27FC236}">
                <a16:creationId xmlns:a16="http://schemas.microsoft.com/office/drawing/2014/main" id="{DF2954C2-026F-4283-8E95-DB8C1BAD1297}"/>
              </a:ext>
            </a:extLst>
          </p:cNvPr>
          <p:cNvSpPr txBox="1"/>
          <p:nvPr/>
        </p:nvSpPr>
        <p:spPr>
          <a:xfrm>
            <a:off x="-301722" y="739001"/>
            <a:ext cx="10970865" cy="11441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 dirty="0">
                <a:solidFill>
                  <a:srgbClr val="336699"/>
                </a:solidFill>
                <a:latin typeface="Montserrat" panose="00000500000000000000" pitchFamily="2" charset="0"/>
              </a:rPr>
              <a:t>What is wrong with these statements?</a:t>
            </a:r>
          </a:p>
        </p:txBody>
      </p:sp>
      <p:pic>
        <p:nvPicPr>
          <p:cNvPr id="16" name="Picture 4" descr="English (gif)">
            <a:extLst>
              <a:ext uri="{FF2B5EF4-FFF2-40B4-BE49-F238E27FC236}">
                <a16:creationId xmlns:a16="http://schemas.microsoft.com/office/drawing/2014/main" id="{9AF476A0-D0BE-4806-9EDE-7F5E3685C5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59" y="1584931"/>
            <a:ext cx="3215219" cy="28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91074B-718C-4BC4-A429-B2E38A4A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282" y="1721192"/>
            <a:ext cx="5045376" cy="13078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529FFB-45C0-441F-897A-EC5CB9ADA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550" y="3155551"/>
            <a:ext cx="4750840" cy="1298884"/>
          </a:xfrm>
          <a:prstGeom prst="rect">
            <a:avLst/>
          </a:prstGeom>
        </p:spPr>
      </p:pic>
      <p:pic>
        <p:nvPicPr>
          <p:cNvPr id="19" name="Picture 2" descr="https://attachments.office.net/owa/tmclaughlin%40bedfordacademy.co.uk/service.svc/s/GetAttachmentThumbnail?id=AAMkADczMzUxOTE1LTYyYzYtNGQ1OC1hZjI5LWYyNjk2YTA3NTI3NABGAAAAAABRAZFfWy2VT51KI77gKJMiBwCRRxdDYGZ7TI%2BzEPOEV4VnAAAAAAEMAACRRxdDYGZ7TI%2BzEPOEV4VnAAIdX%2F8fAAABEgAQAOKFyDMUboFNl%2BP87HUgEps%3D&amp;thumbnailType=2&amp;token=eyJhbGciOiJSUzI1NiIsImtpZCI6IjMwODE3OUNFNUY0QjUyRTc4QjJEQjg5NjZCQUY0RUNDMzcyN0FFRUUiLCJ0eXAiOiJKV1QiLCJ4NXQiOiJNSUY1emw5TFV1ZUxMYmlXYTY5T3pEY25ydTQifQ.eyJvcmlnaW4iOiJodHRwczovL291dGxvb2sub2ZmaWNlLmNvbSIsInVjIjoiZGY5N2M2YzRiYTg3NDEwYjk3ZTA2ZWY5NDhkNjZjZDMiLCJzaWduaW5fc3RhdGUiOiJbXCJrbXNpXCJdIiwidmVyIjoiRXhjaGFuZ2UuQ2FsbGJhY2suVjEiLCJhcHBjdHhzZW5kZXIiOiJPd2FEb3dubG9hZEA4NmJkOGY4NC1iOWE4LTQ4NDQtOTc3YS1jNDQ3ZDU4ZTc0ZjIiLCJpc3NyaW5nIjoiV1ciLCJhcHBjdHgiOiJ7XCJtc2V4Y2hwcm90XCI6XCJvd2FcIixcInB1aWRcIjpcIjExNTM4MDExMTQ3ODE3NjU1MzFcIixcInNjb3BlXCI6XCJPd2FEb3dubG9hZFwiLFwib2lkXCI6XCI3MDhjNjVhYi1jMjE5LTQ3NmMtYWZkNi0yMWYzZTM0MDBjZThcIixcInByaW1hcnlzaWRcIjpcIlMtMS01LTIxLTM1MjE1MTQ3NzItMzA4ODc1OTkwMS0xMzM5Nzg1ODU5LTY2NTQzNDBcIn0iLCJuYmYiOjE2MTU3MjA5NjgsImV4cCI6MTYxNTcyMTU2OCwiaXNzIjoiMDAwMDAwMDItMDAwMC0wZmYxLWNlMDAtMDAwMDAwMDAwMDAwQDg2YmQ4Zjg0LWI5YTgtNDg0NC05NzdhLWM0NDdkNThlNzRmMiIsImF1ZCI6IjAwMDAwMDAyLTAwMDAtMGZmMS1jZTAwLTAwMDAwMDAwMDAwMC9hdHRhY2htZW50cy5vZmZpY2UubmV0QDg2YmQ4Zjg0LWI5YTgtNDg0NC05NzdhLWM0NDdkNThlNzRmMiIsImhhcHAiOiJvd2EifQ.OidW2YIEN4Wc7Gyhgq2zKjucf71786MhasVqOQNCLLyoEVYOmJ_jOzscTzfMxyuXWNl7LTgqJIcc7FIu6qTTdiuOc4HFUEnn0fOnOazcfQrTCEZMAPCY8Mjn-CP0davAz85TzgpoWIi_f8UACJmVHrTz8eCtzDv9PHnALauj1ZNQ9QUzAocNebtnpz8fR-Nv5KG3WgbwiRcCmUs1_FIMtyYhUjXoIYXGWTaxrfWF0_6qEMJ4f0ar8k37BzOVkDCxcbhGKqbtLm-eqyMrXu9AcltZeitRzwjuXEqRj2381EbXCV84s3BQ1gqAPlRlJsrWtkwc-eq-YJnYOvelTRiEig&amp;X-OWA-CANARY=hl_zqK6wE0Gr0eCIFyw8oCAgKrLb5tgYoU6pTr_4RzLj_E0H7T5y_EpUwYnrENupBaFQl7RE0os.&amp;owa=outlook.office.com&amp;scriptVer=20210308001.06&amp;animation=true">
            <a:extLst>
              <a:ext uri="{FF2B5EF4-FFF2-40B4-BE49-F238E27FC236}">
                <a16:creationId xmlns:a16="http://schemas.microsoft.com/office/drawing/2014/main" id="{2403F16A-7727-4317-A137-4FF25F42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9" y="1584930"/>
            <a:ext cx="2773976" cy="24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AB7F77-1071-444A-9309-019FA875F24A}"/>
              </a:ext>
            </a:extLst>
          </p:cNvPr>
          <p:cNvSpPr txBox="1"/>
          <p:nvPr/>
        </p:nvSpPr>
        <p:spPr>
          <a:xfrm>
            <a:off x="29994" y="4515631"/>
            <a:ext cx="9296886" cy="2102499"/>
          </a:xfrm>
          <a:prstGeom prst="rect">
            <a:avLst/>
          </a:prstGeom>
          <a:solidFill>
            <a:srgbClr val="BEE8FF"/>
          </a:solidFill>
        </p:spPr>
        <p:txBody>
          <a:bodyPr wrap="square" rtlCol="0">
            <a:spAutoFit/>
          </a:bodyPr>
          <a:lstStyle/>
          <a:p>
            <a:r>
              <a:rPr lang="en-GB" sz="2177" b="1" dirty="0">
                <a:latin typeface="Roboto" panose="02000000000000000000" pitchFamily="2" charset="0"/>
                <a:ea typeface="Roboto" panose="02000000000000000000" pitchFamily="2" charset="0"/>
              </a:rPr>
              <a:t>Victim Blaming: </a:t>
            </a:r>
            <a:r>
              <a:rPr lang="en-US" sz="2177" dirty="0">
                <a:latin typeface="Roboto" panose="02000000000000000000" pitchFamily="2" charset="0"/>
                <a:ea typeface="Roboto" panose="02000000000000000000" pitchFamily="2" charset="0"/>
              </a:rPr>
              <a:t>saying, implying, or treating a person who has experienced harmful or abusive behavior like it was a result of something they did or said, instead of placing the responsibility on the person who harmed them.</a:t>
            </a:r>
          </a:p>
          <a:p>
            <a:endParaRPr lang="en-US" sz="2177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177" dirty="0">
                <a:latin typeface="Roboto" panose="02000000000000000000" pitchFamily="2" charset="0"/>
                <a:ea typeface="Roboto" panose="02000000000000000000" pitchFamily="2" charset="0"/>
              </a:rPr>
              <a:t>How could you reword the statements? Would rewording the statements begin to make a cultural change in peoples attitudes?</a:t>
            </a:r>
            <a:endParaRPr lang="en-GB" sz="2177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" name="Picture 2" descr="Not asking for it.gif">
            <a:extLst>
              <a:ext uri="{FF2B5EF4-FFF2-40B4-BE49-F238E27FC236}">
                <a16:creationId xmlns:a16="http://schemas.microsoft.com/office/drawing/2014/main" id="{BB52AE7D-6A70-459B-ADD7-C48D023597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4842634"/>
            <a:ext cx="1448491" cy="14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84A1245-F638-4366-AFA5-03C26385E57B}"/>
              </a:ext>
            </a:extLst>
          </p:cNvPr>
          <p:cNvGrpSpPr/>
          <p:nvPr/>
        </p:nvGrpSpPr>
        <p:grpSpPr>
          <a:xfrm>
            <a:off x="10562507" y="523153"/>
            <a:ext cx="922117" cy="809258"/>
            <a:chOff x="290945" y="2755648"/>
            <a:chExt cx="1343891" cy="12800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7FF058-1EE1-4A4A-9AD5-B2225DE41114}"/>
                </a:ext>
              </a:extLst>
            </p:cNvPr>
            <p:cNvGrpSpPr/>
            <p:nvPr/>
          </p:nvGrpSpPr>
          <p:grpSpPr>
            <a:xfrm>
              <a:off x="290945" y="2755648"/>
              <a:ext cx="1343891" cy="1080655"/>
              <a:chOff x="290945" y="2755648"/>
              <a:chExt cx="1343891" cy="108065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1196BC2-AA44-4455-AB56-BE123E77244D}"/>
                  </a:ext>
                </a:extLst>
              </p:cNvPr>
              <p:cNvGrpSpPr/>
              <p:nvPr/>
            </p:nvGrpSpPr>
            <p:grpSpPr>
              <a:xfrm>
                <a:off x="290945" y="2755648"/>
                <a:ext cx="1343891" cy="1080655"/>
                <a:chOff x="4627418" y="1357745"/>
                <a:chExt cx="1967346" cy="1704110"/>
              </a:xfrm>
            </p:grpSpPr>
            <p:pic>
              <p:nvPicPr>
                <p:cNvPr id="28" name="Picture 4" descr="Our Streets Now on Twitter: &amp;quot;Today we are launching Our Schools Now! The  majority of schoolchildren in the UK are not taught about street  harassment, despite the fact that 2 in 3">
                  <a:extLst>
                    <a:ext uri="{FF2B5EF4-FFF2-40B4-BE49-F238E27FC236}">
                      <a16:creationId xmlns:a16="http://schemas.microsoft.com/office/drawing/2014/main" id="{D095CC4C-4410-4358-B549-78385AA8C2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28" t="4023" r="33621" b="57779"/>
                <a:stretch/>
              </p:blipFill>
              <p:spPr bwMode="auto">
                <a:xfrm>
                  <a:off x="5244860" y="2000496"/>
                  <a:ext cx="754158" cy="896835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9349A840-66CB-4FDF-9049-053B44B10C88}"/>
                    </a:ext>
                  </a:extLst>
                </p:cNvPr>
                <p:cNvSpPr/>
                <p:nvPr/>
              </p:nvSpPr>
              <p:spPr>
                <a:xfrm>
                  <a:off x="4627418" y="1357745"/>
                  <a:ext cx="1967346" cy="1704110"/>
                </a:xfrm>
                <a:prstGeom prst="triangl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D8FCB6-AF26-4233-985E-2425CFDFDB41}"/>
                  </a:ext>
                </a:extLst>
              </p:cNvPr>
              <p:cNvSpPr txBox="1"/>
              <p:nvPr/>
            </p:nvSpPr>
            <p:spPr>
              <a:xfrm>
                <a:off x="535143" y="3466971"/>
                <a:ext cx="193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99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AE5E1A-23D7-44E6-8EA9-9FCFB9B85BAD}"/>
                  </a:ext>
                </a:extLst>
              </p:cNvPr>
              <p:cNvSpPr txBox="1"/>
              <p:nvPr/>
            </p:nvSpPr>
            <p:spPr>
              <a:xfrm>
                <a:off x="1211495" y="3466971"/>
                <a:ext cx="193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99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W</a:t>
                </a:r>
              </a:p>
            </p:txBody>
          </p:sp>
        </p:grpSp>
        <p:sp>
          <p:nvSpPr>
            <p:cNvPr id="24" name="Double Wave 23">
              <a:extLst>
                <a:ext uri="{FF2B5EF4-FFF2-40B4-BE49-F238E27FC236}">
                  <a16:creationId xmlns:a16="http://schemas.microsoft.com/office/drawing/2014/main" id="{3EE59138-0F4E-466C-88BB-9F92A5981221}"/>
                </a:ext>
              </a:extLst>
            </p:cNvPr>
            <p:cNvSpPr/>
            <p:nvPr/>
          </p:nvSpPr>
          <p:spPr>
            <a:xfrm>
              <a:off x="419801" y="3761987"/>
              <a:ext cx="1100999" cy="273709"/>
            </a:xfrm>
            <a:prstGeom prst="doubleWave">
              <a:avLst/>
            </a:prstGeom>
            <a:solidFill>
              <a:srgbClr val="FC87A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33669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8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FF19-5DEF-44E3-819F-EADCB3BE1137}"/>
              </a:ext>
            </a:extLst>
          </p:cNvPr>
          <p:cNvSpPr txBox="1">
            <a:spLocks/>
          </p:cNvSpPr>
          <p:nvPr/>
        </p:nvSpPr>
        <p:spPr>
          <a:xfrm>
            <a:off x="29994" y="129302"/>
            <a:ext cx="8756073" cy="78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33669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2800" dirty="0"/>
              <a:t>Elimination of Violence against Women and Girls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AB7F77-1071-444A-9309-019FA875F24A}"/>
              </a:ext>
            </a:extLst>
          </p:cNvPr>
          <p:cNvSpPr txBox="1"/>
          <p:nvPr/>
        </p:nvSpPr>
        <p:spPr>
          <a:xfrm>
            <a:off x="1002433" y="1332411"/>
            <a:ext cx="9296886" cy="4893647"/>
          </a:xfrm>
          <a:prstGeom prst="rect">
            <a:avLst/>
          </a:prstGeom>
          <a:solidFill>
            <a:srgbClr val="BEE8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Final thought about gender-based violence.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Love has no gender - compassion has no religion - character has no race. Self respect by definition is a confidence and pride in knowing that your behavior is both honorable and dignified. </a:t>
            </a:r>
          </a:p>
          <a:p>
            <a:endParaRPr lang="en-US" sz="2400" dirty="0"/>
          </a:p>
          <a:p>
            <a:r>
              <a:rPr lang="en-US" sz="2400" dirty="0"/>
              <a:t>When you harass or vilify someone, you not only disrespect them, but you disrespect yourself also. 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Let’s work together to support each other, you don’t have to understand someone to respect them. 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Always be kind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. Kindness is a super power that can help change culture for the best.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" name="Picture 2" descr="Not asking for it.gif">
            <a:extLst>
              <a:ext uri="{FF2B5EF4-FFF2-40B4-BE49-F238E27FC236}">
                <a16:creationId xmlns:a16="http://schemas.microsoft.com/office/drawing/2014/main" id="{BB52AE7D-6A70-459B-ADD7-C48D023597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096" y="3139228"/>
            <a:ext cx="1602589" cy="16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84A1245-F638-4366-AFA5-03C26385E57B}"/>
              </a:ext>
            </a:extLst>
          </p:cNvPr>
          <p:cNvGrpSpPr/>
          <p:nvPr/>
        </p:nvGrpSpPr>
        <p:grpSpPr>
          <a:xfrm>
            <a:off x="10562507" y="523153"/>
            <a:ext cx="922117" cy="809258"/>
            <a:chOff x="290945" y="2755648"/>
            <a:chExt cx="1343891" cy="12800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7FF058-1EE1-4A4A-9AD5-B2225DE41114}"/>
                </a:ext>
              </a:extLst>
            </p:cNvPr>
            <p:cNvGrpSpPr/>
            <p:nvPr/>
          </p:nvGrpSpPr>
          <p:grpSpPr>
            <a:xfrm>
              <a:off x="290945" y="2755648"/>
              <a:ext cx="1343891" cy="1080655"/>
              <a:chOff x="290945" y="2755648"/>
              <a:chExt cx="1343891" cy="108065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1196BC2-AA44-4455-AB56-BE123E77244D}"/>
                  </a:ext>
                </a:extLst>
              </p:cNvPr>
              <p:cNvGrpSpPr/>
              <p:nvPr/>
            </p:nvGrpSpPr>
            <p:grpSpPr>
              <a:xfrm>
                <a:off x="290945" y="2755648"/>
                <a:ext cx="1343891" cy="1080655"/>
                <a:chOff x="4627418" y="1357745"/>
                <a:chExt cx="1967346" cy="1704110"/>
              </a:xfrm>
            </p:grpSpPr>
            <p:pic>
              <p:nvPicPr>
                <p:cNvPr id="28" name="Picture 4" descr="Our Streets Now on Twitter: &amp;quot;Today we are launching Our Schools Now! The  majority of schoolchildren in the UK are not taught about street  harassment, despite the fact that 2 in 3">
                  <a:extLst>
                    <a:ext uri="{FF2B5EF4-FFF2-40B4-BE49-F238E27FC236}">
                      <a16:creationId xmlns:a16="http://schemas.microsoft.com/office/drawing/2014/main" id="{D095CC4C-4410-4358-B549-78385AA8C2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28" t="4023" r="33621" b="57779"/>
                <a:stretch/>
              </p:blipFill>
              <p:spPr bwMode="auto">
                <a:xfrm>
                  <a:off x="5244860" y="2000496"/>
                  <a:ext cx="754158" cy="896835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9349A840-66CB-4FDF-9049-053B44B10C88}"/>
                    </a:ext>
                  </a:extLst>
                </p:cNvPr>
                <p:cNvSpPr/>
                <p:nvPr/>
              </p:nvSpPr>
              <p:spPr>
                <a:xfrm>
                  <a:off x="4627418" y="1357745"/>
                  <a:ext cx="1967346" cy="1704110"/>
                </a:xfrm>
                <a:prstGeom prst="triangl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D8FCB6-AF26-4233-985E-2425CFDFDB41}"/>
                  </a:ext>
                </a:extLst>
              </p:cNvPr>
              <p:cNvSpPr txBox="1"/>
              <p:nvPr/>
            </p:nvSpPr>
            <p:spPr>
              <a:xfrm>
                <a:off x="535143" y="3466971"/>
                <a:ext cx="193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99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AE5E1A-23D7-44E6-8EA9-9FCFB9B85BAD}"/>
                  </a:ext>
                </a:extLst>
              </p:cNvPr>
              <p:cNvSpPr txBox="1"/>
              <p:nvPr/>
            </p:nvSpPr>
            <p:spPr>
              <a:xfrm>
                <a:off x="1211495" y="3466971"/>
                <a:ext cx="193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336699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W</a:t>
                </a:r>
              </a:p>
            </p:txBody>
          </p:sp>
        </p:grpSp>
        <p:sp>
          <p:nvSpPr>
            <p:cNvPr id="24" name="Double Wave 23">
              <a:extLst>
                <a:ext uri="{FF2B5EF4-FFF2-40B4-BE49-F238E27FC236}">
                  <a16:creationId xmlns:a16="http://schemas.microsoft.com/office/drawing/2014/main" id="{3EE59138-0F4E-466C-88BB-9F92A5981221}"/>
                </a:ext>
              </a:extLst>
            </p:cNvPr>
            <p:cNvSpPr/>
            <p:nvPr/>
          </p:nvSpPr>
          <p:spPr>
            <a:xfrm>
              <a:off x="419801" y="3761987"/>
              <a:ext cx="1100999" cy="273709"/>
            </a:xfrm>
            <a:prstGeom prst="doubleWave">
              <a:avLst/>
            </a:prstGeom>
            <a:solidFill>
              <a:srgbClr val="FC87A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33669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1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S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31A06A2-A908-428D-8BCC-12AE8D41BA9F}" vid="{1072AC37-8D7B-406E-A9B9-C0373A9DFB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EBAADD8EB8241B72EDA8B6D88159C" ma:contentTypeVersion="14" ma:contentTypeDescription="Create a new document." ma:contentTypeScope="" ma:versionID="b339d323639a7ab000565834618077d6">
  <xsd:schema xmlns:xsd="http://www.w3.org/2001/XMLSchema" xmlns:xs="http://www.w3.org/2001/XMLSchema" xmlns:p="http://schemas.microsoft.com/office/2006/metadata/properties" xmlns:ns2="7e8693f6-5d79-4604-bddd-456e21101c9d" xmlns:ns3="3fd155e4-6a04-42f1-a34a-dfc70400231e" targetNamespace="http://schemas.microsoft.com/office/2006/metadata/properties" ma:root="true" ma:fieldsID="ea904db3a7e994a4c5f25e2cb6ce3c1c" ns2:_="" ns3:_="">
    <xsd:import namespace="7e8693f6-5d79-4604-bddd-456e21101c9d"/>
    <xsd:import namespace="3fd155e4-6a04-42f1-a34a-dfc7040023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693f6-5d79-4604-bddd-456e21101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a6c9892-aff3-4ae5-bb17-7a24d2e1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55e4-6a04-42f1-a34a-dfc7040023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50e9f58-65f9-41c3-bbaa-ea38d7c7763f}" ma:internalName="TaxCatchAll" ma:showField="CatchAllData" ma:web="3fd155e4-6a04-42f1-a34a-dfc704002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8693f6-5d79-4604-bddd-456e21101c9d">
      <Terms xmlns="http://schemas.microsoft.com/office/infopath/2007/PartnerControls"/>
    </lcf76f155ced4ddcb4097134ff3c332f>
    <TaxCatchAll xmlns="3fd155e4-6a04-42f1-a34a-dfc70400231e" xsi:nil="true"/>
  </documentManagement>
</p:properties>
</file>

<file path=customXml/itemProps1.xml><?xml version="1.0" encoding="utf-8"?>
<ds:datastoreItem xmlns:ds="http://schemas.openxmlformats.org/officeDocument/2006/customXml" ds:itemID="{1005033B-8593-42EB-8025-060E467CBC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66697-0B04-4DE3-8D27-7B24AD6EC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693f6-5d79-4604-bddd-456e21101c9d"/>
    <ds:schemaRef ds:uri="3fd155e4-6a04-42f1-a34a-dfc704002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57A4F8-49BC-4A9B-9B41-418B10B4AC5D}">
  <ds:schemaRefs>
    <ds:schemaRef ds:uri="http://schemas.microsoft.com/office/2006/metadata/properties"/>
    <ds:schemaRef ds:uri="http://schemas.microsoft.com/office/infopath/2007/PartnerControls"/>
    <ds:schemaRef ds:uri="7e8693f6-5d79-4604-bddd-456e21101c9d"/>
    <ds:schemaRef ds:uri="3fd155e4-6a04-42f1-a34a-dfc7040023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Draft 2 - OSN resource template</Template>
  <TotalTime>1231</TotalTime>
  <Words>595</Words>
  <Application>Microsoft Office PowerPoint</Application>
  <PresentationFormat>Widescreen</PresentationFormat>
  <Paragraphs>76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OSN Theme</vt:lpstr>
      <vt:lpstr>Please read aloud to your class before delivery: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do not delete, read aloud to your class:</dc:title>
  <dc:creator>Tessa McLaughlin</dc:creator>
  <cp:lastModifiedBy>Jaimie Squillino</cp:lastModifiedBy>
  <cp:revision>9</cp:revision>
  <dcterms:created xsi:type="dcterms:W3CDTF">2021-11-06T15:48:55Z</dcterms:created>
  <dcterms:modified xsi:type="dcterms:W3CDTF">2023-09-11T11:20:36Z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0x0101001D1EBAADD8EB8241B72EDA8B6D88159C</vt:lpwstr>
  </property>
</Properties>
</file>