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handoutMasterIdLst>
    <p:handoutMasterId r:id="rId32"/>
  </p:handoutMasterIdLst>
  <p:sldIdLst>
    <p:sldId id="323" r:id="rId5"/>
    <p:sldId id="256" r:id="rId6"/>
    <p:sldId id="290" r:id="rId7"/>
    <p:sldId id="268" r:id="rId8"/>
    <p:sldId id="312" r:id="rId9"/>
    <p:sldId id="287" r:id="rId10"/>
    <p:sldId id="283" r:id="rId11"/>
    <p:sldId id="320" r:id="rId12"/>
    <p:sldId id="318" r:id="rId13"/>
    <p:sldId id="316" r:id="rId14"/>
    <p:sldId id="322" r:id="rId15"/>
    <p:sldId id="291" r:id="rId16"/>
    <p:sldId id="284" r:id="rId17"/>
    <p:sldId id="282" r:id="rId18"/>
    <p:sldId id="292" r:id="rId19"/>
    <p:sldId id="265" r:id="rId20"/>
    <p:sldId id="278" r:id="rId21"/>
    <p:sldId id="298" r:id="rId22"/>
    <p:sldId id="313" r:id="rId23"/>
    <p:sldId id="296" r:id="rId24"/>
    <p:sldId id="286" r:id="rId25"/>
    <p:sldId id="301" r:id="rId26"/>
    <p:sldId id="302" r:id="rId27"/>
    <p:sldId id="303" r:id="rId28"/>
    <p:sldId id="305" r:id="rId29"/>
    <p:sldId id="309" r:id="rId30"/>
  </p:sldIdLst>
  <p:sldSz cx="12192000" cy="6858000"/>
  <p:notesSz cx="6735763" cy="9866313"/>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2D91"/>
    <a:srgbClr val="F57B22"/>
    <a:srgbClr val="93268F"/>
    <a:srgbClr val="94278F"/>
    <a:srgbClr val="622485"/>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C195A5-C959-607D-37EB-56F78EA61D38}" v="96" dt="2023-07-10T11:46:55.541"/>
    <p1510:client id="{BB605AE9-B97E-3D12-18BE-DF96CDCDE0DE}" v="676" dt="2023-07-04T09:03:37.7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1483DAB2-EC7D-48CF-8D77-0073FF6EC45D}" type="datetimeFigureOut">
              <a:rPr lang="en-GB" smtClean="0"/>
              <a:t>11/09/2023</a:t>
            </a:fld>
            <a:endParaRPr lang="en-GB"/>
          </a:p>
        </p:txBody>
      </p:sp>
      <p:sp>
        <p:nvSpPr>
          <p:cNvPr id="4" name="Footer Placeholder 3"/>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498ED86A-8607-40B1-AA0E-4AA39B5C418B}" type="slidenum">
              <a:rPr lang="en-GB" smtClean="0"/>
              <a:t>‹#›</a:t>
            </a:fld>
            <a:endParaRPr lang="en-GB"/>
          </a:p>
        </p:txBody>
      </p:sp>
    </p:spTree>
    <p:extLst>
      <p:ext uri="{BB962C8B-B14F-4D97-AF65-F5344CB8AC3E}">
        <p14:creationId xmlns:p14="http://schemas.microsoft.com/office/powerpoint/2010/main" val="31817337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C475148F-3E38-47D8-B423-6AAB1E9DB06C}" type="datetimeFigureOut">
              <a:rPr lang="en-GB" smtClean="0"/>
              <a:t>11/09/2023</a:t>
            </a:fld>
            <a:endParaRPr lang="en-GB"/>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F08889E4-7515-48DB-A79C-5D1C2EC6BCF8}" type="slidenum">
              <a:rPr lang="en-GB" smtClean="0"/>
              <a:t>‹#›</a:t>
            </a:fld>
            <a:endParaRPr lang="en-GB"/>
          </a:p>
        </p:txBody>
      </p:sp>
    </p:spTree>
    <p:extLst>
      <p:ext uri="{BB962C8B-B14F-4D97-AF65-F5344CB8AC3E}">
        <p14:creationId xmlns:p14="http://schemas.microsoft.com/office/powerpoint/2010/main" val="3154138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24A26F51-107A-4BE1-AE1F-3A6160BF81D3}" type="datetimeFigureOut">
              <a:rPr lang="en-GB"/>
              <a:pPr>
                <a:defRPr/>
              </a:pPr>
              <a:t>11/09/2023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AD9C14E-0744-464B-AB23-772AF4C504DA}" type="slidenum">
              <a:rPr lang="en-GB"/>
              <a:pPr>
                <a:defRPr/>
              </a:pPr>
              <a:t>‹#›</a:t>
            </a:fld>
            <a:endParaRPr lang="en-GB"/>
          </a:p>
        </p:txBody>
      </p:sp>
    </p:spTree>
    <p:extLst>
      <p:ext uri="{BB962C8B-B14F-4D97-AF65-F5344CB8AC3E}">
        <p14:creationId xmlns:p14="http://schemas.microsoft.com/office/powerpoint/2010/main" val="820603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F6A76FB-A902-4C33-8858-58441D2922EA}" type="datetimeFigureOut">
              <a:rPr lang="en-GB"/>
              <a:pPr>
                <a:defRPr/>
              </a:pPr>
              <a:t>11/09/2023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C3EFDC5-4889-401A-9171-3E0F975D574F}" type="slidenum">
              <a:rPr lang="en-GB"/>
              <a:pPr>
                <a:defRPr/>
              </a:pPr>
              <a:t>‹#›</a:t>
            </a:fld>
            <a:endParaRPr lang="en-GB"/>
          </a:p>
        </p:txBody>
      </p:sp>
    </p:spTree>
    <p:extLst>
      <p:ext uri="{BB962C8B-B14F-4D97-AF65-F5344CB8AC3E}">
        <p14:creationId xmlns:p14="http://schemas.microsoft.com/office/powerpoint/2010/main" val="3778912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DFAFEDDB-B03B-42B4-B993-8ADAE86893CD}" type="datetimeFigureOut">
              <a:rPr lang="en-GB"/>
              <a:pPr>
                <a:defRPr/>
              </a:pPr>
              <a:t>11/09/2023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8412DB3-30CA-45D8-B298-5D8A3B27F11B}" type="slidenum">
              <a:rPr lang="en-GB"/>
              <a:pPr>
                <a:defRPr/>
              </a:pPr>
              <a:t>‹#›</a:t>
            </a:fld>
            <a:endParaRPr lang="en-GB"/>
          </a:p>
        </p:txBody>
      </p:sp>
    </p:spTree>
    <p:extLst>
      <p:ext uri="{BB962C8B-B14F-4D97-AF65-F5344CB8AC3E}">
        <p14:creationId xmlns:p14="http://schemas.microsoft.com/office/powerpoint/2010/main" val="4146826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4B03529-C289-4133-B015-0C6E5C5D32B8}" type="datetimeFigureOut">
              <a:rPr lang="en-GB"/>
              <a:pPr>
                <a:defRPr/>
              </a:pPr>
              <a:t>11/09/2023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83A9CD0-4457-4946-B873-2C6444BE4B13}" type="slidenum">
              <a:rPr lang="en-GB"/>
              <a:pPr>
                <a:defRPr/>
              </a:pPr>
              <a:t>‹#›</a:t>
            </a:fld>
            <a:endParaRPr lang="en-GB"/>
          </a:p>
        </p:txBody>
      </p:sp>
    </p:spTree>
    <p:extLst>
      <p:ext uri="{BB962C8B-B14F-4D97-AF65-F5344CB8AC3E}">
        <p14:creationId xmlns:p14="http://schemas.microsoft.com/office/powerpoint/2010/main" val="1496430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66CE64E-55FA-418C-8EE1-C5A066E195E0}" type="datetimeFigureOut">
              <a:rPr lang="en-GB"/>
              <a:pPr>
                <a:defRPr/>
              </a:pPr>
              <a:t>11/09/2023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8279DF6-DB96-43B1-B6CF-9933AA0A7AAB}" type="slidenum">
              <a:rPr lang="en-GB"/>
              <a:pPr>
                <a:defRPr/>
              </a:pPr>
              <a:t>‹#›</a:t>
            </a:fld>
            <a:endParaRPr lang="en-GB"/>
          </a:p>
        </p:txBody>
      </p:sp>
    </p:spTree>
    <p:extLst>
      <p:ext uri="{BB962C8B-B14F-4D97-AF65-F5344CB8AC3E}">
        <p14:creationId xmlns:p14="http://schemas.microsoft.com/office/powerpoint/2010/main" val="1512507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2B6383DC-33F2-4BE5-BED9-5977C41E28A3}" type="datetimeFigureOut">
              <a:rPr lang="en-GB"/>
              <a:pPr>
                <a:defRPr/>
              </a:pPr>
              <a:t>11/09/2023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188A0DA-5589-4F84-86C4-7DC2522A5945}" type="slidenum">
              <a:rPr lang="en-GB"/>
              <a:pPr>
                <a:defRPr/>
              </a:pPr>
              <a:t>‹#›</a:t>
            </a:fld>
            <a:endParaRPr lang="en-GB"/>
          </a:p>
        </p:txBody>
      </p:sp>
    </p:spTree>
    <p:extLst>
      <p:ext uri="{BB962C8B-B14F-4D97-AF65-F5344CB8AC3E}">
        <p14:creationId xmlns:p14="http://schemas.microsoft.com/office/powerpoint/2010/main" val="1416173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AC4FEAAD-285E-4C13-A201-EDCA8DEB81AC}" type="datetimeFigureOut">
              <a:rPr lang="en-GB"/>
              <a:pPr>
                <a:defRPr/>
              </a:pPr>
              <a:t>11/09/2023</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A9611FBC-6C56-450E-BE0F-AAB41FDC2312}" type="slidenum">
              <a:rPr lang="en-GB"/>
              <a:pPr>
                <a:defRPr/>
              </a:pPr>
              <a:t>‹#›</a:t>
            </a:fld>
            <a:endParaRPr lang="en-GB"/>
          </a:p>
        </p:txBody>
      </p:sp>
    </p:spTree>
    <p:extLst>
      <p:ext uri="{BB962C8B-B14F-4D97-AF65-F5344CB8AC3E}">
        <p14:creationId xmlns:p14="http://schemas.microsoft.com/office/powerpoint/2010/main" val="3635598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AA0A3717-8433-4740-B072-9807A1E8D36D}" type="datetimeFigureOut">
              <a:rPr lang="en-GB"/>
              <a:pPr>
                <a:defRPr/>
              </a:pPr>
              <a:t>11/09/2023</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A1A430DD-FCD9-4573-B197-618746F2D7AF}" type="slidenum">
              <a:rPr lang="en-GB"/>
              <a:pPr>
                <a:defRPr/>
              </a:pPr>
              <a:t>‹#›</a:t>
            </a:fld>
            <a:endParaRPr lang="en-GB"/>
          </a:p>
        </p:txBody>
      </p:sp>
    </p:spTree>
    <p:extLst>
      <p:ext uri="{BB962C8B-B14F-4D97-AF65-F5344CB8AC3E}">
        <p14:creationId xmlns:p14="http://schemas.microsoft.com/office/powerpoint/2010/main" val="2337999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29DE16F-A233-45B5-942E-7708984F05A8}" type="datetimeFigureOut">
              <a:rPr lang="en-GB"/>
              <a:pPr>
                <a:defRPr/>
              </a:pPr>
              <a:t>11/09/2023</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03031E5F-0DBD-4E58-9764-A130A4170AFA}" type="slidenum">
              <a:rPr lang="en-GB"/>
              <a:pPr>
                <a:defRPr/>
              </a:pPr>
              <a:t>‹#›</a:t>
            </a:fld>
            <a:endParaRPr lang="en-GB"/>
          </a:p>
        </p:txBody>
      </p:sp>
    </p:spTree>
    <p:extLst>
      <p:ext uri="{BB962C8B-B14F-4D97-AF65-F5344CB8AC3E}">
        <p14:creationId xmlns:p14="http://schemas.microsoft.com/office/powerpoint/2010/main" val="3412098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CD95211-0815-4AE2-B923-BAE4B77282EA}" type="datetimeFigureOut">
              <a:rPr lang="en-GB"/>
              <a:pPr>
                <a:defRPr/>
              </a:pPr>
              <a:t>11/09/2023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896D4670-995D-4D54-B4E7-3E53A39E417B}" type="slidenum">
              <a:rPr lang="en-GB"/>
              <a:pPr>
                <a:defRPr/>
              </a:pPr>
              <a:t>‹#›</a:t>
            </a:fld>
            <a:endParaRPr lang="en-GB"/>
          </a:p>
        </p:txBody>
      </p:sp>
    </p:spTree>
    <p:extLst>
      <p:ext uri="{BB962C8B-B14F-4D97-AF65-F5344CB8AC3E}">
        <p14:creationId xmlns:p14="http://schemas.microsoft.com/office/powerpoint/2010/main" val="2928629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4A301EB-D716-4207-B2DE-B71055C8E3DA}" type="datetimeFigureOut">
              <a:rPr lang="en-GB"/>
              <a:pPr>
                <a:defRPr/>
              </a:pPr>
              <a:t>11/09/2023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52EA8C51-BEF2-4101-BB0A-88F3049D500F}" type="slidenum">
              <a:rPr lang="en-GB"/>
              <a:pPr>
                <a:defRPr/>
              </a:pPr>
              <a:t>‹#›</a:t>
            </a:fld>
            <a:endParaRPr lang="en-GB"/>
          </a:p>
        </p:txBody>
      </p:sp>
    </p:spTree>
    <p:extLst>
      <p:ext uri="{BB962C8B-B14F-4D97-AF65-F5344CB8AC3E}">
        <p14:creationId xmlns:p14="http://schemas.microsoft.com/office/powerpoint/2010/main" val="3216384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05229590-8B7B-4FE4-BA3B-6D3B7A414C3E}" type="datetimeFigureOut">
              <a:rPr lang="en-GB"/>
              <a:pPr>
                <a:defRPr/>
              </a:pPr>
              <a:t>11/09/2023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5CCDE8A9-5D37-4FE3-A985-43919069C83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capel.sharepoint.com/:p:/s/WellBbeingCandM/EXe1SnSmURdFpjP57UYh5JMB-MCBFqm6BznHKL5iQSyvGg?e=A0lrAP&amp;nav=eyJzSWQiOjI5MSwiY0lkIjozMTAzNjMzMzAyfQ" TargetMode="External"/><Relationship Id="rId7"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https://capel.sharepoint.com/:p:/s/WellBbeingCandM/EXe1SnSmURdFpjP57UYh5JMB-MCBFqm6BznHKL5iQSyvGg?e=o8Ungl&amp;nav=eyJzSWQiOjMwNSwiY0lkIjoyMzQxNzY5MTd9" TargetMode="External"/><Relationship Id="rId5" Type="http://schemas.openxmlformats.org/officeDocument/2006/relationships/hyperlink" Target="https://capel.sharepoint.com/:p:/s/WellBbeingCandM/EXe1SnSmURdFpjP57UYh5JMB-MCBFqm6BznHKL5iQSyvGg?e=QgK2VW&amp;nav=eyJzSWQiOjI5NiwiY0lkIjozODM3MjgxODV9" TargetMode="External"/><Relationship Id="rId4" Type="http://schemas.openxmlformats.org/officeDocument/2006/relationships/hyperlink" Target="https://capel.sharepoint.com/:p:/s/WellBbeingCandM/EXe1SnSmURdFpjP57UYh5JMB-MCBFqm6BznHKL5iQSyvGg?e=QvIYi7&amp;nav=eyJzSWQiOjI5MiwiY0lkIjo0MjA2NTMwMzE2fQ"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1.tiff"/><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tiff"/><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image" Target="../media/image35.tiff"/></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1DDE2-A72C-535D-3C16-CB26167AB9FE}"/>
              </a:ext>
            </a:extLst>
          </p:cNvPr>
          <p:cNvSpPr>
            <a:spLocks noGrp="1"/>
          </p:cNvSpPr>
          <p:nvPr>
            <p:ph type="title"/>
          </p:nvPr>
        </p:nvSpPr>
        <p:spPr/>
        <p:txBody>
          <a:bodyPr/>
          <a:lstStyle/>
          <a:p>
            <a:endParaRPr lang="en-GB"/>
          </a:p>
        </p:txBody>
      </p:sp>
      <p:pic>
        <p:nvPicPr>
          <p:cNvPr id="4" name="Picture 4" descr="A city landscape with trees and buildings&#10;&#10;Description automatically generated">
            <a:extLst>
              <a:ext uri="{FF2B5EF4-FFF2-40B4-BE49-F238E27FC236}">
                <a16:creationId xmlns:a16="http://schemas.microsoft.com/office/drawing/2014/main" id="{3DCEE474-829A-EAE3-4287-F27FDA584CB3}"/>
              </a:ext>
            </a:extLst>
          </p:cNvPr>
          <p:cNvPicPr>
            <a:picLocks noGrp="1" noChangeAspect="1"/>
          </p:cNvPicPr>
          <p:nvPr>
            <p:ph idx="1"/>
          </p:nvPr>
        </p:nvPicPr>
        <p:blipFill>
          <a:blip r:embed="rId2"/>
          <a:stretch>
            <a:fillRect/>
          </a:stretch>
        </p:blipFill>
        <p:spPr>
          <a:xfrm>
            <a:off x="0" y="794"/>
            <a:ext cx="12192000" cy="6858000"/>
          </a:xfrm>
        </p:spPr>
      </p:pic>
    </p:spTree>
    <p:extLst>
      <p:ext uri="{BB962C8B-B14F-4D97-AF65-F5344CB8AC3E}">
        <p14:creationId xmlns:p14="http://schemas.microsoft.com/office/powerpoint/2010/main" val="3759836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TextBox 29"/>
          <p:cNvSpPr txBox="1">
            <a:spLocks noChangeArrowheads="1"/>
          </p:cNvSpPr>
          <p:nvPr/>
        </p:nvSpPr>
        <p:spPr bwMode="auto">
          <a:xfrm>
            <a:off x="401638" y="387350"/>
            <a:ext cx="6891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a:solidFill>
                  <a:schemeClr val="bg1"/>
                </a:solidFill>
                <a:latin typeface="Arial" panose="020B0604020202020204" pitchFamily="34" charset="0"/>
                <a:cs typeface="Arial" panose="020B0604020202020204" pitchFamily="34" charset="0"/>
              </a:rPr>
              <a:t>Darfur in Sudan</a:t>
            </a:r>
          </a:p>
        </p:txBody>
      </p:sp>
      <p:sp>
        <p:nvSpPr>
          <p:cNvPr id="33" name="Rectangle 32"/>
          <p:cNvSpPr/>
          <p:nvPr/>
        </p:nvSpPr>
        <p:spPr>
          <a:xfrm>
            <a:off x="0" y="325438"/>
            <a:ext cx="11337925" cy="646112"/>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78" name="TextBox 33"/>
          <p:cNvSpPr txBox="1">
            <a:spLocks noChangeArrowheads="1"/>
          </p:cNvSpPr>
          <p:nvPr/>
        </p:nvSpPr>
        <p:spPr bwMode="auto">
          <a:xfrm>
            <a:off x="423863" y="374650"/>
            <a:ext cx="68929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sz="2800" b="1">
                <a:solidFill>
                  <a:schemeClr val="bg1"/>
                </a:solidFill>
                <a:latin typeface="Arial" panose="020B0604020202020204" pitchFamily="34" charset="0"/>
                <a:cs typeface="Arial" panose="020B0604020202020204" pitchFamily="34" charset="0"/>
              </a:rPr>
              <a:t>Genocide</a:t>
            </a:r>
          </a:p>
        </p:txBody>
      </p:sp>
      <p:pic>
        <p:nvPicPr>
          <p:cNvPr id="3080" name="Picture 3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36350" y="249238"/>
            <a:ext cx="5889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ame 14"/>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6" name="TextBox 5">
            <a:extLst>
              <a:ext uri="{FF2B5EF4-FFF2-40B4-BE49-F238E27FC236}">
                <a16:creationId xmlns:a16="http://schemas.microsoft.com/office/drawing/2014/main" id="{60366408-8E1F-46D5-8B78-43848FD163F6}"/>
              </a:ext>
            </a:extLst>
          </p:cNvPr>
          <p:cNvSpPr txBox="1"/>
          <p:nvPr/>
        </p:nvSpPr>
        <p:spPr>
          <a:xfrm>
            <a:off x="401638" y="1351508"/>
            <a:ext cx="11883189" cy="4154984"/>
          </a:xfrm>
          <a:prstGeom prst="rect">
            <a:avLst/>
          </a:prstGeom>
          <a:noFill/>
        </p:spPr>
        <p:txBody>
          <a:bodyPr wrap="none" lIns="91440" tIns="45720" rIns="91440" bIns="45720" rtlCol="0" anchor="t">
            <a:spAutoFit/>
          </a:bodyPr>
          <a:lstStyle/>
          <a:p>
            <a:r>
              <a:rPr lang="en-GB" sz="2400" b="1">
                <a:latin typeface="Arial"/>
                <a:cs typeface="Arial"/>
              </a:rPr>
              <a:t>We now know what Genocide is.</a:t>
            </a:r>
            <a:endParaRPr lang="en-US"/>
          </a:p>
          <a:p>
            <a:endParaRPr lang="en-GB" sz="2400">
              <a:latin typeface="Arial" panose="020B0604020202020204" pitchFamily="34" charset="0"/>
              <a:cs typeface="Arial" panose="020B0604020202020204" pitchFamily="34" charset="0"/>
            </a:endParaRPr>
          </a:p>
          <a:p>
            <a:r>
              <a:rPr lang="en-GB" sz="2400">
                <a:latin typeface="Arial"/>
                <a:cs typeface="Arial"/>
              </a:rPr>
              <a:t>YOUR TASK:</a:t>
            </a:r>
            <a:endParaRPr lang="en-GB" sz="2400">
              <a:latin typeface="Arial" panose="020B0604020202020204" pitchFamily="34" charset="0"/>
              <a:cs typeface="Arial" panose="020B0604020202020204" pitchFamily="34" charset="0"/>
            </a:endParaRPr>
          </a:p>
          <a:p>
            <a:r>
              <a:rPr lang="en-GB" sz="2400">
                <a:latin typeface="Arial"/>
                <a:cs typeface="Arial"/>
              </a:rPr>
              <a:t>Split in to 4 groups, you will each be given a case study of genocide that has occurred</a:t>
            </a:r>
            <a:endParaRPr lang="en-GB" sz="2400">
              <a:latin typeface="Arial" panose="020B0604020202020204" pitchFamily="34" charset="0"/>
              <a:cs typeface="Arial" panose="020B0604020202020204" pitchFamily="34" charset="0"/>
            </a:endParaRPr>
          </a:p>
          <a:p>
            <a:r>
              <a:rPr lang="en-GB" sz="2400">
                <a:latin typeface="Arial"/>
                <a:cs typeface="Arial"/>
              </a:rPr>
              <a:t>in the recent past. Your task is to create a presentation poster to present to the rest of </a:t>
            </a:r>
            <a:endParaRPr lang="en-GB" sz="2400">
              <a:latin typeface="Arial" panose="020B0604020202020204" pitchFamily="34" charset="0"/>
              <a:cs typeface="Arial" panose="020B0604020202020204" pitchFamily="34" charset="0"/>
            </a:endParaRPr>
          </a:p>
          <a:p>
            <a:r>
              <a:rPr lang="en-GB" sz="2400">
                <a:latin typeface="Arial"/>
                <a:cs typeface="Arial"/>
              </a:rPr>
              <a:t>the class, answering the following questions:</a:t>
            </a:r>
          </a:p>
          <a:p>
            <a:pPr marL="342900" indent="-342900">
              <a:buFont typeface="Calibri"/>
              <a:buChar char="-"/>
            </a:pPr>
            <a:r>
              <a:rPr lang="en-GB" sz="2400">
                <a:latin typeface="Arial"/>
                <a:cs typeface="Arial"/>
              </a:rPr>
              <a:t>What happened in the case that you have studied?</a:t>
            </a:r>
            <a:endParaRPr lang="en-GB" sz="2400">
              <a:latin typeface="Arial" panose="020B0604020202020204" pitchFamily="34" charset="0"/>
              <a:cs typeface="Arial" panose="020B0604020202020204" pitchFamily="34" charset="0"/>
            </a:endParaRPr>
          </a:p>
          <a:p>
            <a:pPr marL="342900" indent="-342900">
              <a:buFont typeface="Calibri"/>
              <a:buChar char="-"/>
            </a:pPr>
            <a:r>
              <a:rPr lang="en-GB" sz="2400">
                <a:latin typeface="Arial"/>
                <a:cs typeface="Arial"/>
              </a:rPr>
              <a:t>What were the effects on the victims?</a:t>
            </a:r>
          </a:p>
          <a:p>
            <a:pPr marL="342900" indent="-342900">
              <a:buFont typeface="Calibri"/>
              <a:buChar char="-"/>
            </a:pPr>
            <a:r>
              <a:rPr lang="en-GB" sz="2400">
                <a:latin typeface="Arial"/>
                <a:cs typeface="Arial"/>
              </a:rPr>
              <a:t>Why is it important to learn from such cases, what have we learnt?</a:t>
            </a:r>
          </a:p>
          <a:p>
            <a:pPr marL="342900" indent="-342900">
              <a:buFont typeface="Calibri"/>
              <a:buChar char="-"/>
            </a:pPr>
            <a:r>
              <a:rPr lang="en-GB" sz="2400">
                <a:latin typeface="Arial"/>
                <a:cs typeface="Arial"/>
              </a:rPr>
              <a:t>How can we reach justice for the victims? Has justice already been served? </a:t>
            </a:r>
          </a:p>
          <a:p>
            <a:pPr marL="342900" indent="-342900">
              <a:buFont typeface="Calibri"/>
              <a:buChar char="-"/>
            </a:pPr>
            <a:r>
              <a:rPr lang="en-GB" sz="2400">
                <a:latin typeface="Arial"/>
                <a:cs typeface="Arial"/>
              </a:rPr>
              <a:t>Are there still challenges that are faced today in the relevant countries?</a:t>
            </a:r>
            <a:endParaRPr lang="en-GB" sz="2400">
              <a:latin typeface="Arial" panose="020B0604020202020204" pitchFamily="34" charset="0"/>
              <a:cs typeface="Arial" panose="020B0604020202020204" pitchFamily="34" charset="0"/>
            </a:endParaRPr>
          </a:p>
        </p:txBody>
      </p:sp>
      <p:pic>
        <p:nvPicPr>
          <p:cNvPr id="3" name="Picture 3" descr="A green rectangle with white dots&#10;&#10;Description automatically generated">
            <a:extLst>
              <a:ext uri="{FF2B5EF4-FFF2-40B4-BE49-F238E27FC236}">
                <a16:creationId xmlns:a16="http://schemas.microsoft.com/office/drawing/2014/main" id="{CDE5965F-26B5-A23E-CEB2-9418796C1198}"/>
              </a:ext>
            </a:extLst>
          </p:cNvPr>
          <p:cNvPicPr>
            <a:picLocks noChangeAspect="1"/>
          </p:cNvPicPr>
          <p:nvPr/>
        </p:nvPicPr>
        <p:blipFill>
          <a:blip r:embed="rId3"/>
          <a:stretch>
            <a:fillRect/>
          </a:stretch>
        </p:blipFill>
        <p:spPr>
          <a:xfrm>
            <a:off x="66136" y="6123592"/>
            <a:ext cx="12059727" cy="678061"/>
          </a:xfrm>
          <a:prstGeom prst="rect">
            <a:avLst/>
          </a:prstGeom>
        </p:spPr>
      </p:pic>
    </p:spTree>
    <p:extLst>
      <p:ext uri="{BB962C8B-B14F-4D97-AF65-F5344CB8AC3E}">
        <p14:creationId xmlns:p14="http://schemas.microsoft.com/office/powerpoint/2010/main" val="671744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TextBox 29"/>
          <p:cNvSpPr txBox="1">
            <a:spLocks noChangeArrowheads="1"/>
          </p:cNvSpPr>
          <p:nvPr/>
        </p:nvSpPr>
        <p:spPr bwMode="auto">
          <a:xfrm>
            <a:off x="401638" y="387350"/>
            <a:ext cx="6891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a:solidFill>
                  <a:schemeClr val="bg1"/>
                </a:solidFill>
                <a:latin typeface="Arial" panose="020B0604020202020204" pitchFamily="34" charset="0"/>
                <a:cs typeface="Arial" panose="020B0604020202020204" pitchFamily="34" charset="0"/>
              </a:rPr>
              <a:t>Darfur in Sudan</a:t>
            </a:r>
          </a:p>
        </p:txBody>
      </p:sp>
      <p:sp>
        <p:nvSpPr>
          <p:cNvPr id="33" name="Rectangle 32"/>
          <p:cNvSpPr/>
          <p:nvPr/>
        </p:nvSpPr>
        <p:spPr>
          <a:xfrm>
            <a:off x="0" y="325438"/>
            <a:ext cx="11337925" cy="646112"/>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78" name="TextBox 33"/>
          <p:cNvSpPr txBox="1">
            <a:spLocks noChangeArrowheads="1"/>
          </p:cNvSpPr>
          <p:nvPr/>
        </p:nvSpPr>
        <p:spPr bwMode="auto">
          <a:xfrm>
            <a:off x="423863" y="374650"/>
            <a:ext cx="68929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sz="2800" b="1">
                <a:solidFill>
                  <a:schemeClr val="bg1"/>
                </a:solidFill>
                <a:latin typeface="Arial" panose="020B0604020202020204" pitchFamily="34" charset="0"/>
                <a:cs typeface="Arial" panose="020B0604020202020204" pitchFamily="34" charset="0"/>
              </a:rPr>
              <a:t>Genocide</a:t>
            </a:r>
          </a:p>
        </p:txBody>
      </p:sp>
      <p:pic>
        <p:nvPicPr>
          <p:cNvPr id="3080" name="Picture 3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36350" y="249238"/>
            <a:ext cx="5889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ame 14"/>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2" name="Content Placeholder 2">
            <a:extLst>
              <a:ext uri="{FF2B5EF4-FFF2-40B4-BE49-F238E27FC236}">
                <a16:creationId xmlns:a16="http://schemas.microsoft.com/office/drawing/2014/main" id="{7E199D9A-8979-3B6F-E7D2-630DFE92F31C}"/>
              </a:ext>
            </a:extLst>
          </p:cNvPr>
          <p:cNvSpPr>
            <a:spLocks noGrp="1"/>
          </p:cNvSpPr>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ea typeface="+mn-lt"/>
                <a:cs typeface="+mn-lt"/>
                <a:hlinkClick r:id="rId3"/>
              </a:rPr>
              <a:t>HMD-Tutor-Times-Secondary.pptx - What happened in Cambodia?</a:t>
            </a:r>
          </a:p>
          <a:p>
            <a:r>
              <a:rPr lang="en-GB">
                <a:ea typeface="+mn-lt"/>
                <a:cs typeface="+mn-lt"/>
                <a:hlinkClick r:id="rId4"/>
              </a:rPr>
              <a:t>HMD-Tutor-Times-Secondary.pptx - The Genocide in Rwanda</a:t>
            </a:r>
            <a:endParaRPr lang="en-GB">
              <a:ea typeface="Calibri"/>
              <a:cs typeface="Calibri"/>
            </a:endParaRPr>
          </a:p>
          <a:p>
            <a:r>
              <a:rPr lang="en-GB">
                <a:ea typeface="+mn-lt"/>
                <a:cs typeface="+mn-lt"/>
                <a:hlinkClick r:id="rId5"/>
              </a:rPr>
              <a:t>HMD-Tutor-Times-Secondary.pptx - The Genocide in Bosnia</a:t>
            </a:r>
          </a:p>
          <a:p>
            <a:r>
              <a:rPr lang="en-GB">
                <a:ea typeface="+mn-lt"/>
                <a:cs typeface="+mn-lt"/>
                <a:hlinkClick r:id="rId6"/>
              </a:rPr>
              <a:t>HMD-Tutor-Times-Secondary.pptx - The Genocide in Dafur</a:t>
            </a:r>
            <a:endParaRPr lang="en-GB">
              <a:ea typeface="Calibri"/>
              <a:cs typeface="Calibri"/>
            </a:endParaRPr>
          </a:p>
        </p:txBody>
      </p:sp>
      <p:pic>
        <p:nvPicPr>
          <p:cNvPr id="4" name="Picture 3" descr="A green rectangle with white dots&#10;&#10;Description automatically generated">
            <a:extLst>
              <a:ext uri="{FF2B5EF4-FFF2-40B4-BE49-F238E27FC236}">
                <a16:creationId xmlns:a16="http://schemas.microsoft.com/office/drawing/2014/main" id="{71B75929-8E44-1049-0BAA-53FB33C7863C}"/>
              </a:ext>
            </a:extLst>
          </p:cNvPr>
          <p:cNvPicPr>
            <a:picLocks noChangeAspect="1"/>
          </p:cNvPicPr>
          <p:nvPr/>
        </p:nvPicPr>
        <p:blipFill>
          <a:blip r:embed="rId7"/>
          <a:stretch>
            <a:fillRect/>
          </a:stretch>
        </p:blipFill>
        <p:spPr>
          <a:xfrm>
            <a:off x="66136" y="6123592"/>
            <a:ext cx="12059727" cy="678061"/>
          </a:xfrm>
          <a:prstGeom prst="rect">
            <a:avLst/>
          </a:prstGeom>
        </p:spPr>
      </p:pic>
    </p:spTree>
    <p:extLst>
      <p:ext uri="{BB962C8B-B14F-4D97-AF65-F5344CB8AC3E}">
        <p14:creationId xmlns:p14="http://schemas.microsoft.com/office/powerpoint/2010/main" val="2827777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3247077"/>
            <a:ext cx="12192000" cy="1511152"/>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51" name="Subtitle 2"/>
          <p:cNvSpPr>
            <a:spLocks noGrp="1"/>
          </p:cNvSpPr>
          <p:nvPr>
            <p:ph type="subTitle" idx="1"/>
          </p:nvPr>
        </p:nvSpPr>
        <p:spPr>
          <a:xfrm>
            <a:off x="1523999" y="3480108"/>
            <a:ext cx="9144000" cy="522545"/>
          </a:xfrm>
        </p:spPr>
        <p:txBody>
          <a:bodyPr/>
          <a:lstStyle/>
          <a:p>
            <a:r>
              <a:rPr lang="en-GB" altLang="en-US" sz="2800" b="1">
                <a:solidFill>
                  <a:schemeClr val="bg1"/>
                </a:solidFill>
                <a:latin typeface="Arial" panose="020B0604020202020204" pitchFamily="34" charset="0"/>
                <a:cs typeface="Arial" panose="020B0604020202020204" pitchFamily="34" charset="0"/>
              </a:rPr>
              <a:t>Tutor Time activity</a:t>
            </a:r>
          </a:p>
          <a:p>
            <a:r>
              <a:rPr lang="en-GB" altLang="en-US" sz="2800" b="1">
                <a:solidFill>
                  <a:schemeClr val="bg1"/>
                </a:solidFill>
                <a:latin typeface="Arial" panose="020B0604020202020204" pitchFamily="34" charset="0"/>
                <a:cs typeface="Arial" panose="020B0604020202020204" pitchFamily="34" charset="0"/>
              </a:rPr>
              <a:t>What happened in Cambodia?</a:t>
            </a:r>
          </a:p>
        </p:txBody>
      </p:sp>
      <p:sp>
        <p:nvSpPr>
          <p:cNvPr id="6" name="Frame 5"/>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pic>
        <p:nvPicPr>
          <p:cNvPr id="2054"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69143" y="536984"/>
            <a:ext cx="1848542" cy="2463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A green rectangle with white dots&#10;&#10;Description automatically generated">
            <a:extLst>
              <a:ext uri="{FF2B5EF4-FFF2-40B4-BE49-F238E27FC236}">
                <a16:creationId xmlns:a16="http://schemas.microsoft.com/office/drawing/2014/main" id="{109FCD06-1335-757A-3488-E3E65A159E72}"/>
              </a:ext>
            </a:extLst>
          </p:cNvPr>
          <p:cNvPicPr>
            <a:picLocks noChangeAspect="1"/>
          </p:cNvPicPr>
          <p:nvPr/>
        </p:nvPicPr>
        <p:blipFill>
          <a:blip r:embed="rId3"/>
          <a:stretch>
            <a:fillRect/>
          </a:stretch>
        </p:blipFill>
        <p:spPr>
          <a:xfrm>
            <a:off x="66136" y="6123592"/>
            <a:ext cx="12059727" cy="678061"/>
          </a:xfrm>
          <a:prstGeom prst="rect">
            <a:avLst/>
          </a:prstGeom>
        </p:spPr>
      </p:pic>
    </p:spTree>
    <p:extLst>
      <p:ext uri="{BB962C8B-B14F-4D97-AF65-F5344CB8AC3E}">
        <p14:creationId xmlns:p14="http://schemas.microsoft.com/office/powerpoint/2010/main" val="3103633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TextBox 29"/>
          <p:cNvSpPr txBox="1">
            <a:spLocks noChangeArrowheads="1"/>
          </p:cNvSpPr>
          <p:nvPr/>
        </p:nvSpPr>
        <p:spPr bwMode="auto">
          <a:xfrm>
            <a:off x="401638" y="387350"/>
            <a:ext cx="6891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a:solidFill>
                  <a:schemeClr val="bg1"/>
                </a:solidFill>
                <a:latin typeface="Arial" panose="020B0604020202020204" pitchFamily="34" charset="0"/>
                <a:cs typeface="Arial" panose="020B0604020202020204" pitchFamily="34" charset="0"/>
              </a:rPr>
              <a:t>Darfur in Sudan</a:t>
            </a:r>
          </a:p>
        </p:txBody>
      </p:sp>
      <p:sp>
        <p:nvSpPr>
          <p:cNvPr id="33" name="Rectangle 32"/>
          <p:cNvSpPr/>
          <p:nvPr/>
        </p:nvSpPr>
        <p:spPr>
          <a:xfrm>
            <a:off x="0" y="325438"/>
            <a:ext cx="11337925" cy="646112"/>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78" name="TextBox 33"/>
          <p:cNvSpPr txBox="1">
            <a:spLocks noChangeArrowheads="1"/>
          </p:cNvSpPr>
          <p:nvPr/>
        </p:nvSpPr>
        <p:spPr bwMode="auto">
          <a:xfrm>
            <a:off x="423863" y="374650"/>
            <a:ext cx="6892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b="1">
                <a:solidFill>
                  <a:schemeClr val="bg1"/>
                </a:solidFill>
                <a:latin typeface="Arial" panose="020B0604020202020204" pitchFamily="34" charset="0"/>
                <a:cs typeface="Arial" panose="020B0604020202020204" pitchFamily="34" charset="0"/>
              </a:rPr>
              <a:t>Sokphal Din</a:t>
            </a:r>
          </a:p>
        </p:txBody>
      </p:sp>
      <p:pic>
        <p:nvPicPr>
          <p:cNvPr id="3080" name="Picture 3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36350" y="249238"/>
            <a:ext cx="5889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ame 14"/>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pic>
        <p:nvPicPr>
          <p:cNvPr id="8" name="290-01-03-CINEMAGRAPH-01-Sokphal-Din">
            <a:hlinkClick r:id="" action="ppaction://media"/>
            <a:extLst>
              <a:ext uri="{FF2B5EF4-FFF2-40B4-BE49-F238E27FC236}">
                <a16:creationId xmlns:a16="http://schemas.microsoft.com/office/drawing/2014/main" id="{FAD83BE3-3D11-48EA-A9C3-3EFBF6C05E9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186859"/>
            <a:ext cx="9144000" cy="5143500"/>
          </a:xfrm>
          <a:prstGeom prst="rect">
            <a:avLst/>
          </a:prstGeom>
        </p:spPr>
      </p:pic>
      <p:pic>
        <p:nvPicPr>
          <p:cNvPr id="3" name="Picture 3" descr="A green rectangle with white dots&#10;&#10;Description automatically generated">
            <a:extLst>
              <a:ext uri="{FF2B5EF4-FFF2-40B4-BE49-F238E27FC236}">
                <a16:creationId xmlns:a16="http://schemas.microsoft.com/office/drawing/2014/main" id="{F713208E-EE55-0B48-1F0F-4CB0DB7FED32}"/>
              </a:ext>
            </a:extLst>
          </p:cNvPr>
          <p:cNvPicPr>
            <a:picLocks noChangeAspect="1"/>
          </p:cNvPicPr>
          <p:nvPr/>
        </p:nvPicPr>
        <p:blipFill>
          <a:blip r:embed="rId6"/>
          <a:stretch>
            <a:fillRect/>
          </a:stretch>
        </p:blipFill>
        <p:spPr>
          <a:xfrm>
            <a:off x="66136" y="6123592"/>
            <a:ext cx="12059727" cy="678061"/>
          </a:xfrm>
          <a:prstGeom prst="rect">
            <a:avLst/>
          </a:prstGeom>
        </p:spPr>
      </p:pic>
    </p:spTree>
    <p:extLst>
      <p:ext uri="{BB962C8B-B14F-4D97-AF65-F5344CB8AC3E}">
        <p14:creationId xmlns:p14="http://schemas.microsoft.com/office/powerpoint/2010/main" val="203113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TextBox 29"/>
          <p:cNvSpPr txBox="1">
            <a:spLocks noChangeArrowheads="1"/>
          </p:cNvSpPr>
          <p:nvPr/>
        </p:nvSpPr>
        <p:spPr bwMode="auto">
          <a:xfrm>
            <a:off x="401638" y="387350"/>
            <a:ext cx="6891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a:solidFill>
                  <a:schemeClr val="bg1"/>
                </a:solidFill>
                <a:latin typeface="Arial" panose="020B0604020202020204" pitchFamily="34" charset="0"/>
                <a:cs typeface="Arial" panose="020B0604020202020204" pitchFamily="34" charset="0"/>
              </a:rPr>
              <a:t>Darfur in Sudan</a:t>
            </a:r>
          </a:p>
        </p:txBody>
      </p:sp>
      <p:sp>
        <p:nvSpPr>
          <p:cNvPr id="33" name="Rectangle 32"/>
          <p:cNvSpPr/>
          <p:nvPr/>
        </p:nvSpPr>
        <p:spPr>
          <a:xfrm>
            <a:off x="0" y="325438"/>
            <a:ext cx="11337925" cy="646112"/>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78" name="TextBox 33"/>
          <p:cNvSpPr txBox="1">
            <a:spLocks noChangeArrowheads="1"/>
          </p:cNvSpPr>
          <p:nvPr/>
        </p:nvSpPr>
        <p:spPr bwMode="auto">
          <a:xfrm>
            <a:off x="423863" y="374650"/>
            <a:ext cx="6892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b="1">
                <a:solidFill>
                  <a:schemeClr val="bg1"/>
                </a:solidFill>
                <a:latin typeface="Arial" panose="020B0604020202020204" pitchFamily="34" charset="0"/>
                <a:cs typeface="Arial" panose="020B0604020202020204" pitchFamily="34" charset="0"/>
              </a:rPr>
              <a:t>Sokphal’s story</a:t>
            </a:r>
          </a:p>
        </p:txBody>
      </p:sp>
      <p:pic>
        <p:nvPicPr>
          <p:cNvPr id="3080" name="Picture 3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36350" y="249238"/>
            <a:ext cx="5889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ame 14"/>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pic>
        <p:nvPicPr>
          <p:cNvPr id="1026" name="Picture 2" descr="https://upload.wikimedia.org/wikipedia/commons/thumb/8/83/Flag_of_Cambodia.svg/625px-Flag_of_Cambodia.svg.png">
            <a:extLst>
              <a:ext uri="{FF2B5EF4-FFF2-40B4-BE49-F238E27FC236}">
                <a16:creationId xmlns:a16="http://schemas.microsoft.com/office/drawing/2014/main" id="{678CC5F8-1BAD-4431-96B7-F77EEA0FD8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571" y="1230863"/>
            <a:ext cx="2074237" cy="13275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35A34A9-EDA1-4D2A-8F23-B2C4B18E5747}"/>
              </a:ext>
            </a:extLst>
          </p:cNvPr>
          <p:cNvPicPr>
            <a:picLocks noChangeAspect="1"/>
          </p:cNvPicPr>
          <p:nvPr/>
        </p:nvPicPr>
        <p:blipFill>
          <a:blip r:embed="rId4"/>
          <a:stretch>
            <a:fillRect/>
          </a:stretch>
        </p:blipFill>
        <p:spPr>
          <a:xfrm>
            <a:off x="2380602" y="1296988"/>
            <a:ext cx="4816887" cy="3351359"/>
          </a:xfrm>
          <a:prstGeom prst="rect">
            <a:avLst/>
          </a:prstGeom>
        </p:spPr>
      </p:pic>
      <p:sp>
        <p:nvSpPr>
          <p:cNvPr id="4" name="TextBox 3">
            <a:extLst>
              <a:ext uri="{FF2B5EF4-FFF2-40B4-BE49-F238E27FC236}">
                <a16:creationId xmlns:a16="http://schemas.microsoft.com/office/drawing/2014/main" id="{A7754454-7C08-4AFC-8445-34B81BB3E35F}"/>
              </a:ext>
            </a:extLst>
          </p:cNvPr>
          <p:cNvSpPr txBox="1"/>
          <p:nvPr/>
        </p:nvSpPr>
        <p:spPr>
          <a:xfrm>
            <a:off x="7280404" y="1304346"/>
            <a:ext cx="4288353" cy="3139321"/>
          </a:xfrm>
          <a:prstGeom prst="rect">
            <a:avLst/>
          </a:prstGeom>
          <a:noFill/>
        </p:spPr>
        <p:txBody>
          <a:bodyPr wrap="none" rtlCol="0">
            <a:spAutoFit/>
          </a:bodyPr>
          <a:lstStyle/>
          <a:p>
            <a:r>
              <a:rPr lang="en-GB">
                <a:latin typeface="Arial" panose="020B0604020202020204" pitchFamily="34" charset="0"/>
                <a:cs typeface="Arial" panose="020B0604020202020204" pitchFamily="34" charset="0"/>
              </a:rPr>
              <a:t>Cambodia is a country in Southeast</a:t>
            </a:r>
          </a:p>
          <a:p>
            <a:r>
              <a:rPr lang="en-GB">
                <a:latin typeface="Arial" panose="020B0604020202020204" pitchFamily="34" charset="0"/>
                <a:cs typeface="Arial" panose="020B0604020202020204" pitchFamily="34" charset="0"/>
              </a:rPr>
              <a:t>Asia.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There was a genocide there from</a:t>
            </a:r>
          </a:p>
          <a:p>
            <a:r>
              <a:rPr lang="en-GB">
                <a:latin typeface="Arial" panose="020B0604020202020204" pitchFamily="34" charset="0"/>
                <a:cs typeface="Arial" panose="020B0604020202020204" pitchFamily="34" charset="0"/>
              </a:rPr>
              <a:t>1975-79.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The extremist Communist group</a:t>
            </a:r>
          </a:p>
          <a:p>
            <a:r>
              <a:rPr lang="en-GB">
                <a:latin typeface="Arial" panose="020B0604020202020204" pitchFamily="34" charset="0"/>
                <a:cs typeface="Arial" panose="020B0604020202020204" pitchFamily="34" charset="0"/>
              </a:rPr>
              <a:t>the Khmer Rouge forced Cambodians </a:t>
            </a:r>
          </a:p>
          <a:p>
            <a:r>
              <a:rPr lang="en-GB">
                <a:latin typeface="Arial" panose="020B0604020202020204" pitchFamily="34" charset="0"/>
                <a:cs typeface="Arial" panose="020B0604020202020204" pitchFamily="34" charset="0"/>
              </a:rPr>
              <a:t>into slave labour on large collective </a:t>
            </a:r>
          </a:p>
          <a:p>
            <a:r>
              <a:rPr lang="en-GB">
                <a:latin typeface="Arial" panose="020B0604020202020204" pitchFamily="34" charset="0"/>
                <a:cs typeface="Arial" panose="020B0604020202020204" pitchFamily="34" charset="0"/>
              </a:rPr>
              <a:t>farms, working and starving them to</a:t>
            </a:r>
          </a:p>
          <a:p>
            <a:r>
              <a:rPr lang="en-GB">
                <a:latin typeface="Arial" panose="020B0604020202020204" pitchFamily="34" charset="0"/>
                <a:cs typeface="Arial" panose="020B0604020202020204" pitchFamily="34" charset="0"/>
              </a:rPr>
              <a:t>death, and murdering millions of people.</a:t>
            </a:r>
          </a:p>
        </p:txBody>
      </p:sp>
      <p:pic>
        <p:nvPicPr>
          <p:cNvPr id="2" name="Picture 1"/>
          <p:cNvPicPr>
            <a:picLocks noChangeAspect="1"/>
          </p:cNvPicPr>
          <p:nvPr/>
        </p:nvPicPr>
        <p:blipFill>
          <a:blip r:embed="rId5"/>
          <a:stretch>
            <a:fillRect/>
          </a:stretch>
        </p:blipFill>
        <p:spPr>
          <a:xfrm>
            <a:off x="5389994" y="4649328"/>
            <a:ext cx="2568729" cy="1431311"/>
          </a:xfrm>
          <a:prstGeom prst="rect">
            <a:avLst/>
          </a:prstGeom>
        </p:spPr>
      </p:pic>
      <p:sp>
        <p:nvSpPr>
          <p:cNvPr id="5" name="TextBox 4"/>
          <p:cNvSpPr txBox="1"/>
          <p:nvPr/>
        </p:nvSpPr>
        <p:spPr>
          <a:xfrm>
            <a:off x="2060553" y="4779197"/>
            <a:ext cx="3121367" cy="1200329"/>
          </a:xfrm>
          <a:prstGeom prst="rect">
            <a:avLst/>
          </a:prstGeom>
          <a:noFill/>
        </p:spPr>
        <p:txBody>
          <a:bodyPr wrap="none" rtlCol="0">
            <a:spAutoFit/>
          </a:bodyPr>
          <a:lstStyle/>
          <a:p>
            <a:r>
              <a:rPr lang="en-US" err="1">
                <a:latin typeface="Arial" charset="0"/>
                <a:ea typeface="Arial" charset="0"/>
                <a:cs typeface="Arial" charset="0"/>
              </a:rPr>
              <a:t>Sokphal</a:t>
            </a:r>
            <a:r>
              <a:rPr lang="en-US">
                <a:latin typeface="Arial" charset="0"/>
                <a:ea typeface="Arial" charset="0"/>
                <a:cs typeface="Arial" charset="0"/>
              </a:rPr>
              <a:t> and his family were </a:t>
            </a:r>
          </a:p>
          <a:p>
            <a:r>
              <a:rPr lang="en-US">
                <a:latin typeface="Arial" charset="0"/>
                <a:ea typeface="Arial" charset="0"/>
                <a:cs typeface="Arial" charset="0"/>
              </a:rPr>
              <a:t>forced to leave their home </a:t>
            </a:r>
          </a:p>
          <a:p>
            <a:r>
              <a:rPr lang="en-US">
                <a:latin typeface="Arial" charset="0"/>
                <a:ea typeface="Arial" charset="0"/>
                <a:cs typeface="Arial" charset="0"/>
              </a:rPr>
              <a:t>without warning when he</a:t>
            </a:r>
          </a:p>
          <a:p>
            <a:r>
              <a:rPr lang="en-US">
                <a:latin typeface="Arial" charset="0"/>
                <a:ea typeface="Arial" charset="0"/>
                <a:cs typeface="Arial" charset="0"/>
              </a:rPr>
              <a:t>was 17 years old.</a:t>
            </a:r>
          </a:p>
        </p:txBody>
      </p:sp>
      <p:pic>
        <p:nvPicPr>
          <p:cNvPr id="7" name="Picture 3" descr="A green rectangle with white dots&#10;&#10;Description automatically generated">
            <a:extLst>
              <a:ext uri="{FF2B5EF4-FFF2-40B4-BE49-F238E27FC236}">
                <a16:creationId xmlns:a16="http://schemas.microsoft.com/office/drawing/2014/main" id="{62F87FE1-F7CC-740F-614F-11F7843430D0}"/>
              </a:ext>
            </a:extLst>
          </p:cNvPr>
          <p:cNvPicPr>
            <a:picLocks noChangeAspect="1"/>
          </p:cNvPicPr>
          <p:nvPr/>
        </p:nvPicPr>
        <p:blipFill>
          <a:blip r:embed="rId6"/>
          <a:stretch>
            <a:fillRect/>
          </a:stretch>
        </p:blipFill>
        <p:spPr>
          <a:xfrm>
            <a:off x="66136" y="6123592"/>
            <a:ext cx="12059727" cy="678061"/>
          </a:xfrm>
          <a:prstGeom prst="rect">
            <a:avLst/>
          </a:prstGeom>
        </p:spPr>
      </p:pic>
    </p:spTree>
    <p:extLst>
      <p:ext uri="{BB962C8B-B14F-4D97-AF65-F5344CB8AC3E}">
        <p14:creationId xmlns:p14="http://schemas.microsoft.com/office/powerpoint/2010/main" val="3218951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3247077"/>
            <a:ext cx="12192000" cy="1511152"/>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51" name="Subtitle 2"/>
          <p:cNvSpPr>
            <a:spLocks noGrp="1"/>
          </p:cNvSpPr>
          <p:nvPr>
            <p:ph type="subTitle" idx="1"/>
          </p:nvPr>
        </p:nvSpPr>
        <p:spPr>
          <a:xfrm>
            <a:off x="1523999" y="3480108"/>
            <a:ext cx="9144000" cy="522545"/>
          </a:xfrm>
        </p:spPr>
        <p:txBody>
          <a:bodyPr/>
          <a:lstStyle/>
          <a:p>
            <a:r>
              <a:rPr lang="en-GB" altLang="en-US" sz="2800" b="1">
                <a:solidFill>
                  <a:schemeClr val="bg1"/>
                </a:solidFill>
                <a:latin typeface="Arial" panose="020B0604020202020204" pitchFamily="34" charset="0"/>
                <a:cs typeface="Arial" panose="020B0604020202020204" pitchFamily="34" charset="0"/>
              </a:rPr>
              <a:t>Tutor Time activity</a:t>
            </a:r>
          </a:p>
          <a:p>
            <a:r>
              <a:rPr lang="en-GB" altLang="en-US" sz="2800" b="1">
                <a:solidFill>
                  <a:schemeClr val="bg1"/>
                </a:solidFill>
                <a:latin typeface="Arial" panose="020B0604020202020204" pitchFamily="34" charset="0"/>
                <a:cs typeface="Arial" panose="020B0604020202020204" pitchFamily="34" charset="0"/>
              </a:rPr>
              <a:t>The Genocide in Rwanda</a:t>
            </a:r>
          </a:p>
        </p:txBody>
      </p:sp>
      <p:sp>
        <p:nvSpPr>
          <p:cNvPr id="6" name="Frame 5"/>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pic>
        <p:nvPicPr>
          <p:cNvPr id="2054"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69143" y="536984"/>
            <a:ext cx="1848542" cy="2463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A green rectangle with white dots&#10;&#10;Description automatically generated">
            <a:extLst>
              <a:ext uri="{FF2B5EF4-FFF2-40B4-BE49-F238E27FC236}">
                <a16:creationId xmlns:a16="http://schemas.microsoft.com/office/drawing/2014/main" id="{41CB443E-19CD-1B13-63F3-041B7537D832}"/>
              </a:ext>
            </a:extLst>
          </p:cNvPr>
          <p:cNvPicPr>
            <a:picLocks noChangeAspect="1"/>
          </p:cNvPicPr>
          <p:nvPr/>
        </p:nvPicPr>
        <p:blipFill>
          <a:blip r:embed="rId3"/>
          <a:stretch>
            <a:fillRect/>
          </a:stretch>
        </p:blipFill>
        <p:spPr>
          <a:xfrm>
            <a:off x="66136" y="6123592"/>
            <a:ext cx="12059727" cy="678061"/>
          </a:xfrm>
          <a:prstGeom prst="rect">
            <a:avLst/>
          </a:prstGeom>
        </p:spPr>
      </p:pic>
    </p:spTree>
    <p:extLst>
      <p:ext uri="{BB962C8B-B14F-4D97-AF65-F5344CB8AC3E}">
        <p14:creationId xmlns:p14="http://schemas.microsoft.com/office/powerpoint/2010/main" val="4206530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3" name="TextBox 29"/>
          <p:cNvSpPr txBox="1">
            <a:spLocks noChangeArrowheads="1"/>
          </p:cNvSpPr>
          <p:nvPr/>
        </p:nvSpPr>
        <p:spPr bwMode="auto">
          <a:xfrm>
            <a:off x="401638" y="387350"/>
            <a:ext cx="6891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a:solidFill>
                  <a:schemeClr val="bg1"/>
                </a:solidFill>
                <a:latin typeface="Arial" panose="020B0604020202020204" pitchFamily="34" charset="0"/>
                <a:cs typeface="Arial" panose="020B0604020202020204" pitchFamily="34" charset="0"/>
              </a:rPr>
              <a:t>Darfur in Sudan</a:t>
            </a:r>
          </a:p>
        </p:txBody>
      </p:sp>
      <p:sp>
        <p:nvSpPr>
          <p:cNvPr id="33" name="Rectangle 32"/>
          <p:cNvSpPr/>
          <p:nvPr/>
        </p:nvSpPr>
        <p:spPr>
          <a:xfrm>
            <a:off x="0" y="325438"/>
            <a:ext cx="11337925" cy="646112"/>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125" name="TextBox 33"/>
          <p:cNvSpPr txBox="1">
            <a:spLocks noChangeArrowheads="1"/>
          </p:cNvSpPr>
          <p:nvPr/>
        </p:nvSpPr>
        <p:spPr bwMode="auto">
          <a:xfrm>
            <a:off x="325438" y="368300"/>
            <a:ext cx="80734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b="1">
                <a:solidFill>
                  <a:schemeClr val="bg1"/>
                </a:solidFill>
                <a:latin typeface="Arial" panose="020B0604020202020204" pitchFamily="34" charset="0"/>
                <a:cs typeface="Arial" panose="020B0604020202020204" pitchFamily="34" charset="0"/>
              </a:rPr>
              <a:t>Rwanda</a:t>
            </a:r>
          </a:p>
        </p:txBody>
      </p:sp>
      <p:pic>
        <p:nvPicPr>
          <p:cNvPr id="5126" name="Picture 3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31588" y="249238"/>
            <a:ext cx="588962"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ame 17"/>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pic>
        <p:nvPicPr>
          <p:cNvPr id="2" name="Picture 1">
            <a:extLst>
              <a:ext uri="{FF2B5EF4-FFF2-40B4-BE49-F238E27FC236}">
                <a16:creationId xmlns:a16="http://schemas.microsoft.com/office/drawing/2014/main" id="{5B4E4101-A816-46BC-889B-B43CA795D604}"/>
              </a:ext>
            </a:extLst>
          </p:cNvPr>
          <p:cNvPicPr>
            <a:picLocks noChangeAspect="1"/>
          </p:cNvPicPr>
          <p:nvPr/>
        </p:nvPicPr>
        <p:blipFill>
          <a:blip r:embed="rId3"/>
          <a:stretch>
            <a:fillRect/>
          </a:stretch>
        </p:blipFill>
        <p:spPr>
          <a:xfrm>
            <a:off x="174169" y="1067746"/>
            <a:ext cx="4183822" cy="2091911"/>
          </a:xfrm>
          <a:prstGeom prst="rect">
            <a:avLst/>
          </a:prstGeom>
        </p:spPr>
      </p:pic>
      <p:pic>
        <p:nvPicPr>
          <p:cNvPr id="5" name="Picture 4">
            <a:extLst>
              <a:ext uri="{FF2B5EF4-FFF2-40B4-BE49-F238E27FC236}">
                <a16:creationId xmlns:a16="http://schemas.microsoft.com/office/drawing/2014/main" id="{BD1410A2-9ECB-443B-9B0D-1541F2A9C9B3}"/>
              </a:ext>
            </a:extLst>
          </p:cNvPr>
          <p:cNvPicPr>
            <a:picLocks noChangeAspect="1"/>
          </p:cNvPicPr>
          <p:nvPr/>
        </p:nvPicPr>
        <p:blipFill>
          <a:blip r:embed="rId4"/>
          <a:stretch>
            <a:fillRect/>
          </a:stretch>
        </p:blipFill>
        <p:spPr>
          <a:xfrm>
            <a:off x="7602304" y="1159893"/>
            <a:ext cx="3121092" cy="2081744"/>
          </a:xfrm>
          <a:prstGeom prst="rect">
            <a:avLst/>
          </a:prstGeom>
        </p:spPr>
      </p:pic>
      <p:pic>
        <p:nvPicPr>
          <p:cNvPr id="6" name="Picture 5">
            <a:extLst>
              <a:ext uri="{FF2B5EF4-FFF2-40B4-BE49-F238E27FC236}">
                <a16:creationId xmlns:a16="http://schemas.microsoft.com/office/drawing/2014/main" id="{E41734FE-848B-47C5-96AE-21B738B7CCAF}"/>
              </a:ext>
            </a:extLst>
          </p:cNvPr>
          <p:cNvPicPr>
            <a:picLocks noChangeAspect="1"/>
          </p:cNvPicPr>
          <p:nvPr/>
        </p:nvPicPr>
        <p:blipFill>
          <a:blip r:embed="rId5"/>
          <a:stretch>
            <a:fillRect/>
          </a:stretch>
        </p:blipFill>
        <p:spPr>
          <a:xfrm>
            <a:off x="4479006" y="1067746"/>
            <a:ext cx="1948466" cy="2091911"/>
          </a:xfrm>
          <a:prstGeom prst="rect">
            <a:avLst/>
          </a:prstGeom>
        </p:spPr>
      </p:pic>
      <p:cxnSp>
        <p:nvCxnSpPr>
          <p:cNvPr id="11" name="Straight Connector 10">
            <a:extLst>
              <a:ext uri="{FF2B5EF4-FFF2-40B4-BE49-F238E27FC236}">
                <a16:creationId xmlns:a16="http://schemas.microsoft.com/office/drawing/2014/main" id="{A78EEBD3-6DE4-46BD-9036-C8A24DE01FF3}"/>
              </a:ext>
            </a:extLst>
          </p:cNvPr>
          <p:cNvCxnSpPr>
            <a:cxnSpLocks/>
          </p:cNvCxnSpPr>
          <p:nvPr/>
        </p:nvCxnSpPr>
        <p:spPr>
          <a:xfrm>
            <a:off x="2993005" y="1757755"/>
            <a:ext cx="2036195" cy="1121632"/>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6BDFEE41-407A-4013-8130-35E26A51785B}"/>
              </a:ext>
            </a:extLst>
          </p:cNvPr>
          <p:cNvCxnSpPr>
            <a:cxnSpLocks/>
          </p:cNvCxnSpPr>
          <p:nvPr/>
        </p:nvCxnSpPr>
        <p:spPr>
          <a:xfrm flipV="1">
            <a:off x="3075766" y="1225685"/>
            <a:ext cx="2916472" cy="454334"/>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243772" y="3438289"/>
            <a:ext cx="6288966" cy="646331"/>
          </a:xfrm>
          <a:prstGeom prst="rect">
            <a:avLst/>
          </a:prstGeom>
          <a:noFill/>
        </p:spPr>
        <p:txBody>
          <a:bodyPr wrap="none" rtlCol="0">
            <a:spAutoFit/>
          </a:bodyPr>
          <a:lstStyle/>
          <a:p>
            <a:r>
              <a:rPr lang="en-US">
                <a:latin typeface="Arial" charset="0"/>
                <a:ea typeface="Arial" charset="0"/>
                <a:cs typeface="Arial" charset="0"/>
              </a:rPr>
              <a:t>Rwanda is a small landlocked country in East-central Africa.</a:t>
            </a:r>
          </a:p>
          <a:p>
            <a:r>
              <a:rPr lang="en-US">
                <a:latin typeface="Arial" charset="0"/>
                <a:ea typeface="Arial" charset="0"/>
                <a:cs typeface="Arial" charset="0"/>
              </a:rPr>
              <a:t>It is home to approximately 12 million people. </a:t>
            </a:r>
          </a:p>
        </p:txBody>
      </p:sp>
      <p:sp>
        <p:nvSpPr>
          <p:cNvPr id="8" name="TextBox 7"/>
          <p:cNvSpPr txBox="1"/>
          <p:nvPr/>
        </p:nvSpPr>
        <p:spPr>
          <a:xfrm>
            <a:off x="6377472" y="3256849"/>
            <a:ext cx="5570756" cy="2585323"/>
          </a:xfrm>
          <a:prstGeom prst="rect">
            <a:avLst/>
          </a:prstGeom>
          <a:noFill/>
        </p:spPr>
        <p:txBody>
          <a:bodyPr wrap="none" rtlCol="0">
            <a:spAutoFit/>
          </a:bodyPr>
          <a:lstStyle/>
          <a:p>
            <a:pPr algn="ctr"/>
            <a:r>
              <a:rPr lang="en-US">
                <a:latin typeface="Arial" charset="0"/>
                <a:ea typeface="Arial" charset="0"/>
                <a:cs typeface="Arial" charset="0"/>
              </a:rPr>
              <a:t>This flag was adopted in 2001.</a:t>
            </a:r>
          </a:p>
          <a:p>
            <a:pPr algn="ctr"/>
            <a:endParaRPr lang="en-US">
              <a:latin typeface="Arial" charset="0"/>
              <a:ea typeface="Arial" charset="0"/>
              <a:cs typeface="Arial" charset="0"/>
            </a:endParaRPr>
          </a:p>
          <a:p>
            <a:pPr algn="ctr"/>
            <a:r>
              <a:rPr lang="en-US">
                <a:latin typeface="Arial" charset="0"/>
                <a:ea typeface="Arial" charset="0"/>
                <a:cs typeface="Arial" charset="0"/>
              </a:rPr>
              <a:t>The blue band represents happiness and peace.</a:t>
            </a:r>
          </a:p>
          <a:p>
            <a:pPr algn="ctr"/>
            <a:endParaRPr lang="en-US">
              <a:latin typeface="Arial" charset="0"/>
              <a:ea typeface="Arial" charset="0"/>
              <a:cs typeface="Arial" charset="0"/>
            </a:endParaRPr>
          </a:p>
          <a:p>
            <a:pPr algn="ctr"/>
            <a:r>
              <a:rPr lang="en-US">
                <a:latin typeface="Arial" charset="0"/>
                <a:ea typeface="Arial" charset="0"/>
                <a:cs typeface="Arial" charset="0"/>
              </a:rPr>
              <a:t>The yellow band symbolizes economic development.</a:t>
            </a:r>
          </a:p>
          <a:p>
            <a:pPr algn="ctr"/>
            <a:endParaRPr lang="en-US">
              <a:latin typeface="Arial" charset="0"/>
              <a:ea typeface="Arial" charset="0"/>
              <a:cs typeface="Arial" charset="0"/>
            </a:endParaRPr>
          </a:p>
          <a:p>
            <a:pPr algn="ctr"/>
            <a:r>
              <a:rPr lang="en-US">
                <a:latin typeface="Arial" charset="0"/>
                <a:ea typeface="Arial" charset="0"/>
                <a:cs typeface="Arial" charset="0"/>
              </a:rPr>
              <a:t>The green band symbolizes the hope of prosperity. </a:t>
            </a:r>
          </a:p>
          <a:p>
            <a:pPr algn="ctr"/>
            <a:endParaRPr lang="en-US">
              <a:latin typeface="Arial" charset="0"/>
              <a:ea typeface="Arial" charset="0"/>
              <a:cs typeface="Arial" charset="0"/>
            </a:endParaRPr>
          </a:p>
          <a:p>
            <a:pPr algn="ctr"/>
            <a:r>
              <a:rPr lang="en-US">
                <a:latin typeface="Arial" charset="0"/>
                <a:ea typeface="Arial" charset="0"/>
                <a:cs typeface="Arial" charset="0"/>
              </a:rPr>
              <a:t>The sun represents enlightenment.</a:t>
            </a:r>
          </a:p>
        </p:txBody>
      </p:sp>
      <p:sp>
        <p:nvSpPr>
          <p:cNvPr id="10" name="Rectangle 1"/>
          <p:cNvSpPr>
            <a:spLocks noChangeArrowheads="1"/>
          </p:cNvSpPr>
          <p:nvPr/>
        </p:nvSpPr>
        <p:spPr bwMode="auto">
          <a:xfrm>
            <a:off x="243772" y="3945929"/>
            <a:ext cx="601549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b="0" i="0" u="none" strike="noStrike" cap="none" normalizeH="0" baseline="0">
                <a:ln>
                  <a:noFill/>
                </a:ln>
                <a:effectLst/>
                <a:latin typeface="Arial" charset="0"/>
              </a:rPr>
              <a:t>Historically there </a:t>
            </a:r>
            <a:r>
              <a:rPr kumimoji="0" lang="en-GB" altLang="x-none" b="0" i="0" u="none" strike="noStrike" cap="none" normalizeH="0" baseline="0">
                <a:ln>
                  <a:noFill/>
                </a:ln>
                <a:effectLst/>
                <a:latin typeface="Arial" charset="0"/>
              </a:rPr>
              <a:t>we</a:t>
            </a:r>
            <a:r>
              <a:rPr kumimoji="0" lang="x-none" altLang="x-none" b="0" i="0" u="none" strike="noStrike" cap="none" normalizeH="0" baseline="0">
                <a:ln>
                  <a:noFill/>
                </a:ln>
                <a:effectLst/>
                <a:latin typeface="Arial" charset="0"/>
              </a:rPr>
              <a:t>re t</a:t>
            </a:r>
            <a:r>
              <a:rPr kumimoji="0" lang="en-GB" altLang="x-none" b="0" i="0" u="none" strike="noStrike" cap="none" normalizeH="0" baseline="0">
                <a:ln>
                  <a:noFill/>
                </a:ln>
                <a:effectLst/>
                <a:latin typeface="Arial" charset="0"/>
              </a:rPr>
              <a:t>wo</a:t>
            </a:r>
            <a:r>
              <a:rPr kumimoji="0" lang="x-none" altLang="x-none" b="0" i="0" u="none" strike="noStrike" cap="none" normalizeH="0" baseline="0">
                <a:ln>
                  <a:noFill/>
                </a:ln>
                <a:effectLst/>
                <a:latin typeface="Arial" charset="0"/>
              </a:rPr>
              <a:t> main social groups</a:t>
            </a:r>
            <a:r>
              <a:rPr kumimoji="0" lang="en-GB" altLang="x-none" b="0" i="0" u="none" strike="noStrike" cap="none" normalizeH="0" baseline="0">
                <a:ln>
                  <a:noFill/>
                </a:ln>
                <a:effectLst/>
                <a:latin typeface="Arial" charset="0"/>
              </a:rPr>
              <a:t>:</a:t>
            </a:r>
            <a:endParaRPr lang="en-GB" altLang="x-none" b="0" i="0" u="none" strike="noStrike" cap="none" baseline="0">
              <a:latin typeface="Arial" charset="0"/>
              <a:cs typeface="Arial"/>
            </a:endParaRPr>
          </a:p>
          <a:p>
            <a:r>
              <a:rPr lang="en-GB" altLang="x-none">
                <a:latin typeface="Arial" charset="0"/>
              </a:rPr>
              <a:t>Tutsi (15%) and </a:t>
            </a:r>
            <a:r>
              <a:rPr kumimoji="0" lang="x-none" altLang="x-none" b="0" i="0" u="none" strike="noStrike" cap="none" normalizeH="0" baseline="0">
                <a:ln>
                  <a:noFill/>
                </a:ln>
                <a:effectLst/>
                <a:latin typeface="Arial" charset="0"/>
              </a:rPr>
              <a:t>Hutu (84%)</a:t>
            </a:r>
            <a:r>
              <a:rPr kumimoji="0" lang="en-GB" altLang="x-none" b="0" i="0" u="none" strike="noStrike" cap="none" normalizeH="0" baseline="0">
                <a:ln>
                  <a:noFill/>
                </a:ln>
                <a:effectLst/>
                <a:latin typeface="Arial" charset="0"/>
              </a:rPr>
              <a:t>. The difference </a:t>
            </a:r>
            <a:r>
              <a:rPr lang="en-GB" altLang="x-none">
                <a:latin typeface="Arial" charset="0"/>
              </a:rPr>
              <a:t>between the </a:t>
            </a:r>
            <a:endParaRPr lang="en-GB" altLang="x-none">
              <a:latin typeface="Arial" charset="0"/>
              <a:cs typeface="Arial"/>
            </a:endParaRPr>
          </a:p>
          <a:p>
            <a:r>
              <a:rPr lang="en-GB" altLang="x-none">
                <a:latin typeface="Arial" charset="0"/>
              </a:rPr>
              <a:t>groups was social, and based on wealth </a:t>
            </a:r>
            <a:r>
              <a:rPr kumimoji="0" lang="en-GB" altLang="x-none" b="0" i="0" u="none" strike="noStrike" cap="none" normalizeH="0" baseline="0">
                <a:ln>
                  <a:noFill/>
                </a:ln>
                <a:effectLst/>
                <a:latin typeface="Arial" charset="0"/>
              </a:rPr>
              <a:t>and who</a:t>
            </a:r>
            <a:r>
              <a:rPr lang="en-GB" altLang="x-none">
                <a:latin typeface="Arial" charset="0"/>
              </a:rPr>
              <a:t> </a:t>
            </a:r>
            <a:endParaRPr lang="en-GB" altLang="x-none" b="0" i="0" u="none" strike="noStrike" cap="none" baseline="0">
              <a:latin typeface="Arial" charset="0"/>
              <a:cs typeface="Arial"/>
            </a:endParaRPr>
          </a:p>
          <a:p>
            <a:pPr lvl="0"/>
            <a:r>
              <a:rPr kumimoji="0" lang="en-GB" altLang="x-none" b="0" i="0" u="none" strike="noStrike" cap="none" normalizeH="0" baseline="0">
                <a:ln>
                  <a:noFill/>
                </a:ln>
                <a:effectLst/>
                <a:latin typeface="Arial" charset="0"/>
              </a:rPr>
              <a:t>held powe</a:t>
            </a:r>
            <a:r>
              <a:rPr lang="en-GB" altLang="x-none">
                <a:latin typeface="Arial" charset="0"/>
              </a:rPr>
              <a:t>r.</a:t>
            </a:r>
            <a:endParaRPr kumimoji="0" lang="x-none" altLang="x-none" b="0" i="0" u="none" strike="noStrike" cap="none" normalizeH="0" baseline="0">
              <a:ln>
                <a:noFill/>
              </a:ln>
              <a:effectLst/>
              <a:latin typeface="Arial" charset="0"/>
            </a:endParaRPr>
          </a:p>
        </p:txBody>
      </p:sp>
      <p:sp>
        <p:nvSpPr>
          <p:cNvPr id="12" name="TextBox 11"/>
          <p:cNvSpPr txBox="1"/>
          <p:nvPr/>
        </p:nvSpPr>
        <p:spPr>
          <a:xfrm>
            <a:off x="243772" y="5156423"/>
            <a:ext cx="6179987" cy="923330"/>
          </a:xfrm>
          <a:prstGeom prst="rect">
            <a:avLst/>
          </a:prstGeom>
          <a:noFill/>
        </p:spPr>
        <p:txBody>
          <a:bodyPr wrap="square" lIns="91440" tIns="45720" rIns="91440" bIns="45720" rtlCol="0" anchor="t">
            <a:spAutoFit/>
          </a:bodyPr>
          <a:lstStyle/>
          <a:p>
            <a:r>
              <a:rPr lang="en-US" dirty="0">
                <a:latin typeface="Arial"/>
                <a:cs typeface="Arial"/>
              </a:rPr>
              <a:t>Rwanda was </a:t>
            </a:r>
            <a:r>
              <a:rPr lang="en-US" dirty="0" err="1">
                <a:latin typeface="Arial"/>
                <a:cs typeface="Arial"/>
              </a:rPr>
              <a:t>colonised</a:t>
            </a:r>
            <a:r>
              <a:rPr lang="en-US" dirty="0">
                <a:latin typeface="Arial"/>
                <a:cs typeface="Arial"/>
              </a:rPr>
              <a:t> by Germany in 1895, </a:t>
            </a:r>
            <a:endParaRPr lang="en-US">
              <a:latin typeface="Arial" panose="020B0604020202020204" pitchFamily="34" charset="0"/>
              <a:cs typeface="Arial" panose="020B0604020202020204" pitchFamily="34" charset="0"/>
            </a:endParaRPr>
          </a:p>
          <a:p>
            <a:r>
              <a:rPr lang="en-US" dirty="0">
                <a:latin typeface="Arial"/>
                <a:cs typeface="Arial"/>
              </a:rPr>
              <a:t>then Belgium from 1916 - 1962. These colonial influences </a:t>
            </a:r>
            <a:endParaRPr lang="en-US" dirty="0">
              <a:latin typeface="Arial" panose="020B0604020202020204" pitchFamily="34" charset="0"/>
              <a:cs typeface="Arial" panose="020B0604020202020204" pitchFamily="34" charset="0"/>
            </a:endParaRPr>
          </a:p>
          <a:p>
            <a:r>
              <a:rPr lang="en-US" dirty="0">
                <a:latin typeface="Arial"/>
                <a:cs typeface="Arial"/>
              </a:rPr>
              <a:t>widened the divide between Tutsis and Hutus.</a:t>
            </a:r>
          </a:p>
        </p:txBody>
      </p:sp>
      <p:pic>
        <p:nvPicPr>
          <p:cNvPr id="4" name="Picture 3" descr="A green rectangle with white dots&#10;&#10;Description automatically generated">
            <a:extLst>
              <a:ext uri="{FF2B5EF4-FFF2-40B4-BE49-F238E27FC236}">
                <a16:creationId xmlns:a16="http://schemas.microsoft.com/office/drawing/2014/main" id="{A49B32C9-E8DD-9476-F3A1-D787924CE963}"/>
              </a:ext>
            </a:extLst>
          </p:cNvPr>
          <p:cNvPicPr>
            <a:picLocks noChangeAspect="1"/>
          </p:cNvPicPr>
          <p:nvPr/>
        </p:nvPicPr>
        <p:blipFill>
          <a:blip r:embed="rId6"/>
          <a:stretch>
            <a:fillRect/>
          </a:stretch>
        </p:blipFill>
        <p:spPr>
          <a:xfrm>
            <a:off x="66136" y="6123592"/>
            <a:ext cx="12059727" cy="67806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8" name="TextBox 29"/>
          <p:cNvSpPr txBox="1">
            <a:spLocks noChangeArrowheads="1"/>
          </p:cNvSpPr>
          <p:nvPr/>
        </p:nvSpPr>
        <p:spPr bwMode="auto">
          <a:xfrm>
            <a:off x="401638" y="387350"/>
            <a:ext cx="6891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a:solidFill>
                  <a:schemeClr val="bg1"/>
                </a:solidFill>
                <a:latin typeface="Arial" panose="020B0604020202020204" pitchFamily="34" charset="0"/>
                <a:cs typeface="Arial" panose="020B0604020202020204" pitchFamily="34" charset="0"/>
              </a:rPr>
              <a:t>Darfur in Sudan</a:t>
            </a:r>
          </a:p>
        </p:txBody>
      </p:sp>
      <p:sp>
        <p:nvSpPr>
          <p:cNvPr id="33" name="Rectangle 32"/>
          <p:cNvSpPr/>
          <p:nvPr/>
        </p:nvSpPr>
        <p:spPr>
          <a:xfrm>
            <a:off x="36513" y="325438"/>
            <a:ext cx="11301412" cy="646112"/>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150" name="TextBox 33"/>
          <p:cNvSpPr txBox="1">
            <a:spLocks noChangeArrowheads="1"/>
          </p:cNvSpPr>
          <p:nvPr/>
        </p:nvSpPr>
        <p:spPr bwMode="auto">
          <a:xfrm>
            <a:off x="341313" y="374650"/>
            <a:ext cx="68913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b="1">
                <a:solidFill>
                  <a:schemeClr val="bg1"/>
                </a:solidFill>
                <a:latin typeface="Arial" panose="020B0604020202020204" pitchFamily="34" charset="0"/>
                <a:cs typeface="Arial" panose="020B0604020202020204" pitchFamily="34" charset="0"/>
              </a:rPr>
              <a:t>Genocide in Rwanda</a:t>
            </a:r>
          </a:p>
        </p:txBody>
      </p:sp>
      <p:pic>
        <p:nvPicPr>
          <p:cNvPr id="6152" name="Picture 3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26825" y="249238"/>
            <a:ext cx="5889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ame 14"/>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5" name="Rectangle 4">
            <a:extLst>
              <a:ext uri="{FF2B5EF4-FFF2-40B4-BE49-F238E27FC236}">
                <a16:creationId xmlns:a16="http://schemas.microsoft.com/office/drawing/2014/main" id="{A2FBB135-81D6-4B6D-BCEF-0DB728628416}"/>
              </a:ext>
            </a:extLst>
          </p:cNvPr>
          <p:cNvSpPr/>
          <p:nvPr/>
        </p:nvSpPr>
        <p:spPr>
          <a:xfrm>
            <a:off x="903289" y="1327151"/>
            <a:ext cx="10936287" cy="658642"/>
          </a:xfrm>
          <a:prstGeom prst="rect">
            <a:avLst/>
          </a:prstGeom>
          <a:ln>
            <a:solidFill>
              <a:schemeClr val="tx1"/>
            </a:solidFill>
          </a:ln>
        </p:spPr>
        <p:txBody>
          <a:bodyPr wrap="square">
            <a:spAutoFit/>
          </a:bodyPr>
          <a:lstStyle/>
          <a:p>
            <a:pPr marL="39688" marR="0" lvl="0" indent="9525" defTabSz="914400" eaLnBrk="1" fontAlgn="auto" latinLnBrk="0" hangingPunct="1">
              <a:lnSpc>
                <a:spcPct val="115000"/>
              </a:lnSpc>
              <a:spcBef>
                <a:spcPts val="0"/>
              </a:spcBef>
              <a:spcAft>
                <a:spcPts val="0"/>
              </a:spcAft>
              <a:buClrTx/>
              <a:buSzTx/>
              <a:buFont typeface="Symbol" panose="05050102010706020507" pitchFamily="18" charset="2"/>
              <a:buNone/>
              <a:defRPr/>
            </a:pPr>
            <a:r>
              <a:rPr lang="en-GB" sz="1600">
                <a:latin typeface="Arial" panose="020B0604020202020204" pitchFamily="34" charset="0"/>
                <a:ea typeface="Calibri" panose="020F0502020204030204" pitchFamily="34" charset="0"/>
                <a:cs typeface="Arial" panose="020B0604020202020204" pitchFamily="34" charset="0"/>
              </a:rPr>
              <a:t>Rebel group the Rwandan Patriotic Front (RPF) invaded Rwanda. The group is mainly Tutsis who had been living in exile in Uganda since 1959. Their invasion sparked a civil war between the Hutu government and the RPF.</a:t>
            </a:r>
          </a:p>
        </p:txBody>
      </p:sp>
      <p:sp>
        <p:nvSpPr>
          <p:cNvPr id="2" name="TextBox 1"/>
          <p:cNvSpPr txBox="1"/>
          <p:nvPr/>
        </p:nvSpPr>
        <p:spPr>
          <a:xfrm>
            <a:off x="204599" y="1472494"/>
            <a:ext cx="697627" cy="369332"/>
          </a:xfrm>
          <a:prstGeom prst="rect">
            <a:avLst/>
          </a:prstGeom>
          <a:noFill/>
        </p:spPr>
        <p:txBody>
          <a:bodyPr wrap="none" rtlCol="0">
            <a:spAutoFit/>
          </a:bodyPr>
          <a:lstStyle/>
          <a:p>
            <a:r>
              <a:rPr lang="en-GB" b="1">
                <a:solidFill>
                  <a:srgbClr val="7030A0"/>
                </a:solidFill>
                <a:latin typeface="Arial" panose="020B0604020202020204" pitchFamily="34" charset="0"/>
                <a:ea typeface="Calibri" panose="020F0502020204030204" pitchFamily="34" charset="0"/>
                <a:cs typeface="Arial" panose="020B0604020202020204" pitchFamily="34" charset="0"/>
              </a:rPr>
              <a:t>1990</a:t>
            </a:r>
            <a:endParaRPr lang="en-US" b="1">
              <a:solidFill>
                <a:srgbClr val="7030A0"/>
              </a:solidFill>
            </a:endParaRPr>
          </a:p>
        </p:txBody>
      </p:sp>
      <p:sp>
        <p:nvSpPr>
          <p:cNvPr id="10" name="TextBox 9"/>
          <p:cNvSpPr txBox="1"/>
          <p:nvPr/>
        </p:nvSpPr>
        <p:spPr>
          <a:xfrm>
            <a:off x="204599" y="2111959"/>
            <a:ext cx="697627" cy="369332"/>
          </a:xfrm>
          <a:prstGeom prst="rect">
            <a:avLst/>
          </a:prstGeom>
          <a:noFill/>
        </p:spPr>
        <p:txBody>
          <a:bodyPr wrap="none" rtlCol="0">
            <a:spAutoFit/>
          </a:bodyPr>
          <a:lstStyle/>
          <a:p>
            <a:r>
              <a:rPr lang="en-GB" b="1">
                <a:solidFill>
                  <a:srgbClr val="7030A0"/>
                </a:solidFill>
                <a:latin typeface="Arial" panose="020B0604020202020204" pitchFamily="34" charset="0"/>
                <a:ea typeface="Calibri" panose="020F0502020204030204" pitchFamily="34" charset="0"/>
                <a:cs typeface="Arial" panose="020B0604020202020204" pitchFamily="34" charset="0"/>
              </a:rPr>
              <a:t>1993</a:t>
            </a:r>
            <a:endParaRPr lang="en-US" b="1">
              <a:solidFill>
                <a:srgbClr val="7030A0"/>
              </a:solidFill>
            </a:endParaRPr>
          </a:p>
        </p:txBody>
      </p:sp>
      <p:sp>
        <p:nvSpPr>
          <p:cNvPr id="11" name="Rectangle 10">
            <a:extLst>
              <a:ext uri="{FF2B5EF4-FFF2-40B4-BE49-F238E27FC236}">
                <a16:creationId xmlns:a16="http://schemas.microsoft.com/office/drawing/2014/main" id="{A2FBB135-81D6-4B6D-BCEF-0DB728628416}"/>
              </a:ext>
            </a:extLst>
          </p:cNvPr>
          <p:cNvSpPr/>
          <p:nvPr/>
        </p:nvSpPr>
        <p:spPr>
          <a:xfrm>
            <a:off x="903289" y="1969380"/>
            <a:ext cx="10936287" cy="658642"/>
          </a:xfrm>
          <a:prstGeom prst="rect">
            <a:avLst/>
          </a:prstGeom>
          <a:ln>
            <a:solidFill>
              <a:schemeClr val="tx1"/>
            </a:solidFill>
          </a:ln>
        </p:spPr>
        <p:txBody>
          <a:bodyPr wrap="square">
            <a:spAutoFit/>
          </a:bodyPr>
          <a:lstStyle/>
          <a:p>
            <a:pPr marL="39688" marR="0" lvl="0" indent="9525" defTabSz="914400" eaLnBrk="1" fontAlgn="auto" latinLnBrk="0" hangingPunct="1">
              <a:lnSpc>
                <a:spcPct val="115000"/>
              </a:lnSpc>
              <a:spcBef>
                <a:spcPts val="0"/>
              </a:spcBef>
              <a:spcAft>
                <a:spcPts val="0"/>
              </a:spcAft>
              <a:buClrTx/>
              <a:buSzTx/>
              <a:buFont typeface="Symbol" panose="05050102010706020507" pitchFamily="18" charset="2"/>
              <a:buNone/>
              <a:defRPr/>
            </a:pPr>
            <a:r>
              <a:rPr lang="en-GB" sz="1600">
                <a:latin typeface="Arial" panose="020B0604020202020204" pitchFamily="34" charset="0"/>
                <a:ea typeface="Calibri" panose="020F0502020204030204" pitchFamily="34" charset="0"/>
                <a:cs typeface="Arial" panose="020B0604020202020204" pitchFamily="34" charset="0"/>
              </a:rPr>
              <a:t>The government and RPF sign the Arusha Accords and agree to share power in Rwanda. There will now be peace, but extremist Hutus are not happy with the deal.</a:t>
            </a:r>
          </a:p>
        </p:txBody>
      </p:sp>
      <p:sp>
        <p:nvSpPr>
          <p:cNvPr id="12" name="TextBox 11"/>
          <p:cNvSpPr txBox="1"/>
          <p:nvPr/>
        </p:nvSpPr>
        <p:spPr>
          <a:xfrm>
            <a:off x="204599" y="2798957"/>
            <a:ext cx="697627" cy="369332"/>
          </a:xfrm>
          <a:prstGeom prst="rect">
            <a:avLst/>
          </a:prstGeom>
          <a:noFill/>
        </p:spPr>
        <p:txBody>
          <a:bodyPr wrap="none" rtlCol="0">
            <a:spAutoFit/>
          </a:bodyPr>
          <a:lstStyle/>
          <a:p>
            <a:r>
              <a:rPr lang="en-GB" b="1">
                <a:solidFill>
                  <a:srgbClr val="7030A0"/>
                </a:solidFill>
                <a:latin typeface="Arial" panose="020B0604020202020204" pitchFamily="34" charset="0"/>
                <a:ea typeface="Calibri" panose="020F0502020204030204" pitchFamily="34" charset="0"/>
                <a:cs typeface="Arial" panose="020B0604020202020204" pitchFamily="34" charset="0"/>
              </a:rPr>
              <a:t>1994</a:t>
            </a:r>
            <a:endParaRPr lang="en-US" b="1">
              <a:solidFill>
                <a:srgbClr val="7030A0"/>
              </a:solidFill>
            </a:endParaRPr>
          </a:p>
        </p:txBody>
      </p:sp>
      <p:sp>
        <p:nvSpPr>
          <p:cNvPr id="13" name="Rectangle 12">
            <a:extLst>
              <a:ext uri="{FF2B5EF4-FFF2-40B4-BE49-F238E27FC236}">
                <a16:creationId xmlns:a16="http://schemas.microsoft.com/office/drawing/2014/main" id="{A2FBB135-81D6-4B6D-BCEF-0DB728628416}"/>
              </a:ext>
            </a:extLst>
          </p:cNvPr>
          <p:cNvSpPr/>
          <p:nvPr/>
        </p:nvSpPr>
        <p:spPr>
          <a:xfrm>
            <a:off x="903289" y="2654302"/>
            <a:ext cx="10936287" cy="658642"/>
          </a:xfrm>
          <a:prstGeom prst="rect">
            <a:avLst/>
          </a:prstGeom>
          <a:ln>
            <a:solidFill>
              <a:schemeClr val="tx1"/>
            </a:solidFill>
          </a:ln>
        </p:spPr>
        <p:txBody>
          <a:bodyPr wrap="square">
            <a:spAutoFit/>
          </a:bodyPr>
          <a:lstStyle/>
          <a:p>
            <a:pPr marL="39688" marR="0" lvl="0" indent="9525" defTabSz="914400" eaLnBrk="1" fontAlgn="auto" latinLnBrk="0" hangingPunct="1">
              <a:lnSpc>
                <a:spcPct val="115000"/>
              </a:lnSpc>
              <a:spcBef>
                <a:spcPts val="0"/>
              </a:spcBef>
              <a:spcAft>
                <a:spcPts val="0"/>
              </a:spcAft>
              <a:buClrTx/>
              <a:buSzTx/>
              <a:buFont typeface="Symbol" panose="05050102010706020507" pitchFamily="18" charset="2"/>
              <a:buNone/>
              <a:defRPr/>
            </a:pPr>
            <a:r>
              <a:rPr lang="en-GB" sz="1600">
                <a:latin typeface="Arial" panose="020B0604020202020204" pitchFamily="34" charset="0"/>
                <a:ea typeface="Calibri" panose="020F0502020204030204" pitchFamily="34" charset="0"/>
                <a:cs typeface="Arial" panose="020B0604020202020204" pitchFamily="34" charset="0"/>
              </a:rPr>
              <a:t>6 April: The President’s plane is shot down, killing him. It is unclear who is responsible. Extremist Hutus blame the Tutsis. Radio broadcasts tell Hutu civilians that they must kill all the Tutsis in Rwanda.</a:t>
            </a:r>
          </a:p>
        </p:txBody>
      </p:sp>
      <p:sp>
        <p:nvSpPr>
          <p:cNvPr id="3" name="TextBox 2"/>
          <p:cNvSpPr txBox="1"/>
          <p:nvPr/>
        </p:nvSpPr>
        <p:spPr>
          <a:xfrm>
            <a:off x="291848" y="3630610"/>
            <a:ext cx="5716630" cy="830997"/>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ln>
            <a:solidFill>
              <a:schemeClr val="tx1"/>
            </a:solidFill>
          </a:ln>
        </p:spPr>
        <p:txBody>
          <a:bodyPr wrap="none" rtlCol="0">
            <a:spAutoFit/>
          </a:bodyPr>
          <a:lstStyle/>
          <a:p>
            <a:r>
              <a:rPr lang="en-US" sz="1600">
                <a:latin typeface="Arial" panose="020B0604020202020204" pitchFamily="34" charset="0"/>
                <a:cs typeface="Arial" panose="020B0604020202020204" pitchFamily="34" charset="0"/>
              </a:rPr>
              <a:t>Despite the seemingly sudden nature of the genocide, </a:t>
            </a:r>
          </a:p>
          <a:p>
            <a:r>
              <a:rPr lang="en-US" sz="1600">
                <a:latin typeface="Arial" panose="020B0604020202020204" pitchFamily="34" charset="0"/>
                <a:cs typeface="Arial" panose="020B0604020202020204" pitchFamily="34" charset="0"/>
              </a:rPr>
              <a:t>the government had been arming and training militia groups, </a:t>
            </a:r>
          </a:p>
          <a:p>
            <a:r>
              <a:rPr lang="en-US" sz="1600">
                <a:latin typeface="Arial" panose="020B0604020202020204" pitchFamily="34" charset="0"/>
                <a:cs typeface="Arial" panose="020B0604020202020204" pitchFamily="34" charset="0"/>
              </a:rPr>
              <a:t>who immediately began attacking Tutsis.</a:t>
            </a:r>
          </a:p>
        </p:txBody>
      </p:sp>
      <p:sp>
        <p:nvSpPr>
          <p:cNvPr id="16" name="TextBox 15"/>
          <p:cNvSpPr txBox="1"/>
          <p:nvPr/>
        </p:nvSpPr>
        <p:spPr>
          <a:xfrm>
            <a:off x="291848" y="4678686"/>
            <a:ext cx="5963877" cy="584775"/>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a:solidFill>
              <a:schemeClr val="tx1"/>
            </a:solidFill>
          </a:ln>
        </p:spPr>
        <p:txBody>
          <a:bodyPr wrap="square" rtlCol="0">
            <a:spAutoFit/>
          </a:bodyPr>
          <a:lstStyle/>
          <a:p>
            <a:r>
              <a:rPr lang="en-US" sz="1600">
                <a:latin typeface="Arial" panose="020B0604020202020204" pitchFamily="34" charset="0"/>
                <a:cs typeface="Arial" panose="020B0604020202020204" pitchFamily="34" charset="0"/>
              </a:rPr>
              <a:t>Hutus who refused to take part in the killings, or tried to hide, </a:t>
            </a:r>
          </a:p>
          <a:p>
            <a:r>
              <a:rPr lang="en-US" sz="1600">
                <a:latin typeface="Arial" panose="020B0604020202020204" pitchFamily="34" charset="0"/>
                <a:cs typeface="Arial" panose="020B0604020202020204" pitchFamily="34" charset="0"/>
              </a:rPr>
              <a:t>help or rescue Tutsis were also killed.</a:t>
            </a:r>
          </a:p>
        </p:txBody>
      </p:sp>
      <p:sp>
        <p:nvSpPr>
          <p:cNvPr id="17" name="TextBox 16"/>
          <p:cNvSpPr txBox="1"/>
          <p:nvPr/>
        </p:nvSpPr>
        <p:spPr>
          <a:xfrm>
            <a:off x="291848" y="5449763"/>
            <a:ext cx="5963877" cy="584775"/>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100000" b="100000"/>
            </a:path>
            <a:tileRect t="-100000" r="-100000"/>
          </a:gradFill>
          <a:ln>
            <a:solidFill>
              <a:schemeClr val="tx1"/>
            </a:solidFill>
          </a:ln>
        </p:spPr>
        <p:txBody>
          <a:bodyPr wrap="square" rtlCol="0">
            <a:spAutoFit/>
          </a:bodyPr>
          <a:lstStyle/>
          <a:p>
            <a:r>
              <a:rPr lang="en-US" sz="1600">
                <a:latin typeface="Arial" panose="020B0604020202020204" pitchFamily="34" charset="0"/>
                <a:cs typeface="Arial" panose="020B0604020202020204" pitchFamily="34" charset="0"/>
              </a:rPr>
              <a:t>The genocide lasted 100 days and 1 million people were murdered.</a:t>
            </a:r>
          </a:p>
        </p:txBody>
      </p:sp>
      <p:sp>
        <p:nvSpPr>
          <p:cNvPr id="18" name="TextBox 17"/>
          <p:cNvSpPr txBox="1"/>
          <p:nvPr/>
        </p:nvSpPr>
        <p:spPr>
          <a:xfrm>
            <a:off x="6374860" y="3630610"/>
            <a:ext cx="5468144" cy="584775"/>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100000" t="100000"/>
            </a:path>
            <a:tileRect r="-100000" b="-100000"/>
          </a:gradFill>
          <a:ln>
            <a:solidFill>
              <a:schemeClr val="tx1"/>
            </a:solidFill>
          </a:ln>
        </p:spPr>
        <p:txBody>
          <a:bodyPr wrap="square" rtlCol="0">
            <a:spAutoFit/>
          </a:bodyPr>
          <a:lstStyle/>
          <a:p>
            <a:r>
              <a:rPr lang="en-US" sz="1600">
                <a:latin typeface="Arial" panose="020B0604020202020204" pitchFamily="34" charset="0"/>
                <a:cs typeface="Arial" panose="020B0604020202020204" pitchFamily="34" charset="0"/>
              </a:rPr>
              <a:t>On 17 July 1994 the RPF reached the capital city of Kigali and gained control of the country, ending the genocide.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2114" y="4351570"/>
            <a:ext cx="3087462" cy="2044942"/>
          </a:xfrm>
          <a:prstGeom prst="rect">
            <a:avLst/>
          </a:prstGeom>
        </p:spPr>
      </p:pic>
      <p:sp>
        <p:nvSpPr>
          <p:cNvPr id="6" name="TextBox 5"/>
          <p:cNvSpPr txBox="1"/>
          <p:nvPr/>
        </p:nvSpPr>
        <p:spPr>
          <a:xfrm>
            <a:off x="6973812" y="4434100"/>
            <a:ext cx="1763485" cy="1754326"/>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The RPF leader </a:t>
            </a:r>
          </a:p>
          <a:p>
            <a:r>
              <a:rPr lang="en-US">
                <a:latin typeface="Arial" panose="020B0604020202020204" pitchFamily="34" charset="0"/>
                <a:cs typeface="Arial" panose="020B0604020202020204" pitchFamily="34" charset="0"/>
              </a:rPr>
              <a:t>Paul Kagame is now the </a:t>
            </a:r>
          </a:p>
          <a:p>
            <a:r>
              <a:rPr lang="en-US">
                <a:latin typeface="Arial" panose="020B0604020202020204" pitchFamily="34" charset="0"/>
                <a:cs typeface="Arial" panose="020B0604020202020204" pitchFamily="34" charset="0"/>
              </a:rPr>
              <a:t>President of </a:t>
            </a:r>
          </a:p>
          <a:p>
            <a:r>
              <a:rPr lang="en-US">
                <a:latin typeface="Arial" panose="020B0604020202020204" pitchFamily="34" charset="0"/>
                <a:cs typeface="Arial" panose="020B0604020202020204" pitchFamily="34" charset="0"/>
              </a:rPr>
              <a:t>Rwanda.</a:t>
            </a:r>
          </a:p>
        </p:txBody>
      </p:sp>
      <p:pic>
        <p:nvPicPr>
          <p:cNvPr id="8" name="Picture 3" descr="A green rectangle with white dots&#10;&#10;Description automatically generated">
            <a:extLst>
              <a:ext uri="{FF2B5EF4-FFF2-40B4-BE49-F238E27FC236}">
                <a16:creationId xmlns:a16="http://schemas.microsoft.com/office/drawing/2014/main" id="{EA212282-5B49-F376-61D8-E433B2225039}"/>
              </a:ext>
            </a:extLst>
          </p:cNvPr>
          <p:cNvPicPr>
            <a:picLocks noChangeAspect="1"/>
          </p:cNvPicPr>
          <p:nvPr/>
        </p:nvPicPr>
        <p:blipFill>
          <a:blip r:embed="rId4"/>
          <a:stretch>
            <a:fillRect/>
          </a:stretch>
        </p:blipFill>
        <p:spPr>
          <a:xfrm>
            <a:off x="66136" y="6123592"/>
            <a:ext cx="12059727" cy="67806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3778D9-976F-4686-930E-392FB81D16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721"/>
          <a:stretch/>
        </p:blipFill>
        <p:spPr>
          <a:xfrm>
            <a:off x="0" y="1800890"/>
            <a:ext cx="6348104" cy="3526022"/>
          </a:xfrm>
          <a:prstGeom prst="rect">
            <a:avLst/>
          </a:prstGeom>
        </p:spPr>
      </p:pic>
      <p:pic>
        <p:nvPicPr>
          <p:cNvPr id="28" name="Picture 27">
            <a:extLst>
              <a:ext uri="{FF2B5EF4-FFF2-40B4-BE49-F238E27FC236}">
                <a16:creationId xmlns:a16="http://schemas.microsoft.com/office/drawing/2014/main" id="{BEBF834E-887D-45CF-99C4-76FF6E30F7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458" r="47820" b="15562"/>
          <a:stretch/>
        </p:blipFill>
        <p:spPr>
          <a:xfrm>
            <a:off x="6348104" y="1807542"/>
            <a:ext cx="5807774" cy="3519370"/>
          </a:xfrm>
          <a:prstGeom prst="rect">
            <a:avLst/>
          </a:prstGeom>
        </p:spPr>
      </p:pic>
      <p:sp>
        <p:nvSpPr>
          <p:cNvPr id="4098" name="TextBox 29"/>
          <p:cNvSpPr txBox="1">
            <a:spLocks noChangeArrowheads="1"/>
          </p:cNvSpPr>
          <p:nvPr/>
        </p:nvSpPr>
        <p:spPr bwMode="auto">
          <a:xfrm>
            <a:off x="401638" y="387350"/>
            <a:ext cx="6891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a:solidFill>
                  <a:schemeClr val="bg1"/>
                </a:solidFill>
                <a:latin typeface="Arial" panose="020B0604020202020204" pitchFamily="34" charset="0"/>
                <a:cs typeface="Arial" panose="020B0604020202020204" pitchFamily="34" charset="0"/>
              </a:rPr>
              <a:t>Darfur in Sudan</a:t>
            </a:r>
          </a:p>
        </p:txBody>
      </p:sp>
      <p:sp>
        <p:nvSpPr>
          <p:cNvPr id="33" name="Rectangle 32"/>
          <p:cNvSpPr/>
          <p:nvPr/>
        </p:nvSpPr>
        <p:spPr>
          <a:xfrm>
            <a:off x="0" y="325438"/>
            <a:ext cx="11337925" cy="646112"/>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100" name="TextBox 33"/>
          <p:cNvSpPr txBox="1">
            <a:spLocks noChangeArrowheads="1"/>
          </p:cNvSpPr>
          <p:nvPr/>
        </p:nvSpPr>
        <p:spPr bwMode="auto">
          <a:xfrm>
            <a:off x="401638" y="387350"/>
            <a:ext cx="9252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b="1">
                <a:solidFill>
                  <a:schemeClr val="bg1"/>
                </a:solidFill>
                <a:latin typeface="Arial" panose="020B0604020202020204" pitchFamily="34" charset="0"/>
                <a:cs typeface="Arial" panose="020B0604020202020204" pitchFamily="34" charset="0"/>
              </a:rPr>
              <a:t>What would you ask or say to </a:t>
            </a:r>
            <a:r>
              <a:rPr lang="en-GB" altLang="en-US" sz="2800" b="1" err="1">
                <a:solidFill>
                  <a:schemeClr val="bg1"/>
                </a:solidFill>
                <a:latin typeface="Arial" panose="020B0604020202020204" pitchFamily="34" charset="0"/>
                <a:cs typeface="Arial" panose="020B0604020202020204" pitchFamily="34" charset="0"/>
              </a:rPr>
              <a:t>Appolinaire</a:t>
            </a:r>
            <a:r>
              <a:rPr lang="en-GB" altLang="en-US" sz="2800" b="1">
                <a:solidFill>
                  <a:schemeClr val="bg1"/>
                </a:solidFill>
                <a:latin typeface="Arial" panose="020B0604020202020204" pitchFamily="34" charset="0"/>
                <a:cs typeface="Arial" panose="020B0604020202020204" pitchFamily="34" charset="0"/>
              </a:rPr>
              <a:t>?</a:t>
            </a:r>
          </a:p>
        </p:txBody>
      </p:sp>
      <p:pic>
        <p:nvPicPr>
          <p:cNvPr id="4101" name="Picture 3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50638" y="249238"/>
            <a:ext cx="588962"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ame 7"/>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4" name="Rectangle 3"/>
          <p:cNvSpPr/>
          <p:nvPr/>
        </p:nvSpPr>
        <p:spPr>
          <a:xfrm>
            <a:off x="9653764" y="971550"/>
            <a:ext cx="991658" cy="733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659467" y="971550"/>
            <a:ext cx="6366933" cy="101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3C13C35-5CC3-4680-B542-11C375D09156}"/>
              </a:ext>
            </a:extLst>
          </p:cNvPr>
          <p:cNvSpPr txBox="1"/>
          <p:nvPr/>
        </p:nvSpPr>
        <p:spPr>
          <a:xfrm>
            <a:off x="2265464" y="5238450"/>
            <a:ext cx="7661072" cy="923330"/>
          </a:xfrm>
          <a:prstGeom prst="rect">
            <a:avLst/>
          </a:prstGeom>
          <a:noFill/>
        </p:spPr>
        <p:txBody>
          <a:bodyPr wrap="none" rtlCol="0">
            <a:spAutoFit/>
          </a:bodyPr>
          <a:lstStyle/>
          <a:p>
            <a:pPr algn="ctr"/>
            <a:r>
              <a:rPr lang="en-GB">
                <a:latin typeface="Arial" panose="020B0604020202020204" pitchFamily="34" charset="0"/>
                <a:cs typeface="Arial" panose="020B0604020202020204" pitchFamily="34" charset="0"/>
              </a:rPr>
              <a:t>These photographs are images of people murdered during the genocide. </a:t>
            </a:r>
          </a:p>
          <a:p>
            <a:pPr algn="ctr"/>
            <a:r>
              <a:rPr lang="en-GB">
                <a:latin typeface="Arial" panose="020B0604020202020204" pitchFamily="34" charset="0"/>
                <a:cs typeface="Arial" panose="020B0604020202020204" pitchFamily="34" charset="0"/>
              </a:rPr>
              <a:t>They are displayed at the memorial in Rwanda. </a:t>
            </a:r>
          </a:p>
          <a:p>
            <a:pPr algn="ctr"/>
            <a:r>
              <a:rPr lang="en-GB">
                <a:latin typeface="Arial" panose="020B0604020202020204" pitchFamily="34" charset="0"/>
                <a:cs typeface="Arial" panose="020B0604020202020204" pitchFamily="34" charset="0"/>
              </a:rPr>
              <a:t>They show only a small number of the total people killed.</a:t>
            </a:r>
          </a:p>
        </p:txBody>
      </p:sp>
      <p:pic>
        <p:nvPicPr>
          <p:cNvPr id="7" name="Picture 3" descr="A green rectangle with white dots&#10;&#10;Description automatically generated">
            <a:extLst>
              <a:ext uri="{FF2B5EF4-FFF2-40B4-BE49-F238E27FC236}">
                <a16:creationId xmlns:a16="http://schemas.microsoft.com/office/drawing/2014/main" id="{9097D8A0-6F0F-AD05-27A6-28CE47058DC8}"/>
              </a:ext>
            </a:extLst>
          </p:cNvPr>
          <p:cNvPicPr>
            <a:picLocks noChangeAspect="1"/>
          </p:cNvPicPr>
          <p:nvPr/>
        </p:nvPicPr>
        <p:blipFill>
          <a:blip r:embed="rId5"/>
          <a:stretch>
            <a:fillRect/>
          </a:stretch>
        </p:blipFill>
        <p:spPr>
          <a:xfrm>
            <a:off x="66136" y="6123592"/>
            <a:ext cx="12059727" cy="678061"/>
          </a:xfrm>
          <a:prstGeom prst="rect">
            <a:avLst/>
          </a:prstGeom>
        </p:spPr>
      </p:pic>
    </p:spTree>
    <p:extLst>
      <p:ext uri="{BB962C8B-B14F-4D97-AF65-F5344CB8AC3E}">
        <p14:creationId xmlns:p14="http://schemas.microsoft.com/office/powerpoint/2010/main" val="1933472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duotone>
              <a:schemeClr val="accent6">
                <a:shade val="45000"/>
                <a:satMod val="135000"/>
              </a:schemeClr>
              <a:prstClr val="white"/>
            </a:duotone>
          </a:blip>
          <a:stretch>
            <a:fillRect/>
          </a:stretch>
        </p:blipFill>
        <p:spPr>
          <a:xfrm>
            <a:off x="10312610" y="3980668"/>
            <a:ext cx="942250" cy="899582"/>
          </a:xfrm>
          <a:prstGeom prst="rect">
            <a:avLst/>
          </a:prstGeom>
        </p:spPr>
      </p:pic>
      <p:sp>
        <p:nvSpPr>
          <p:cNvPr id="4098" name="TextBox 29"/>
          <p:cNvSpPr txBox="1">
            <a:spLocks noChangeArrowheads="1"/>
          </p:cNvSpPr>
          <p:nvPr/>
        </p:nvSpPr>
        <p:spPr bwMode="auto">
          <a:xfrm>
            <a:off x="401638" y="387350"/>
            <a:ext cx="6891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a:solidFill>
                  <a:schemeClr val="bg1"/>
                </a:solidFill>
                <a:latin typeface="Arial" panose="020B0604020202020204" pitchFamily="34" charset="0"/>
                <a:cs typeface="Arial" panose="020B0604020202020204" pitchFamily="34" charset="0"/>
              </a:rPr>
              <a:t>Darfur in Sudan</a:t>
            </a:r>
          </a:p>
        </p:txBody>
      </p:sp>
      <p:sp>
        <p:nvSpPr>
          <p:cNvPr id="33" name="Rectangle 32"/>
          <p:cNvSpPr/>
          <p:nvPr/>
        </p:nvSpPr>
        <p:spPr>
          <a:xfrm>
            <a:off x="0" y="325438"/>
            <a:ext cx="11337925" cy="646112"/>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100" name="TextBox 33"/>
          <p:cNvSpPr txBox="1">
            <a:spLocks noChangeArrowheads="1"/>
          </p:cNvSpPr>
          <p:nvPr/>
        </p:nvSpPr>
        <p:spPr bwMode="auto">
          <a:xfrm>
            <a:off x="401638" y="387350"/>
            <a:ext cx="9252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b="1">
                <a:solidFill>
                  <a:schemeClr val="bg1"/>
                </a:solidFill>
                <a:latin typeface="Arial" panose="020B0604020202020204" pitchFamily="34" charset="0"/>
                <a:cs typeface="Arial" panose="020B0604020202020204" pitchFamily="34" charset="0"/>
              </a:rPr>
              <a:t>Rwanda today</a:t>
            </a:r>
          </a:p>
        </p:txBody>
      </p:sp>
      <p:pic>
        <p:nvPicPr>
          <p:cNvPr id="4101" name="Picture 3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50638" y="249238"/>
            <a:ext cx="588962"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ame 7"/>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4" name="Rectangle 3"/>
          <p:cNvSpPr/>
          <p:nvPr/>
        </p:nvSpPr>
        <p:spPr>
          <a:xfrm>
            <a:off x="9653764" y="971550"/>
            <a:ext cx="991658" cy="733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659467" y="971550"/>
            <a:ext cx="6366933" cy="101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3C13C35-5CC3-4680-B542-11C375D09156}"/>
              </a:ext>
            </a:extLst>
          </p:cNvPr>
          <p:cNvSpPr txBox="1"/>
          <p:nvPr/>
        </p:nvSpPr>
        <p:spPr>
          <a:xfrm>
            <a:off x="8026400" y="1191295"/>
            <a:ext cx="2670122" cy="2308324"/>
          </a:xfrm>
          <a:prstGeom prst="rect">
            <a:avLst/>
          </a:prstGeom>
          <a:noFill/>
        </p:spPr>
        <p:txBody>
          <a:bodyPr wrap="square" rtlCol="0">
            <a:spAutoFit/>
          </a:bodyPr>
          <a:lstStyle/>
          <a:p>
            <a:r>
              <a:rPr lang="en-US">
                <a:latin typeface="Arial" charset="0"/>
                <a:ea typeface="Arial" charset="0"/>
                <a:cs typeface="Arial" charset="0"/>
              </a:rPr>
              <a:t>In 2004 the Kigali Genocide Centre opened, as a memorial to those who were murdered and a museum to promote </a:t>
            </a:r>
          </a:p>
          <a:p>
            <a:r>
              <a:rPr lang="en-US">
                <a:latin typeface="Arial" charset="0"/>
                <a:ea typeface="Arial" charset="0"/>
                <a:cs typeface="Arial" charset="0"/>
              </a:rPr>
              <a:t>reconciliation and </a:t>
            </a:r>
          </a:p>
          <a:p>
            <a:r>
              <a:rPr lang="en-US">
                <a:latin typeface="Arial" charset="0"/>
                <a:ea typeface="Arial" charset="0"/>
                <a:cs typeface="Arial" charset="0"/>
              </a:rPr>
              <a:t>awareness of genocide.</a:t>
            </a:r>
            <a:endParaRPr lang="en-GB">
              <a:latin typeface="Arial" charset="0"/>
              <a:ea typeface="Arial" charset="0"/>
              <a:cs typeface="Arial"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1875" y="1122110"/>
            <a:ext cx="5752405" cy="2346011"/>
          </a:xfrm>
          <a:prstGeom prst="rect">
            <a:avLst/>
          </a:prstGeom>
        </p:spPr>
      </p:pic>
      <p:sp>
        <p:nvSpPr>
          <p:cNvPr id="7" name="TextBox 6"/>
          <p:cNvSpPr txBox="1"/>
          <p:nvPr/>
        </p:nvSpPr>
        <p:spPr>
          <a:xfrm>
            <a:off x="211475" y="3491490"/>
            <a:ext cx="6192786" cy="1200329"/>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t="100000" r="100000"/>
            </a:path>
            <a:tileRect l="-100000" b="-100000"/>
          </a:gradFill>
          <a:ln>
            <a:solidFill>
              <a:schemeClr val="tx1"/>
            </a:solidFill>
          </a:ln>
        </p:spPr>
        <p:txBody>
          <a:bodyPr wrap="none" rtlCol="0">
            <a:spAutoFit/>
          </a:bodyPr>
          <a:lstStyle/>
          <a:p>
            <a:r>
              <a:rPr lang="en-US">
                <a:latin typeface="Arial" charset="0"/>
                <a:ea typeface="Arial" charset="0"/>
                <a:cs typeface="Arial" charset="0"/>
              </a:rPr>
              <a:t>There are still challenges in Rwanda after the genocide:</a:t>
            </a:r>
          </a:p>
          <a:p>
            <a:pPr marL="285750" indent="-285750">
              <a:buFont typeface="Arial" charset="0"/>
              <a:buChar char="•"/>
            </a:pPr>
            <a:r>
              <a:rPr lang="en-US">
                <a:latin typeface="Arial" charset="0"/>
                <a:ea typeface="Arial" charset="0"/>
                <a:cs typeface="Arial" charset="0"/>
              </a:rPr>
              <a:t>Many children were left orphaned</a:t>
            </a:r>
          </a:p>
          <a:p>
            <a:pPr marL="285750" indent="-285750">
              <a:buFont typeface="Arial" charset="0"/>
              <a:buChar char="•"/>
            </a:pPr>
            <a:r>
              <a:rPr lang="en-US">
                <a:latin typeface="Arial" charset="0"/>
                <a:ea typeface="Arial" charset="0"/>
                <a:cs typeface="Arial" charset="0"/>
              </a:rPr>
              <a:t>Lots of the women have HIV/ AIDS from sexual violence</a:t>
            </a:r>
          </a:p>
          <a:p>
            <a:pPr marL="285750" indent="-285750">
              <a:buFont typeface="Arial" charset="0"/>
              <a:buChar char="•"/>
            </a:pPr>
            <a:r>
              <a:rPr lang="en-US">
                <a:latin typeface="Arial" charset="0"/>
                <a:ea typeface="Arial" charset="0"/>
                <a:cs typeface="Arial" charset="0"/>
              </a:rPr>
              <a:t>Survivors live with injuries, disfigurement and trauma</a:t>
            </a:r>
            <a:r>
              <a:rPr lang="en-US" sz="1600">
                <a:latin typeface="Arial" charset="0"/>
                <a:ea typeface="Arial" charset="0"/>
                <a:cs typeface="Arial" charset="0"/>
              </a:rPr>
              <a:t> </a:t>
            </a:r>
          </a:p>
        </p:txBody>
      </p:sp>
      <p:sp>
        <p:nvSpPr>
          <p:cNvPr id="16" name="Rectangle 15"/>
          <p:cNvSpPr/>
          <p:nvPr/>
        </p:nvSpPr>
        <p:spPr>
          <a:xfrm>
            <a:off x="7437528" y="4039790"/>
            <a:ext cx="2875082" cy="923330"/>
          </a:xfrm>
          <a:prstGeom prst="rect">
            <a:avLst/>
          </a:prstGeom>
          <a:noFill/>
        </p:spPr>
        <p:txBody>
          <a:bodyPr wrap="none" lIns="91440" tIns="45720" rIns="91440" bIns="45720">
            <a:spAutoFit/>
          </a:bodyPr>
          <a:lstStyle/>
          <a:p>
            <a:pPr algn="ctr"/>
            <a:r>
              <a:rPr lang="en-GB" sz="5400" b="1">
                <a:ln w="22225">
                  <a:solidFill>
                    <a:schemeClr val="accent2"/>
                  </a:solidFill>
                  <a:prstDash val="solid"/>
                </a:ln>
                <a:solidFill>
                  <a:schemeClr val="accent2">
                    <a:lumMod val="40000"/>
                    <a:lumOff val="60000"/>
                  </a:schemeClr>
                </a:solidFill>
              </a:rPr>
              <a:t>Rwandan</a:t>
            </a:r>
          </a:p>
        </p:txBody>
      </p:sp>
      <p:sp>
        <p:nvSpPr>
          <p:cNvPr id="14" name="TextBox 13"/>
          <p:cNvSpPr txBox="1"/>
          <p:nvPr/>
        </p:nvSpPr>
        <p:spPr>
          <a:xfrm>
            <a:off x="7223862" y="4963120"/>
            <a:ext cx="4160113" cy="923330"/>
          </a:xfrm>
          <a:prstGeom prst="rect">
            <a:avLst/>
          </a:prstGeom>
          <a:noFill/>
        </p:spPr>
        <p:txBody>
          <a:bodyPr wrap="none" rtlCol="0">
            <a:spAutoFit/>
          </a:bodyPr>
          <a:lstStyle/>
          <a:p>
            <a:r>
              <a:rPr lang="en-US">
                <a:latin typeface="Arial" charset="0"/>
                <a:ea typeface="Arial" charset="0"/>
                <a:cs typeface="Arial" charset="0"/>
              </a:rPr>
              <a:t>The terms ‘Hutu’ and ‘Tutsi’ have been</a:t>
            </a:r>
          </a:p>
          <a:p>
            <a:r>
              <a:rPr lang="en-US">
                <a:latin typeface="Arial" charset="0"/>
                <a:ea typeface="Arial" charset="0"/>
                <a:cs typeface="Arial" charset="0"/>
              </a:rPr>
              <a:t>banned, and people are encouraged to</a:t>
            </a:r>
          </a:p>
          <a:p>
            <a:r>
              <a:rPr lang="en-US">
                <a:latin typeface="Arial" charset="0"/>
                <a:ea typeface="Arial" charset="0"/>
                <a:cs typeface="Arial" charset="0"/>
              </a:rPr>
              <a:t>consider themselves as ‘Rwandans’.</a:t>
            </a:r>
          </a:p>
        </p:txBody>
      </p:sp>
      <p:sp>
        <p:nvSpPr>
          <p:cNvPr id="3" name="TextBox 2">
            <a:extLst>
              <a:ext uri="{FF2B5EF4-FFF2-40B4-BE49-F238E27FC236}">
                <a16:creationId xmlns:a16="http://schemas.microsoft.com/office/drawing/2014/main" id="{977647DC-7B61-4828-AE0B-1C9BA696C4A3}"/>
              </a:ext>
            </a:extLst>
          </p:cNvPr>
          <p:cNvSpPr txBox="1"/>
          <p:nvPr/>
        </p:nvSpPr>
        <p:spPr>
          <a:xfrm>
            <a:off x="169073" y="4732585"/>
            <a:ext cx="6225395" cy="1477328"/>
          </a:xfrm>
          <a:prstGeom prst="rect">
            <a:avLst/>
          </a:prstGeom>
          <a:noFill/>
        </p:spPr>
        <p:txBody>
          <a:bodyPr wrap="square" lIns="91440" tIns="45720" rIns="91440" bIns="45720" rtlCol="0" anchor="t">
            <a:spAutoFit/>
          </a:bodyPr>
          <a:lstStyle/>
          <a:p>
            <a:r>
              <a:rPr lang="en-GB" dirty="0">
                <a:latin typeface="Arial"/>
                <a:cs typeface="Arial"/>
              </a:rPr>
              <a:t>Rwandans have worked hard to rebuild a peaceful society following </a:t>
            </a:r>
            <a:endParaRPr lang="en-US" dirty="0"/>
          </a:p>
          <a:p>
            <a:r>
              <a:rPr lang="en-GB" dirty="0">
                <a:latin typeface="Arial"/>
                <a:cs typeface="Arial"/>
              </a:rPr>
              <a:t>the genocide, and feel a great sense of pride in the economic </a:t>
            </a:r>
            <a:endParaRPr lang="en-GB" dirty="0">
              <a:latin typeface="Arial" panose="020B0604020202020204" pitchFamily="34" charset="0"/>
              <a:cs typeface="Arial" panose="020B0604020202020204" pitchFamily="34" charset="0"/>
            </a:endParaRPr>
          </a:p>
          <a:p>
            <a:r>
              <a:rPr lang="en-GB" dirty="0">
                <a:latin typeface="Arial"/>
                <a:cs typeface="Arial"/>
              </a:rPr>
              <a:t>development that the country has experienced.</a:t>
            </a:r>
          </a:p>
        </p:txBody>
      </p:sp>
      <p:pic>
        <p:nvPicPr>
          <p:cNvPr id="10" name="Picture 3" descr="A green rectangle with white dots&#10;&#10;Description automatically generated">
            <a:extLst>
              <a:ext uri="{FF2B5EF4-FFF2-40B4-BE49-F238E27FC236}">
                <a16:creationId xmlns:a16="http://schemas.microsoft.com/office/drawing/2014/main" id="{3BF9ED41-6157-1AC4-5D10-40DD4FBA772F}"/>
              </a:ext>
            </a:extLst>
          </p:cNvPr>
          <p:cNvPicPr>
            <a:picLocks noChangeAspect="1"/>
          </p:cNvPicPr>
          <p:nvPr/>
        </p:nvPicPr>
        <p:blipFill>
          <a:blip r:embed="rId5"/>
          <a:stretch>
            <a:fillRect/>
          </a:stretch>
        </p:blipFill>
        <p:spPr>
          <a:xfrm>
            <a:off x="66136" y="6123592"/>
            <a:ext cx="12059727" cy="678061"/>
          </a:xfrm>
          <a:prstGeom prst="rect">
            <a:avLst/>
          </a:prstGeom>
        </p:spPr>
      </p:pic>
    </p:spTree>
    <p:extLst>
      <p:ext uri="{BB962C8B-B14F-4D97-AF65-F5344CB8AC3E}">
        <p14:creationId xmlns:p14="http://schemas.microsoft.com/office/powerpoint/2010/main" val="956868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3247077"/>
            <a:ext cx="12192000" cy="1511152"/>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51" name="Subtitle 2"/>
          <p:cNvSpPr>
            <a:spLocks noGrp="1"/>
          </p:cNvSpPr>
          <p:nvPr>
            <p:ph type="subTitle" idx="1"/>
          </p:nvPr>
        </p:nvSpPr>
        <p:spPr>
          <a:xfrm>
            <a:off x="1523999" y="3480108"/>
            <a:ext cx="9144000" cy="522545"/>
          </a:xfrm>
        </p:spPr>
        <p:txBody>
          <a:bodyPr/>
          <a:lstStyle/>
          <a:p>
            <a:r>
              <a:rPr lang="en-GB" altLang="en-US" sz="2800" b="1">
                <a:solidFill>
                  <a:schemeClr val="bg1"/>
                </a:solidFill>
                <a:latin typeface="Arial" panose="020B0604020202020204" pitchFamily="34" charset="0"/>
                <a:cs typeface="Arial" panose="020B0604020202020204" pitchFamily="34" charset="0"/>
              </a:rPr>
              <a:t>Tutor Time activity</a:t>
            </a:r>
          </a:p>
          <a:p>
            <a:r>
              <a:rPr lang="en-GB" altLang="en-US" sz="2800" b="1">
                <a:solidFill>
                  <a:schemeClr val="bg1"/>
                </a:solidFill>
                <a:latin typeface="Arial" panose="020B0604020202020204" pitchFamily="34" charset="0"/>
                <a:cs typeface="Arial" panose="020B0604020202020204" pitchFamily="34" charset="0"/>
              </a:rPr>
              <a:t>What is HMD?</a:t>
            </a:r>
          </a:p>
        </p:txBody>
      </p:sp>
      <p:sp>
        <p:nvSpPr>
          <p:cNvPr id="6" name="Frame 5"/>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pic>
        <p:nvPicPr>
          <p:cNvPr id="2054"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69143" y="536984"/>
            <a:ext cx="1848542" cy="2463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AA5C1AD-1857-0F2D-EE72-D08B1D065695}"/>
              </a:ext>
            </a:extLst>
          </p:cNvPr>
          <p:cNvSpPr txBox="1"/>
          <p:nvPr/>
        </p:nvSpPr>
        <p:spPr>
          <a:xfrm>
            <a:off x="1143000" y="4929909"/>
            <a:ext cx="97790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Calibri"/>
                <a:ea typeface="Calibri"/>
                <a:cs typeface="Calibri"/>
              </a:rPr>
              <a:t>To define genocide</a:t>
            </a:r>
          </a:p>
          <a:p>
            <a:r>
              <a:rPr lang="en-GB">
                <a:latin typeface="Calibri"/>
                <a:ea typeface="Calibri"/>
                <a:cs typeface="Calibri"/>
              </a:rPr>
              <a:t>To explain what the Holocaust was and the effects of this</a:t>
            </a:r>
          </a:p>
          <a:p>
            <a:r>
              <a:rPr lang="en-GB">
                <a:latin typeface="Calibri"/>
                <a:ea typeface="Calibri"/>
                <a:cs typeface="Calibri"/>
              </a:rPr>
              <a:t>To create a presentation on a case study of genocide</a:t>
            </a:r>
          </a:p>
        </p:txBody>
      </p:sp>
      <p:pic>
        <p:nvPicPr>
          <p:cNvPr id="3" name="Picture 3" descr="A green rectangle with white dots&#10;&#10;Description automatically generated">
            <a:extLst>
              <a:ext uri="{FF2B5EF4-FFF2-40B4-BE49-F238E27FC236}">
                <a16:creationId xmlns:a16="http://schemas.microsoft.com/office/drawing/2014/main" id="{2457F19C-1A74-E202-941A-C73A11415FAC}"/>
              </a:ext>
            </a:extLst>
          </p:cNvPr>
          <p:cNvPicPr>
            <a:picLocks noChangeAspect="1"/>
          </p:cNvPicPr>
          <p:nvPr/>
        </p:nvPicPr>
        <p:blipFill>
          <a:blip r:embed="rId3"/>
          <a:stretch>
            <a:fillRect/>
          </a:stretch>
        </p:blipFill>
        <p:spPr>
          <a:xfrm>
            <a:off x="66136" y="6123592"/>
            <a:ext cx="12059727" cy="67806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3247077"/>
            <a:ext cx="12192000" cy="1511152"/>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51" name="Subtitle 2"/>
          <p:cNvSpPr>
            <a:spLocks noGrp="1"/>
          </p:cNvSpPr>
          <p:nvPr>
            <p:ph type="subTitle" idx="1"/>
          </p:nvPr>
        </p:nvSpPr>
        <p:spPr>
          <a:xfrm>
            <a:off x="1523999" y="3480108"/>
            <a:ext cx="9144000" cy="522545"/>
          </a:xfrm>
        </p:spPr>
        <p:txBody>
          <a:bodyPr/>
          <a:lstStyle/>
          <a:p>
            <a:r>
              <a:rPr lang="en-GB" altLang="en-US" sz="2800" b="1">
                <a:solidFill>
                  <a:schemeClr val="bg1"/>
                </a:solidFill>
                <a:latin typeface="Arial" panose="020B0604020202020204" pitchFamily="34" charset="0"/>
                <a:cs typeface="Arial" panose="020B0604020202020204" pitchFamily="34" charset="0"/>
              </a:rPr>
              <a:t>Tutor Time activity</a:t>
            </a:r>
          </a:p>
          <a:p>
            <a:r>
              <a:rPr lang="en-GB" altLang="en-US" sz="2800" b="1">
                <a:solidFill>
                  <a:schemeClr val="bg1"/>
                </a:solidFill>
                <a:latin typeface="Arial" panose="020B0604020202020204" pitchFamily="34" charset="0"/>
                <a:cs typeface="Arial" panose="020B0604020202020204" pitchFamily="34" charset="0"/>
              </a:rPr>
              <a:t>The Genocide in Bosnia</a:t>
            </a:r>
          </a:p>
        </p:txBody>
      </p:sp>
      <p:sp>
        <p:nvSpPr>
          <p:cNvPr id="6" name="Frame 5"/>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pic>
        <p:nvPicPr>
          <p:cNvPr id="2054"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69143" y="536984"/>
            <a:ext cx="1848542" cy="2463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A green rectangle with white dots&#10;&#10;Description automatically generated">
            <a:extLst>
              <a:ext uri="{FF2B5EF4-FFF2-40B4-BE49-F238E27FC236}">
                <a16:creationId xmlns:a16="http://schemas.microsoft.com/office/drawing/2014/main" id="{27D1CB1C-17DC-E052-670E-1AABEEEEEE3C}"/>
              </a:ext>
            </a:extLst>
          </p:cNvPr>
          <p:cNvPicPr>
            <a:picLocks noChangeAspect="1"/>
          </p:cNvPicPr>
          <p:nvPr/>
        </p:nvPicPr>
        <p:blipFill>
          <a:blip r:embed="rId3"/>
          <a:stretch>
            <a:fillRect/>
          </a:stretch>
        </p:blipFill>
        <p:spPr>
          <a:xfrm>
            <a:off x="66136" y="6123592"/>
            <a:ext cx="12059727" cy="678061"/>
          </a:xfrm>
          <a:prstGeom prst="rect">
            <a:avLst/>
          </a:prstGeom>
        </p:spPr>
      </p:pic>
    </p:spTree>
    <p:extLst>
      <p:ext uri="{BB962C8B-B14F-4D97-AF65-F5344CB8AC3E}">
        <p14:creationId xmlns:p14="http://schemas.microsoft.com/office/powerpoint/2010/main" val="383728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8" name="TextBox 29"/>
          <p:cNvSpPr txBox="1">
            <a:spLocks noChangeArrowheads="1"/>
          </p:cNvSpPr>
          <p:nvPr/>
        </p:nvSpPr>
        <p:spPr bwMode="auto">
          <a:xfrm>
            <a:off x="401638" y="387350"/>
            <a:ext cx="6891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a:solidFill>
                  <a:schemeClr val="bg1"/>
                </a:solidFill>
                <a:latin typeface="Arial" panose="020B0604020202020204" pitchFamily="34" charset="0"/>
                <a:cs typeface="Arial" panose="020B0604020202020204" pitchFamily="34" charset="0"/>
              </a:rPr>
              <a:t>Darfur in Sudan</a:t>
            </a:r>
          </a:p>
        </p:txBody>
      </p:sp>
      <p:sp>
        <p:nvSpPr>
          <p:cNvPr id="15" name="Frame 14"/>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14" name="Rectangle 13"/>
          <p:cNvSpPr/>
          <p:nvPr/>
        </p:nvSpPr>
        <p:spPr>
          <a:xfrm>
            <a:off x="0" y="324780"/>
            <a:ext cx="11338560" cy="647041"/>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364690" y="375261"/>
            <a:ext cx="6892290" cy="523220"/>
          </a:xfrm>
          <a:prstGeom prst="rect">
            <a:avLst/>
          </a:prstGeom>
          <a:noFill/>
        </p:spPr>
        <p:txBody>
          <a:bodyPr wrap="square" rtlCol="0">
            <a:spAutoFit/>
          </a:bodyPr>
          <a:lstStyle/>
          <a:p>
            <a:r>
              <a:rPr lang="en-GB" sz="2800" b="1">
                <a:solidFill>
                  <a:schemeClr val="bg1"/>
                </a:solidFill>
                <a:latin typeface="Arial" panose="020B0604020202020204" pitchFamily="34" charset="0"/>
                <a:cs typeface="Arial" panose="020B0604020202020204" pitchFamily="34" charset="0"/>
              </a:rPr>
              <a:t>What happened in Bosnia?</a:t>
            </a:r>
          </a:p>
        </p:txBody>
      </p:sp>
      <p:pic>
        <p:nvPicPr>
          <p:cNvPr id="17" name="Picture 1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38320" y="248599"/>
            <a:ext cx="589790" cy="828815"/>
          </a:xfrm>
          <a:prstGeom prst="rect">
            <a:avLst/>
          </a:prstGeom>
        </p:spPr>
      </p:pic>
      <p:pic>
        <p:nvPicPr>
          <p:cNvPr id="2" name="Picture 1">
            <a:extLst>
              <a:ext uri="{FF2B5EF4-FFF2-40B4-BE49-F238E27FC236}">
                <a16:creationId xmlns:a16="http://schemas.microsoft.com/office/drawing/2014/main" id="{8F71B5A6-CEBB-4B69-85A2-8329A699C6DC}"/>
              </a:ext>
            </a:extLst>
          </p:cNvPr>
          <p:cNvPicPr>
            <a:picLocks noChangeAspect="1"/>
          </p:cNvPicPr>
          <p:nvPr/>
        </p:nvPicPr>
        <p:blipFill>
          <a:blip r:embed="rId3"/>
          <a:stretch>
            <a:fillRect/>
          </a:stretch>
        </p:blipFill>
        <p:spPr>
          <a:xfrm>
            <a:off x="364690" y="1296601"/>
            <a:ext cx="4151146" cy="3070185"/>
          </a:xfrm>
          <a:prstGeom prst="rect">
            <a:avLst/>
          </a:prstGeom>
        </p:spPr>
      </p:pic>
      <p:pic>
        <p:nvPicPr>
          <p:cNvPr id="5" name="Picture 4">
            <a:extLst>
              <a:ext uri="{FF2B5EF4-FFF2-40B4-BE49-F238E27FC236}">
                <a16:creationId xmlns:a16="http://schemas.microsoft.com/office/drawing/2014/main" id="{5040A991-3B53-4EB5-AFA1-A81C41E6B024}"/>
              </a:ext>
            </a:extLst>
          </p:cNvPr>
          <p:cNvPicPr>
            <a:picLocks noChangeAspect="1"/>
          </p:cNvPicPr>
          <p:nvPr/>
        </p:nvPicPr>
        <p:blipFill>
          <a:blip r:embed="rId4"/>
          <a:stretch>
            <a:fillRect/>
          </a:stretch>
        </p:blipFill>
        <p:spPr>
          <a:xfrm>
            <a:off x="4747549" y="1296601"/>
            <a:ext cx="3088512" cy="1544256"/>
          </a:xfrm>
          <a:prstGeom prst="rect">
            <a:avLst/>
          </a:prstGeom>
        </p:spPr>
      </p:pic>
      <p:sp>
        <p:nvSpPr>
          <p:cNvPr id="6" name="TextBox 5">
            <a:extLst>
              <a:ext uri="{FF2B5EF4-FFF2-40B4-BE49-F238E27FC236}">
                <a16:creationId xmlns:a16="http://schemas.microsoft.com/office/drawing/2014/main" id="{E46CE892-9C9C-4267-92FA-43448DF2A2E9}"/>
              </a:ext>
            </a:extLst>
          </p:cNvPr>
          <p:cNvSpPr txBox="1"/>
          <p:nvPr/>
        </p:nvSpPr>
        <p:spPr>
          <a:xfrm>
            <a:off x="262955" y="4545736"/>
            <a:ext cx="8969187" cy="1477328"/>
          </a:xfrm>
          <a:prstGeom prst="rect">
            <a:avLst/>
          </a:prstGeom>
          <a:noFill/>
        </p:spPr>
        <p:txBody>
          <a:bodyPr wrap="none" lIns="91440" tIns="45720" rIns="91440" bIns="45720" rtlCol="0" anchor="t">
            <a:spAutoFit/>
          </a:bodyPr>
          <a:lstStyle/>
          <a:p>
            <a:r>
              <a:rPr lang="en-GB" dirty="0">
                <a:latin typeface="Arial"/>
                <a:cs typeface="Arial"/>
              </a:rPr>
              <a:t>Bosnia and Herzegovina is a country in south-east Europe.</a:t>
            </a:r>
          </a:p>
          <a:p>
            <a:r>
              <a:rPr lang="en-GB" dirty="0">
                <a:latin typeface="Arial" panose="020B0604020202020204" pitchFamily="34" charset="0"/>
                <a:cs typeface="Arial" panose="020B0604020202020204" pitchFamily="34" charset="0"/>
              </a:rPr>
              <a:t>In 1992 there was a civil war. Bosnian Serb forces targeted and killed Muslim civilians.</a:t>
            </a:r>
          </a:p>
          <a:p>
            <a:r>
              <a:rPr lang="en-GB" dirty="0">
                <a:latin typeface="Arial"/>
                <a:cs typeface="Arial"/>
              </a:rPr>
              <a:t>In July 1995, Bosnian Serb troops entered the ‘safe zone’ of Srebrenica. </a:t>
            </a:r>
          </a:p>
          <a:p>
            <a:r>
              <a:rPr lang="en-GB" dirty="0">
                <a:latin typeface="Arial"/>
                <a:cs typeface="Arial"/>
              </a:rPr>
              <a:t>Around 8,000 Muslim men, and boys over 12 years old, were murdered.</a:t>
            </a:r>
          </a:p>
          <a:p>
            <a:r>
              <a:rPr lang="en-GB" dirty="0">
                <a:latin typeface="Arial"/>
                <a:cs typeface="Arial"/>
              </a:rPr>
              <a:t>It was the worst massacre in Europe since World War Two.</a:t>
            </a:r>
          </a:p>
        </p:txBody>
      </p:sp>
      <p:pic>
        <p:nvPicPr>
          <p:cNvPr id="7" name="Picture 6">
            <a:extLst>
              <a:ext uri="{FF2B5EF4-FFF2-40B4-BE49-F238E27FC236}">
                <a16:creationId xmlns:a16="http://schemas.microsoft.com/office/drawing/2014/main" id="{D42A08FD-6F01-4061-9247-16B6BAF43B40}"/>
              </a:ext>
            </a:extLst>
          </p:cNvPr>
          <p:cNvPicPr>
            <a:picLocks noChangeAspect="1"/>
          </p:cNvPicPr>
          <p:nvPr/>
        </p:nvPicPr>
        <p:blipFill>
          <a:blip r:embed="rId5"/>
          <a:stretch>
            <a:fillRect/>
          </a:stretch>
        </p:blipFill>
        <p:spPr>
          <a:xfrm>
            <a:off x="8139961" y="1296600"/>
            <a:ext cx="3198599" cy="2132399"/>
          </a:xfrm>
          <a:prstGeom prst="rect">
            <a:avLst/>
          </a:prstGeom>
        </p:spPr>
      </p:pic>
      <p:sp>
        <p:nvSpPr>
          <p:cNvPr id="8" name="TextBox 7">
            <a:extLst>
              <a:ext uri="{FF2B5EF4-FFF2-40B4-BE49-F238E27FC236}">
                <a16:creationId xmlns:a16="http://schemas.microsoft.com/office/drawing/2014/main" id="{35FFB6EF-782B-4A23-9FC9-D3680BF8C73E}"/>
              </a:ext>
            </a:extLst>
          </p:cNvPr>
          <p:cNvSpPr txBox="1"/>
          <p:nvPr/>
        </p:nvSpPr>
        <p:spPr>
          <a:xfrm>
            <a:off x="4747548" y="2980971"/>
            <a:ext cx="1454244" cy="369332"/>
          </a:xfrm>
          <a:prstGeom prst="rect">
            <a:avLst/>
          </a:prstGeom>
          <a:noFill/>
        </p:spPr>
        <p:txBody>
          <a:bodyPr wrap="none" rtlCol="0">
            <a:spAutoFit/>
          </a:bodyPr>
          <a:lstStyle/>
          <a:p>
            <a:r>
              <a:rPr lang="en-GB">
                <a:latin typeface="Arial" panose="020B0604020202020204" pitchFamily="34" charset="0"/>
                <a:cs typeface="Arial" panose="020B0604020202020204" pitchFamily="34" charset="0"/>
              </a:rPr>
              <a:t>Bosnian flag</a:t>
            </a:r>
          </a:p>
        </p:txBody>
      </p:sp>
      <p:sp>
        <p:nvSpPr>
          <p:cNvPr id="18" name="TextBox 17">
            <a:extLst>
              <a:ext uri="{FF2B5EF4-FFF2-40B4-BE49-F238E27FC236}">
                <a16:creationId xmlns:a16="http://schemas.microsoft.com/office/drawing/2014/main" id="{DA7465B2-58E6-457F-953F-28472F40238B}"/>
              </a:ext>
            </a:extLst>
          </p:cNvPr>
          <p:cNvSpPr txBox="1"/>
          <p:nvPr/>
        </p:nvSpPr>
        <p:spPr>
          <a:xfrm>
            <a:off x="8139961" y="3476779"/>
            <a:ext cx="2377574" cy="553998"/>
          </a:xfrm>
          <a:prstGeom prst="rect">
            <a:avLst/>
          </a:prstGeom>
          <a:noFill/>
        </p:spPr>
        <p:txBody>
          <a:bodyPr wrap="none" rtlCol="0">
            <a:spAutoFit/>
          </a:bodyPr>
          <a:lstStyle/>
          <a:p>
            <a:r>
              <a:rPr lang="en-GB">
                <a:latin typeface="Arial" panose="020B0604020202020204" pitchFamily="34" charset="0"/>
                <a:cs typeface="Arial" panose="020B0604020202020204" pitchFamily="34" charset="0"/>
              </a:rPr>
              <a:t>Srebrenica Memorial </a:t>
            </a:r>
          </a:p>
          <a:p>
            <a:r>
              <a:rPr lang="en-GB" sz="1100">
                <a:latin typeface="Arial" panose="020B0604020202020204" pitchFamily="34" charset="0"/>
                <a:cs typeface="Arial" panose="020B0604020202020204" pitchFamily="34" charset="0"/>
              </a:rPr>
              <a:t>© Kathleen Franklin</a:t>
            </a:r>
          </a:p>
        </p:txBody>
      </p:sp>
      <p:pic>
        <p:nvPicPr>
          <p:cNvPr id="4" name="Picture 3" descr="A green rectangle with white dots&#10;&#10;Description automatically generated">
            <a:extLst>
              <a:ext uri="{FF2B5EF4-FFF2-40B4-BE49-F238E27FC236}">
                <a16:creationId xmlns:a16="http://schemas.microsoft.com/office/drawing/2014/main" id="{C31F03C2-1B54-8F27-663E-F2CA07239F9D}"/>
              </a:ext>
            </a:extLst>
          </p:cNvPr>
          <p:cNvPicPr>
            <a:picLocks noChangeAspect="1"/>
          </p:cNvPicPr>
          <p:nvPr/>
        </p:nvPicPr>
        <p:blipFill>
          <a:blip r:embed="rId6"/>
          <a:stretch>
            <a:fillRect/>
          </a:stretch>
        </p:blipFill>
        <p:spPr>
          <a:xfrm>
            <a:off x="66136" y="6123592"/>
            <a:ext cx="12059727" cy="678061"/>
          </a:xfrm>
          <a:prstGeom prst="rect">
            <a:avLst/>
          </a:prstGeom>
        </p:spPr>
      </p:pic>
    </p:spTree>
    <p:extLst>
      <p:ext uri="{BB962C8B-B14F-4D97-AF65-F5344CB8AC3E}">
        <p14:creationId xmlns:p14="http://schemas.microsoft.com/office/powerpoint/2010/main" val="238803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www.srebrenica.org.uk/wp-content/uploads/2018/07/Hatidza-Mehmedovic-1200x9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12002" y="2310800"/>
            <a:ext cx="3182112" cy="2386584"/>
          </a:xfrm>
          <a:prstGeom prst="rect">
            <a:avLst/>
          </a:prstGeom>
          <a:noFill/>
          <a:extLst>
            <a:ext uri="{909E8E84-426E-40DD-AFC4-6F175D3DCCD1}">
              <a14:hiddenFill xmlns:a14="http://schemas.microsoft.com/office/drawing/2010/main">
                <a:solidFill>
                  <a:srgbClr val="FFFFFF"/>
                </a:solidFill>
              </a14:hiddenFill>
            </a:ext>
          </a:extLst>
        </p:spPr>
      </p:pic>
      <p:sp>
        <p:nvSpPr>
          <p:cNvPr id="6148" name="TextBox 29"/>
          <p:cNvSpPr txBox="1">
            <a:spLocks noChangeArrowheads="1"/>
          </p:cNvSpPr>
          <p:nvPr/>
        </p:nvSpPr>
        <p:spPr bwMode="auto">
          <a:xfrm>
            <a:off x="401638" y="387350"/>
            <a:ext cx="6891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a:solidFill>
                  <a:schemeClr val="bg1"/>
                </a:solidFill>
                <a:latin typeface="Arial" panose="020B0604020202020204" pitchFamily="34" charset="0"/>
                <a:cs typeface="Arial" panose="020B0604020202020204" pitchFamily="34" charset="0"/>
              </a:rPr>
              <a:t>Darfur in Sudan</a:t>
            </a:r>
          </a:p>
        </p:txBody>
      </p:sp>
      <p:sp>
        <p:nvSpPr>
          <p:cNvPr id="15" name="Frame 14"/>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14" name="Rectangle 13"/>
          <p:cNvSpPr/>
          <p:nvPr/>
        </p:nvSpPr>
        <p:spPr>
          <a:xfrm>
            <a:off x="0" y="324780"/>
            <a:ext cx="11338560" cy="647041"/>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364690" y="375261"/>
            <a:ext cx="6892290" cy="523220"/>
          </a:xfrm>
          <a:prstGeom prst="rect">
            <a:avLst/>
          </a:prstGeom>
          <a:noFill/>
        </p:spPr>
        <p:txBody>
          <a:bodyPr wrap="square" rtlCol="0">
            <a:spAutoFit/>
          </a:bodyPr>
          <a:lstStyle/>
          <a:p>
            <a:r>
              <a:rPr lang="en-GB" sz="2800" b="1">
                <a:solidFill>
                  <a:schemeClr val="bg1"/>
                </a:solidFill>
                <a:latin typeface="Arial" panose="020B0604020202020204" pitchFamily="34" charset="0"/>
                <a:cs typeface="Arial" panose="020B0604020202020204" pitchFamily="34" charset="0"/>
              </a:rPr>
              <a:t>The Mothers of Srebrenica</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8320" y="248599"/>
            <a:ext cx="589790" cy="828815"/>
          </a:xfrm>
          <a:prstGeom prst="rect">
            <a:avLst/>
          </a:prstGeom>
        </p:spPr>
      </p:pic>
      <p:sp>
        <p:nvSpPr>
          <p:cNvPr id="3" name="TextBox 2">
            <a:extLst>
              <a:ext uri="{FF2B5EF4-FFF2-40B4-BE49-F238E27FC236}">
                <a16:creationId xmlns:a16="http://schemas.microsoft.com/office/drawing/2014/main" id="{52E83A9F-E1DB-456D-A329-652ABD3A82D1}"/>
              </a:ext>
            </a:extLst>
          </p:cNvPr>
          <p:cNvSpPr txBox="1"/>
          <p:nvPr/>
        </p:nvSpPr>
        <p:spPr>
          <a:xfrm>
            <a:off x="4434114" y="4761941"/>
            <a:ext cx="3335867" cy="2616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Arial"/>
                <a:cs typeface="Arial"/>
              </a:rPr>
              <a:t>Photograph courtesy of Remembering Srebrenica</a:t>
            </a:r>
          </a:p>
        </p:txBody>
      </p:sp>
      <p:pic>
        <p:nvPicPr>
          <p:cNvPr id="6" name="Picture 3" descr="A green rectangle with white dots&#10;&#10;Description automatically generated">
            <a:extLst>
              <a:ext uri="{FF2B5EF4-FFF2-40B4-BE49-F238E27FC236}">
                <a16:creationId xmlns:a16="http://schemas.microsoft.com/office/drawing/2014/main" id="{EB2763D6-2DEC-41E6-2BB3-CF43254F4356}"/>
              </a:ext>
            </a:extLst>
          </p:cNvPr>
          <p:cNvPicPr>
            <a:picLocks noChangeAspect="1"/>
          </p:cNvPicPr>
          <p:nvPr/>
        </p:nvPicPr>
        <p:blipFill>
          <a:blip r:embed="rId4"/>
          <a:stretch>
            <a:fillRect/>
          </a:stretch>
        </p:blipFill>
        <p:spPr>
          <a:xfrm>
            <a:off x="66136" y="6123592"/>
            <a:ext cx="12059727" cy="678061"/>
          </a:xfrm>
          <a:prstGeom prst="rect">
            <a:avLst/>
          </a:prstGeom>
        </p:spPr>
      </p:pic>
    </p:spTree>
    <p:extLst>
      <p:ext uri="{BB962C8B-B14F-4D97-AF65-F5344CB8AC3E}">
        <p14:creationId xmlns:p14="http://schemas.microsoft.com/office/powerpoint/2010/main" val="212106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www.srebrenica.org.uk/wp-content/uploads/2018/07/Hatidza-Mehmedovic-1200x9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12002" y="2310800"/>
            <a:ext cx="3182112" cy="2386584"/>
          </a:xfrm>
          <a:prstGeom prst="rect">
            <a:avLst/>
          </a:prstGeom>
          <a:noFill/>
          <a:extLst>
            <a:ext uri="{909E8E84-426E-40DD-AFC4-6F175D3DCCD1}">
              <a14:hiddenFill xmlns:a14="http://schemas.microsoft.com/office/drawing/2010/main">
                <a:solidFill>
                  <a:srgbClr val="FFFFFF"/>
                </a:solidFill>
              </a14:hiddenFill>
            </a:ext>
          </a:extLst>
        </p:spPr>
      </p:pic>
      <p:sp>
        <p:nvSpPr>
          <p:cNvPr id="6148" name="TextBox 29"/>
          <p:cNvSpPr txBox="1">
            <a:spLocks noChangeArrowheads="1"/>
          </p:cNvSpPr>
          <p:nvPr/>
        </p:nvSpPr>
        <p:spPr bwMode="auto">
          <a:xfrm>
            <a:off x="401638" y="387350"/>
            <a:ext cx="6891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a:solidFill>
                  <a:schemeClr val="bg1"/>
                </a:solidFill>
                <a:latin typeface="Arial" panose="020B0604020202020204" pitchFamily="34" charset="0"/>
                <a:cs typeface="Arial" panose="020B0604020202020204" pitchFamily="34" charset="0"/>
              </a:rPr>
              <a:t>Darfur in Sudan</a:t>
            </a:r>
          </a:p>
        </p:txBody>
      </p:sp>
      <p:sp>
        <p:nvSpPr>
          <p:cNvPr id="15" name="Frame 14"/>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14" name="Rectangle 13"/>
          <p:cNvSpPr/>
          <p:nvPr/>
        </p:nvSpPr>
        <p:spPr>
          <a:xfrm>
            <a:off x="0" y="324780"/>
            <a:ext cx="11338560" cy="647041"/>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364690" y="375261"/>
            <a:ext cx="6892290" cy="523220"/>
          </a:xfrm>
          <a:prstGeom prst="rect">
            <a:avLst/>
          </a:prstGeom>
          <a:noFill/>
        </p:spPr>
        <p:txBody>
          <a:bodyPr wrap="square" rtlCol="0">
            <a:spAutoFit/>
          </a:bodyPr>
          <a:lstStyle/>
          <a:p>
            <a:r>
              <a:rPr lang="en-GB" sz="2800" b="1">
                <a:solidFill>
                  <a:schemeClr val="bg1"/>
                </a:solidFill>
                <a:latin typeface="Arial" panose="020B0604020202020204" pitchFamily="34" charset="0"/>
                <a:cs typeface="Arial" panose="020B0604020202020204" pitchFamily="34" charset="0"/>
              </a:rPr>
              <a:t>The Mothers of Srebrenica</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8320" y="248599"/>
            <a:ext cx="589790" cy="828815"/>
          </a:xfrm>
          <a:prstGeom prst="rect">
            <a:avLst/>
          </a:prstGeom>
        </p:spPr>
      </p:pic>
      <p:sp>
        <p:nvSpPr>
          <p:cNvPr id="6" name="Rectangle 5"/>
          <p:cNvSpPr/>
          <p:nvPr/>
        </p:nvSpPr>
        <p:spPr>
          <a:xfrm>
            <a:off x="1867028" y="1651445"/>
            <a:ext cx="3279744" cy="94700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867028" y="1789944"/>
            <a:ext cx="3308919" cy="615553"/>
          </a:xfrm>
          <a:prstGeom prst="rect">
            <a:avLst/>
          </a:prstGeom>
          <a:noFill/>
        </p:spPr>
        <p:txBody>
          <a:bodyPr wrap="none" rtlCol="0">
            <a:spAutoFit/>
          </a:bodyPr>
          <a:lstStyle/>
          <a:p>
            <a:r>
              <a:rPr lang="en-GB" sz="1600" b="1">
                <a:solidFill>
                  <a:schemeClr val="bg1"/>
                </a:solidFill>
                <a:latin typeface="Arial" charset="0"/>
                <a:ea typeface="Arial" charset="0"/>
                <a:cs typeface="Arial" charset="0"/>
              </a:rPr>
              <a:t>Bring a civil lawsuit against the </a:t>
            </a:r>
          </a:p>
          <a:p>
            <a:r>
              <a:rPr lang="en-GB" sz="1600" b="1">
                <a:solidFill>
                  <a:schemeClr val="bg1"/>
                </a:solidFill>
                <a:latin typeface="Arial" charset="0"/>
                <a:ea typeface="Arial" charset="0"/>
                <a:cs typeface="Arial" charset="0"/>
              </a:rPr>
              <a:t>UN for failing to protect people.</a:t>
            </a:r>
            <a:r>
              <a:rPr lang="en-GB"/>
              <a:t> </a:t>
            </a:r>
          </a:p>
        </p:txBody>
      </p:sp>
      <p:sp>
        <p:nvSpPr>
          <p:cNvPr id="18" name="Rectangle 17"/>
          <p:cNvSpPr/>
          <p:nvPr/>
        </p:nvSpPr>
        <p:spPr>
          <a:xfrm>
            <a:off x="2293059" y="4271232"/>
            <a:ext cx="2546531" cy="94700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293059" y="4421571"/>
            <a:ext cx="2638864" cy="584775"/>
          </a:xfrm>
          <a:prstGeom prst="rect">
            <a:avLst/>
          </a:prstGeom>
          <a:noFill/>
        </p:spPr>
        <p:txBody>
          <a:bodyPr wrap="none" rtlCol="0">
            <a:spAutoFit/>
          </a:bodyPr>
          <a:lstStyle/>
          <a:p>
            <a:r>
              <a:rPr lang="en-GB" sz="1600" b="1">
                <a:solidFill>
                  <a:schemeClr val="bg1"/>
                </a:solidFill>
                <a:latin typeface="Arial" charset="0"/>
                <a:ea typeface="Arial" charset="0"/>
                <a:cs typeface="Arial" charset="0"/>
              </a:rPr>
              <a:t>Identify the bodies and </a:t>
            </a:r>
          </a:p>
          <a:p>
            <a:r>
              <a:rPr lang="en-GB" sz="1600" b="1">
                <a:solidFill>
                  <a:schemeClr val="bg1"/>
                </a:solidFill>
                <a:latin typeface="Arial" charset="0"/>
                <a:ea typeface="Arial" charset="0"/>
                <a:cs typeface="Arial" charset="0"/>
              </a:rPr>
              <a:t>give them proper burials.</a:t>
            </a:r>
            <a:endParaRPr lang="en-US" sz="1600" b="1">
              <a:solidFill>
                <a:schemeClr val="bg1"/>
              </a:solidFill>
              <a:latin typeface="Arial" charset="0"/>
              <a:ea typeface="Arial" charset="0"/>
              <a:cs typeface="Arial" charset="0"/>
            </a:endParaRPr>
          </a:p>
        </p:txBody>
      </p:sp>
      <p:sp>
        <p:nvSpPr>
          <p:cNvPr id="19" name="Rectangle 18"/>
          <p:cNvSpPr/>
          <p:nvPr/>
        </p:nvSpPr>
        <p:spPr>
          <a:xfrm>
            <a:off x="7264038" y="4402683"/>
            <a:ext cx="2549096" cy="94700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340199" y="1624941"/>
            <a:ext cx="3412913" cy="94700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264038" y="4456511"/>
            <a:ext cx="2549096" cy="861774"/>
          </a:xfrm>
          <a:prstGeom prst="rect">
            <a:avLst/>
          </a:prstGeom>
          <a:noFill/>
        </p:spPr>
        <p:txBody>
          <a:bodyPr wrap="none" rtlCol="0">
            <a:spAutoFit/>
          </a:bodyPr>
          <a:lstStyle/>
          <a:p>
            <a:r>
              <a:rPr lang="en-GB" sz="1600" b="1">
                <a:solidFill>
                  <a:schemeClr val="bg1"/>
                </a:solidFill>
                <a:latin typeface="Arial" charset="0"/>
                <a:ea typeface="Arial" charset="0"/>
                <a:cs typeface="Arial" charset="0"/>
              </a:rPr>
              <a:t>Establish a memorial to </a:t>
            </a:r>
          </a:p>
          <a:p>
            <a:r>
              <a:rPr lang="en-GB" sz="1600" b="1">
                <a:solidFill>
                  <a:schemeClr val="bg1"/>
                </a:solidFill>
                <a:latin typeface="Arial" charset="0"/>
                <a:ea typeface="Arial" charset="0"/>
                <a:cs typeface="Arial" charset="0"/>
              </a:rPr>
              <a:t>the people murdered in </a:t>
            </a:r>
          </a:p>
          <a:p>
            <a:r>
              <a:rPr lang="en-GB" sz="1600" b="1">
                <a:solidFill>
                  <a:schemeClr val="bg1"/>
                </a:solidFill>
                <a:latin typeface="Arial" charset="0"/>
                <a:ea typeface="Arial" charset="0"/>
                <a:cs typeface="Arial" charset="0"/>
              </a:rPr>
              <a:t>Srebrenica. </a:t>
            </a:r>
          </a:p>
        </p:txBody>
      </p:sp>
      <p:sp>
        <p:nvSpPr>
          <p:cNvPr id="5" name="TextBox 4"/>
          <p:cNvSpPr txBox="1"/>
          <p:nvPr/>
        </p:nvSpPr>
        <p:spPr>
          <a:xfrm>
            <a:off x="7340199" y="1658493"/>
            <a:ext cx="3584636" cy="861774"/>
          </a:xfrm>
          <a:prstGeom prst="rect">
            <a:avLst/>
          </a:prstGeom>
          <a:noFill/>
        </p:spPr>
        <p:txBody>
          <a:bodyPr wrap="none" rtlCol="0">
            <a:spAutoFit/>
          </a:bodyPr>
          <a:lstStyle/>
          <a:p>
            <a:r>
              <a:rPr lang="en-GB" sz="1600" b="1">
                <a:solidFill>
                  <a:schemeClr val="bg1"/>
                </a:solidFill>
                <a:latin typeface="Arial" charset="0"/>
                <a:ea typeface="Arial" charset="0"/>
                <a:cs typeface="Arial" charset="0"/>
              </a:rPr>
              <a:t>Bring a civil lawsuit against the </a:t>
            </a:r>
          </a:p>
          <a:p>
            <a:r>
              <a:rPr lang="en-GB" sz="1600" b="1">
                <a:solidFill>
                  <a:schemeClr val="bg1"/>
                </a:solidFill>
                <a:latin typeface="Arial" charset="0"/>
                <a:ea typeface="Arial" charset="0"/>
                <a:cs typeface="Arial" charset="0"/>
              </a:rPr>
              <a:t>Dutch government for their troops </a:t>
            </a:r>
          </a:p>
          <a:p>
            <a:r>
              <a:rPr lang="en-GB" sz="1600" b="1">
                <a:solidFill>
                  <a:schemeClr val="bg1"/>
                </a:solidFill>
                <a:latin typeface="Arial" charset="0"/>
                <a:ea typeface="Arial" charset="0"/>
                <a:cs typeface="Arial" charset="0"/>
              </a:rPr>
              <a:t>failing to protect people. </a:t>
            </a:r>
          </a:p>
        </p:txBody>
      </p:sp>
      <p:sp>
        <p:nvSpPr>
          <p:cNvPr id="8" name="TextBox 7">
            <a:extLst>
              <a:ext uri="{FF2B5EF4-FFF2-40B4-BE49-F238E27FC236}">
                <a16:creationId xmlns:a16="http://schemas.microsoft.com/office/drawing/2014/main" id="{6D5C2A8E-24A8-4639-AB02-2C16464311A2}"/>
              </a:ext>
            </a:extLst>
          </p:cNvPr>
          <p:cNvSpPr txBox="1"/>
          <p:nvPr/>
        </p:nvSpPr>
        <p:spPr>
          <a:xfrm>
            <a:off x="4347850" y="5322658"/>
            <a:ext cx="3335867" cy="2616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Arial"/>
                <a:cs typeface="Arial"/>
              </a:rPr>
              <a:t>Photograph courtesy of Remembering Srebrenica</a:t>
            </a:r>
          </a:p>
        </p:txBody>
      </p:sp>
      <p:pic>
        <p:nvPicPr>
          <p:cNvPr id="9" name="Picture 3" descr="A green rectangle with white dots&#10;&#10;Description automatically generated">
            <a:extLst>
              <a:ext uri="{FF2B5EF4-FFF2-40B4-BE49-F238E27FC236}">
                <a16:creationId xmlns:a16="http://schemas.microsoft.com/office/drawing/2014/main" id="{A15CCAA0-632F-424A-021A-E3BE0649415C}"/>
              </a:ext>
            </a:extLst>
          </p:cNvPr>
          <p:cNvPicPr>
            <a:picLocks noChangeAspect="1"/>
          </p:cNvPicPr>
          <p:nvPr/>
        </p:nvPicPr>
        <p:blipFill>
          <a:blip r:embed="rId4"/>
          <a:stretch>
            <a:fillRect/>
          </a:stretch>
        </p:blipFill>
        <p:spPr>
          <a:xfrm>
            <a:off x="66136" y="6123592"/>
            <a:ext cx="12059727" cy="678061"/>
          </a:xfrm>
          <a:prstGeom prst="rect">
            <a:avLst/>
          </a:prstGeom>
        </p:spPr>
      </p:pic>
    </p:spTree>
    <p:extLst>
      <p:ext uri="{BB962C8B-B14F-4D97-AF65-F5344CB8AC3E}">
        <p14:creationId xmlns:p14="http://schemas.microsoft.com/office/powerpoint/2010/main" val="1755960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www.srebrenica.org.uk/wp-content/uploads/2018/07/Hatidza-Mehmedovic-1200x9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12002" y="2310800"/>
            <a:ext cx="3182112" cy="2386584"/>
          </a:xfrm>
          <a:prstGeom prst="rect">
            <a:avLst/>
          </a:prstGeom>
          <a:noFill/>
          <a:extLst>
            <a:ext uri="{909E8E84-426E-40DD-AFC4-6F175D3DCCD1}">
              <a14:hiddenFill xmlns:a14="http://schemas.microsoft.com/office/drawing/2010/main">
                <a:solidFill>
                  <a:srgbClr val="FFFFFF"/>
                </a:solidFill>
              </a14:hiddenFill>
            </a:ext>
          </a:extLst>
        </p:spPr>
      </p:pic>
      <p:sp>
        <p:nvSpPr>
          <p:cNvPr id="6148" name="TextBox 29"/>
          <p:cNvSpPr txBox="1">
            <a:spLocks noChangeArrowheads="1"/>
          </p:cNvSpPr>
          <p:nvPr/>
        </p:nvSpPr>
        <p:spPr bwMode="auto">
          <a:xfrm>
            <a:off x="401638" y="387350"/>
            <a:ext cx="6891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a:solidFill>
                  <a:schemeClr val="bg1"/>
                </a:solidFill>
                <a:latin typeface="Arial" panose="020B0604020202020204" pitchFamily="34" charset="0"/>
                <a:cs typeface="Arial" panose="020B0604020202020204" pitchFamily="34" charset="0"/>
              </a:rPr>
              <a:t>Darfur in Sudan</a:t>
            </a:r>
          </a:p>
        </p:txBody>
      </p:sp>
      <p:sp>
        <p:nvSpPr>
          <p:cNvPr id="15" name="Frame 14"/>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14" name="Rectangle 13"/>
          <p:cNvSpPr/>
          <p:nvPr/>
        </p:nvSpPr>
        <p:spPr>
          <a:xfrm>
            <a:off x="0" y="324780"/>
            <a:ext cx="11338560" cy="647041"/>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364690" y="375261"/>
            <a:ext cx="6892290" cy="523220"/>
          </a:xfrm>
          <a:prstGeom prst="rect">
            <a:avLst/>
          </a:prstGeom>
          <a:noFill/>
        </p:spPr>
        <p:txBody>
          <a:bodyPr wrap="square" rtlCol="0">
            <a:spAutoFit/>
          </a:bodyPr>
          <a:lstStyle/>
          <a:p>
            <a:r>
              <a:rPr lang="en-GB" sz="2800" b="1">
                <a:solidFill>
                  <a:schemeClr val="bg1"/>
                </a:solidFill>
                <a:latin typeface="Arial" panose="020B0604020202020204" pitchFamily="34" charset="0"/>
                <a:cs typeface="Arial" panose="020B0604020202020204" pitchFamily="34" charset="0"/>
              </a:rPr>
              <a:t>The Mothers of Srebrenica</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8320" y="248599"/>
            <a:ext cx="589790" cy="828815"/>
          </a:xfrm>
          <a:prstGeom prst="rect">
            <a:avLst/>
          </a:prstGeom>
        </p:spPr>
      </p:pic>
      <p:sp>
        <p:nvSpPr>
          <p:cNvPr id="6" name="Rectangle 5"/>
          <p:cNvSpPr/>
          <p:nvPr/>
        </p:nvSpPr>
        <p:spPr>
          <a:xfrm>
            <a:off x="1867028" y="1651445"/>
            <a:ext cx="3279744" cy="94700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867028" y="1789944"/>
            <a:ext cx="3308919" cy="615553"/>
          </a:xfrm>
          <a:prstGeom prst="rect">
            <a:avLst/>
          </a:prstGeom>
          <a:noFill/>
        </p:spPr>
        <p:txBody>
          <a:bodyPr wrap="none" rtlCol="0">
            <a:spAutoFit/>
          </a:bodyPr>
          <a:lstStyle/>
          <a:p>
            <a:r>
              <a:rPr lang="en-GB" sz="1600" b="1">
                <a:solidFill>
                  <a:schemeClr val="bg1"/>
                </a:solidFill>
                <a:latin typeface="Arial" charset="0"/>
                <a:ea typeface="Arial" charset="0"/>
                <a:cs typeface="Arial" charset="0"/>
              </a:rPr>
              <a:t>Bring a civil lawsuit against the </a:t>
            </a:r>
          </a:p>
          <a:p>
            <a:r>
              <a:rPr lang="en-GB" sz="1600" b="1">
                <a:solidFill>
                  <a:schemeClr val="bg1"/>
                </a:solidFill>
                <a:latin typeface="Arial" charset="0"/>
                <a:ea typeface="Arial" charset="0"/>
                <a:cs typeface="Arial" charset="0"/>
              </a:rPr>
              <a:t>UN for failing to protect people.</a:t>
            </a:r>
            <a:r>
              <a:rPr lang="en-GB"/>
              <a:t> </a:t>
            </a:r>
          </a:p>
        </p:txBody>
      </p:sp>
      <p:sp>
        <p:nvSpPr>
          <p:cNvPr id="18" name="Rectangle 17"/>
          <p:cNvSpPr/>
          <p:nvPr/>
        </p:nvSpPr>
        <p:spPr>
          <a:xfrm>
            <a:off x="2293059" y="4271232"/>
            <a:ext cx="2546531" cy="94700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293059" y="4421571"/>
            <a:ext cx="2638864" cy="584775"/>
          </a:xfrm>
          <a:prstGeom prst="rect">
            <a:avLst/>
          </a:prstGeom>
          <a:noFill/>
        </p:spPr>
        <p:txBody>
          <a:bodyPr wrap="none" rtlCol="0">
            <a:spAutoFit/>
          </a:bodyPr>
          <a:lstStyle/>
          <a:p>
            <a:r>
              <a:rPr lang="en-GB" sz="1600" b="1">
                <a:solidFill>
                  <a:schemeClr val="bg1"/>
                </a:solidFill>
                <a:latin typeface="Arial" charset="0"/>
                <a:ea typeface="Arial" charset="0"/>
                <a:cs typeface="Arial" charset="0"/>
              </a:rPr>
              <a:t>Identify the bodies and </a:t>
            </a:r>
          </a:p>
          <a:p>
            <a:r>
              <a:rPr lang="en-GB" sz="1600" b="1">
                <a:solidFill>
                  <a:schemeClr val="bg1"/>
                </a:solidFill>
                <a:latin typeface="Arial" charset="0"/>
                <a:ea typeface="Arial" charset="0"/>
                <a:cs typeface="Arial" charset="0"/>
              </a:rPr>
              <a:t>give them proper burials.</a:t>
            </a:r>
            <a:endParaRPr lang="en-US" sz="1600" b="1">
              <a:solidFill>
                <a:schemeClr val="bg1"/>
              </a:solidFill>
              <a:latin typeface="Arial" charset="0"/>
              <a:ea typeface="Arial" charset="0"/>
              <a:cs typeface="Arial" charset="0"/>
            </a:endParaRPr>
          </a:p>
        </p:txBody>
      </p:sp>
      <p:sp>
        <p:nvSpPr>
          <p:cNvPr id="19" name="Rectangle 18"/>
          <p:cNvSpPr/>
          <p:nvPr/>
        </p:nvSpPr>
        <p:spPr>
          <a:xfrm>
            <a:off x="7264038" y="4402683"/>
            <a:ext cx="2549096" cy="94700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340199" y="1624941"/>
            <a:ext cx="3412913" cy="94700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264038" y="4456511"/>
            <a:ext cx="2549096" cy="861774"/>
          </a:xfrm>
          <a:prstGeom prst="rect">
            <a:avLst/>
          </a:prstGeom>
          <a:noFill/>
        </p:spPr>
        <p:txBody>
          <a:bodyPr wrap="none" rtlCol="0">
            <a:spAutoFit/>
          </a:bodyPr>
          <a:lstStyle/>
          <a:p>
            <a:r>
              <a:rPr lang="en-GB" sz="1600" b="1">
                <a:solidFill>
                  <a:schemeClr val="bg1"/>
                </a:solidFill>
                <a:latin typeface="Arial" charset="0"/>
                <a:ea typeface="Arial" charset="0"/>
                <a:cs typeface="Arial" charset="0"/>
              </a:rPr>
              <a:t>Establish a memorial to </a:t>
            </a:r>
          </a:p>
          <a:p>
            <a:r>
              <a:rPr lang="en-GB" sz="1600" b="1">
                <a:solidFill>
                  <a:schemeClr val="bg1"/>
                </a:solidFill>
                <a:latin typeface="Arial" charset="0"/>
                <a:ea typeface="Arial" charset="0"/>
                <a:cs typeface="Arial" charset="0"/>
              </a:rPr>
              <a:t>the people murdered in </a:t>
            </a:r>
          </a:p>
          <a:p>
            <a:r>
              <a:rPr lang="en-GB" sz="1600" b="1">
                <a:solidFill>
                  <a:schemeClr val="bg1"/>
                </a:solidFill>
                <a:latin typeface="Arial" charset="0"/>
                <a:ea typeface="Arial" charset="0"/>
                <a:cs typeface="Arial" charset="0"/>
              </a:rPr>
              <a:t>Srebrenica. </a:t>
            </a:r>
          </a:p>
        </p:txBody>
      </p:sp>
      <p:sp>
        <p:nvSpPr>
          <p:cNvPr id="5" name="TextBox 4"/>
          <p:cNvSpPr txBox="1"/>
          <p:nvPr/>
        </p:nvSpPr>
        <p:spPr>
          <a:xfrm>
            <a:off x="7340199" y="1658493"/>
            <a:ext cx="3584636" cy="861774"/>
          </a:xfrm>
          <a:prstGeom prst="rect">
            <a:avLst/>
          </a:prstGeom>
          <a:noFill/>
        </p:spPr>
        <p:txBody>
          <a:bodyPr wrap="none" rtlCol="0">
            <a:spAutoFit/>
          </a:bodyPr>
          <a:lstStyle/>
          <a:p>
            <a:r>
              <a:rPr lang="en-GB" sz="1600" b="1">
                <a:solidFill>
                  <a:schemeClr val="bg1"/>
                </a:solidFill>
                <a:latin typeface="Arial" charset="0"/>
                <a:ea typeface="Arial" charset="0"/>
                <a:cs typeface="Arial" charset="0"/>
              </a:rPr>
              <a:t>Bring a civil lawsuit against the </a:t>
            </a:r>
          </a:p>
          <a:p>
            <a:r>
              <a:rPr lang="en-GB" sz="1600" b="1">
                <a:solidFill>
                  <a:schemeClr val="bg1"/>
                </a:solidFill>
                <a:latin typeface="Arial" charset="0"/>
                <a:ea typeface="Arial" charset="0"/>
                <a:cs typeface="Arial" charset="0"/>
              </a:rPr>
              <a:t>Dutch government for their troops </a:t>
            </a:r>
          </a:p>
          <a:p>
            <a:r>
              <a:rPr lang="en-GB" sz="1600" b="1">
                <a:solidFill>
                  <a:schemeClr val="bg1"/>
                </a:solidFill>
                <a:latin typeface="Arial" charset="0"/>
                <a:ea typeface="Arial" charset="0"/>
                <a:cs typeface="Arial" charset="0"/>
              </a:rPr>
              <a:t>failing to protect people. </a:t>
            </a:r>
          </a:p>
        </p:txBody>
      </p:sp>
      <p:sp>
        <p:nvSpPr>
          <p:cNvPr id="7" name="TextBox 6"/>
          <p:cNvSpPr txBox="1"/>
          <p:nvPr/>
        </p:nvSpPr>
        <p:spPr>
          <a:xfrm>
            <a:off x="401638" y="5308069"/>
            <a:ext cx="4483534" cy="1107996"/>
          </a:xfrm>
          <a:prstGeom prst="rect">
            <a:avLst/>
          </a:prstGeom>
          <a:noFill/>
        </p:spPr>
        <p:txBody>
          <a:bodyPr wrap="square" rtlCol="0">
            <a:spAutoFit/>
          </a:bodyPr>
          <a:lstStyle/>
          <a:p>
            <a:r>
              <a:rPr lang="en-GB" sz="1600">
                <a:latin typeface="Arial" charset="0"/>
                <a:ea typeface="Arial" charset="0"/>
                <a:cs typeface="Arial" charset="0"/>
              </a:rPr>
              <a:t>Thousands of victims have been identified </a:t>
            </a:r>
          </a:p>
          <a:p>
            <a:r>
              <a:rPr lang="en-GB" sz="1600">
                <a:latin typeface="Arial" charset="0"/>
                <a:ea typeface="Arial" charset="0"/>
                <a:cs typeface="Arial" charset="0"/>
              </a:rPr>
              <a:t>and received a proper burial, but there are many more who may never be identified. </a:t>
            </a:r>
          </a:p>
          <a:p>
            <a:endParaRPr lang="en-US"/>
          </a:p>
        </p:txBody>
      </p:sp>
      <p:sp>
        <p:nvSpPr>
          <p:cNvPr id="8" name="TextBox 7"/>
          <p:cNvSpPr txBox="1"/>
          <p:nvPr/>
        </p:nvSpPr>
        <p:spPr>
          <a:xfrm>
            <a:off x="731342" y="2708343"/>
            <a:ext cx="2458173" cy="584775"/>
          </a:xfrm>
          <a:prstGeom prst="rect">
            <a:avLst/>
          </a:prstGeom>
          <a:noFill/>
        </p:spPr>
        <p:txBody>
          <a:bodyPr wrap="none" rtlCol="0">
            <a:spAutoFit/>
          </a:bodyPr>
          <a:lstStyle/>
          <a:p>
            <a:r>
              <a:rPr lang="en-GB" sz="1600">
                <a:latin typeface="Arial" charset="0"/>
                <a:ea typeface="Arial" charset="0"/>
                <a:cs typeface="Arial" charset="0"/>
              </a:rPr>
              <a:t>The UN was ruled to be </a:t>
            </a:r>
          </a:p>
          <a:p>
            <a:r>
              <a:rPr lang="en-GB" sz="1600">
                <a:latin typeface="Arial" charset="0"/>
                <a:ea typeface="Arial" charset="0"/>
                <a:cs typeface="Arial" charset="0"/>
              </a:rPr>
              <a:t>‘immune’ to prosecution. </a:t>
            </a:r>
          </a:p>
        </p:txBody>
      </p:sp>
      <p:sp>
        <p:nvSpPr>
          <p:cNvPr id="9" name="TextBox 8"/>
          <p:cNvSpPr txBox="1"/>
          <p:nvPr/>
        </p:nvSpPr>
        <p:spPr>
          <a:xfrm>
            <a:off x="8285297" y="2693722"/>
            <a:ext cx="3550972" cy="830997"/>
          </a:xfrm>
          <a:prstGeom prst="rect">
            <a:avLst/>
          </a:prstGeom>
          <a:noFill/>
        </p:spPr>
        <p:txBody>
          <a:bodyPr wrap="none" rtlCol="0">
            <a:spAutoFit/>
          </a:bodyPr>
          <a:lstStyle/>
          <a:p>
            <a:r>
              <a:rPr lang="en-GB" sz="1600">
                <a:latin typeface="Arial" charset="0"/>
                <a:ea typeface="Arial" charset="0"/>
                <a:cs typeface="Arial" charset="0"/>
              </a:rPr>
              <a:t>The Dutch government was found to </a:t>
            </a:r>
          </a:p>
          <a:p>
            <a:r>
              <a:rPr lang="en-GB" sz="1600">
                <a:latin typeface="Arial" charset="0"/>
                <a:ea typeface="Arial" charset="0"/>
                <a:cs typeface="Arial" charset="0"/>
              </a:rPr>
              <a:t>be responsible for the deaths of </a:t>
            </a:r>
          </a:p>
          <a:p>
            <a:r>
              <a:rPr lang="en-GB" sz="1600">
                <a:latin typeface="Arial" charset="0"/>
                <a:ea typeface="Arial" charset="0"/>
                <a:cs typeface="Arial" charset="0"/>
              </a:rPr>
              <a:t>300 people. </a:t>
            </a:r>
          </a:p>
        </p:txBody>
      </p:sp>
      <p:sp>
        <p:nvSpPr>
          <p:cNvPr id="10" name="TextBox 9"/>
          <p:cNvSpPr txBox="1"/>
          <p:nvPr/>
        </p:nvSpPr>
        <p:spPr>
          <a:xfrm>
            <a:off x="8270894" y="5441227"/>
            <a:ext cx="3025187" cy="861774"/>
          </a:xfrm>
          <a:prstGeom prst="rect">
            <a:avLst/>
          </a:prstGeom>
          <a:noFill/>
        </p:spPr>
        <p:txBody>
          <a:bodyPr wrap="none" rtlCol="0">
            <a:spAutoFit/>
          </a:bodyPr>
          <a:lstStyle/>
          <a:p>
            <a:r>
              <a:rPr lang="en-GB" sz="1600">
                <a:latin typeface="Arial" charset="0"/>
                <a:ea typeface="Arial" charset="0"/>
                <a:cs typeface="Arial" charset="0"/>
              </a:rPr>
              <a:t>A permanent memorial and </a:t>
            </a:r>
          </a:p>
          <a:p>
            <a:r>
              <a:rPr lang="en-GB" sz="1600">
                <a:latin typeface="Arial" charset="0"/>
                <a:ea typeface="Arial" charset="0"/>
                <a:cs typeface="Arial" charset="0"/>
              </a:rPr>
              <a:t>cemetery have now been built. </a:t>
            </a:r>
          </a:p>
          <a:p>
            <a:endParaRPr lang="en-US"/>
          </a:p>
        </p:txBody>
      </p:sp>
      <p:sp>
        <p:nvSpPr>
          <p:cNvPr id="11" name="TextBox 10">
            <a:extLst>
              <a:ext uri="{FF2B5EF4-FFF2-40B4-BE49-F238E27FC236}">
                <a16:creationId xmlns:a16="http://schemas.microsoft.com/office/drawing/2014/main" id="{0664AD97-CF6F-411C-B3BF-83B2023F6C89}"/>
              </a:ext>
            </a:extLst>
          </p:cNvPr>
          <p:cNvSpPr txBox="1"/>
          <p:nvPr/>
        </p:nvSpPr>
        <p:spPr>
          <a:xfrm>
            <a:off x="4434114" y="5682092"/>
            <a:ext cx="3335867" cy="2616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Arial"/>
                <a:cs typeface="Arial"/>
              </a:rPr>
              <a:t>Photograph courtesy of Remembering Srebrenica</a:t>
            </a:r>
          </a:p>
        </p:txBody>
      </p:sp>
      <p:pic>
        <p:nvPicPr>
          <p:cNvPr id="20" name="Picture 3" descr="A green rectangle with white dots&#10;&#10;Description automatically generated">
            <a:extLst>
              <a:ext uri="{FF2B5EF4-FFF2-40B4-BE49-F238E27FC236}">
                <a16:creationId xmlns:a16="http://schemas.microsoft.com/office/drawing/2014/main" id="{1F47E044-DA76-976A-5D9A-51C1AEBDD939}"/>
              </a:ext>
            </a:extLst>
          </p:cNvPr>
          <p:cNvPicPr>
            <a:picLocks noChangeAspect="1"/>
          </p:cNvPicPr>
          <p:nvPr/>
        </p:nvPicPr>
        <p:blipFill>
          <a:blip r:embed="rId4"/>
          <a:stretch>
            <a:fillRect/>
          </a:stretch>
        </p:blipFill>
        <p:spPr>
          <a:xfrm>
            <a:off x="66136" y="6123592"/>
            <a:ext cx="12059727" cy="678061"/>
          </a:xfrm>
          <a:prstGeom prst="rect">
            <a:avLst/>
          </a:prstGeom>
        </p:spPr>
      </p:pic>
    </p:spTree>
    <p:extLst>
      <p:ext uri="{BB962C8B-B14F-4D97-AF65-F5344CB8AC3E}">
        <p14:creationId xmlns:p14="http://schemas.microsoft.com/office/powerpoint/2010/main" val="17062497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3247077"/>
            <a:ext cx="12192000" cy="1511152"/>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51" name="Subtitle 2"/>
          <p:cNvSpPr>
            <a:spLocks noGrp="1"/>
          </p:cNvSpPr>
          <p:nvPr>
            <p:ph type="subTitle" idx="1"/>
          </p:nvPr>
        </p:nvSpPr>
        <p:spPr>
          <a:xfrm>
            <a:off x="1523999" y="3480108"/>
            <a:ext cx="9144000" cy="522545"/>
          </a:xfrm>
        </p:spPr>
        <p:txBody>
          <a:bodyPr/>
          <a:lstStyle/>
          <a:p>
            <a:r>
              <a:rPr lang="en-GB" altLang="en-US" sz="2800" b="1">
                <a:solidFill>
                  <a:schemeClr val="bg1"/>
                </a:solidFill>
                <a:latin typeface="Arial" panose="020B0604020202020204" pitchFamily="34" charset="0"/>
                <a:cs typeface="Arial" panose="020B0604020202020204" pitchFamily="34" charset="0"/>
              </a:rPr>
              <a:t>Tutor Time activity</a:t>
            </a:r>
          </a:p>
          <a:p>
            <a:r>
              <a:rPr lang="en-GB" altLang="en-US" sz="2800" b="1">
                <a:solidFill>
                  <a:schemeClr val="bg1"/>
                </a:solidFill>
                <a:latin typeface="Arial" panose="020B0604020202020204" pitchFamily="34" charset="0"/>
                <a:cs typeface="Arial" panose="020B0604020202020204" pitchFamily="34" charset="0"/>
              </a:rPr>
              <a:t>The Genocide in Darfur – What does ‘refugee’ mean?</a:t>
            </a:r>
          </a:p>
        </p:txBody>
      </p:sp>
      <p:sp>
        <p:nvSpPr>
          <p:cNvPr id="6" name="Frame 5"/>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pic>
        <p:nvPicPr>
          <p:cNvPr id="2054"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69143" y="536984"/>
            <a:ext cx="1848542" cy="2463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A green rectangle with white dots&#10;&#10;Description automatically generated">
            <a:extLst>
              <a:ext uri="{FF2B5EF4-FFF2-40B4-BE49-F238E27FC236}">
                <a16:creationId xmlns:a16="http://schemas.microsoft.com/office/drawing/2014/main" id="{E87E9F6D-009F-9D42-33E1-E36FA4342F42}"/>
              </a:ext>
            </a:extLst>
          </p:cNvPr>
          <p:cNvPicPr>
            <a:picLocks noChangeAspect="1"/>
          </p:cNvPicPr>
          <p:nvPr/>
        </p:nvPicPr>
        <p:blipFill>
          <a:blip r:embed="rId3"/>
          <a:stretch>
            <a:fillRect/>
          </a:stretch>
        </p:blipFill>
        <p:spPr>
          <a:xfrm>
            <a:off x="66136" y="6123592"/>
            <a:ext cx="12059727" cy="678061"/>
          </a:xfrm>
          <a:prstGeom prst="rect">
            <a:avLst/>
          </a:prstGeom>
        </p:spPr>
      </p:pic>
    </p:spTree>
    <p:extLst>
      <p:ext uri="{BB962C8B-B14F-4D97-AF65-F5344CB8AC3E}">
        <p14:creationId xmlns:p14="http://schemas.microsoft.com/office/powerpoint/2010/main" val="234176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29"/>
          <p:cNvSpPr txBox="1">
            <a:spLocks noChangeArrowheads="1"/>
          </p:cNvSpPr>
          <p:nvPr/>
        </p:nvSpPr>
        <p:spPr bwMode="auto">
          <a:xfrm>
            <a:off x="401638" y="387350"/>
            <a:ext cx="6891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a:solidFill>
                  <a:schemeClr val="bg1"/>
                </a:solidFill>
                <a:latin typeface="Arial" panose="020B0604020202020204" pitchFamily="34" charset="0"/>
                <a:cs typeface="Arial" panose="020B0604020202020204" pitchFamily="34" charset="0"/>
              </a:rPr>
              <a:t>Darfur in Sudan</a:t>
            </a:r>
          </a:p>
        </p:txBody>
      </p:sp>
      <p:sp>
        <p:nvSpPr>
          <p:cNvPr id="33" name="Rectangle 32"/>
          <p:cNvSpPr/>
          <p:nvPr/>
        </p:nvSpPr>
        <p:spPr>
          <a:xfrm>
            <a:off x="0" y="325438"/>
            <a:ext cx="11337925" cy="646112"/>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78" name="TextBox 33"/>
          <p:cNvSpPr txBox="1">
            <a:spLocks noChangeArrowheads="1"/>
          </p:cNvSpPr>
          <p:nvPr/>
        </p:nvSpPr>
        <p:spPr bwMode="auto">
          <a:xfrm>
            <a:off x="423863" y="374650"/>
            <a:ext cx="6892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b="1">
                <a:solidFill>
                  <a:schemeClr val="bg1"/>
                </a:solidFill>
                <a:latin typeface="Arial" panose="020B0604020202020204" pitchFamily="34" charset="0"/>
                <a:cs typeface="Arial" panose="020B0604020202020204" pitchFamily="34" charset="0"/>
              </a:rPr>
              <a:t>Faiza’s story</a:t>
            </a:r>
          </a:p>
        </p:txBody>
      </p:sp>
      <p:pic>
        <p:nvPicPr>
          <p:cNvPr id="3080" name="Picture 3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36350" y="249238"/>
            <a:ext cx="5889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ame 14"/>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4" name="TextBox 3">
            <a:extLst>
              <a:ext uri="{FF2B5EF4-FFF2-40B4-BE49-F238E27FC236}">
                <a16:creationId xmlns:a16="http://schemas.microsoft.com/office/drawing/2014/main" id="{A7754454-7C08-4AFC-8445-34B81BB3E35F}"/>
              </a:ext>
            </a:extLst>
          </p:cNvPr>
          <p:cNvSpPr txBox="1"/>
          <p:nvPr/>
        </p:nvSpPr>
        <p:spPr>
          <a:xfrm>
            <a:off x="7675255" y="1354388"/>
            <a:ext cx="4403770" cy="4524315"/>
          </a:xfrm>
          <a:prstGeom prst="rect">
            <a:avLst/>
          </a:prstGeom>
          <a:noFill/>
        </p:spPr>
        <p:txBody>
          <a:bodyPr wrap="none" rtlCol="0">
            <a:spAutoFit/>
          </a:bodyPr>
          <a:lstStyle/>
          <a:p>
            <a:r>
              <a:rPr lang="en-GB">
                <a:latin typeface="Arial" panose="020B0604020202020204" pitchFamily="34" charset="0"/>
                <a:cs typeface="Arial" panose="020B0604020202020204" pitchFamily="34" charset="0"/>
              </a:rPr>
              <a:t>Sudan is a country in east</a:t>
            </a:r>
          </a:p>
          <a:p>
            <a:r>
              <a:rPr lang="en-GB">
                <a:latin typeface="Arial" panose="020B0604020202020204" pitchFamily="34" charset="0"/>
                <a:cs typeface="Arial" panose="020B0604020202020204" pitchFamily="34" charset="0"/>
              </a:rPr>
              <a:t>Africa.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There has been a genocide happening</a:t>
            </a:r>
          </a:p>
          <a:p>
            <a:r>
              <a:rPr lang="en-GB">
                <a:latin typeface="Arial" panose="020B0604020202020204" pitchFamily="34" charset="0"/>
                <a:cs typeface="Arial" panose="020B0604020202020204" pitchFamily="34" charset="0"/>
              </a:rPr>
              <a:t>there since 2003.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The Sudanese government trained and </a:t>
            </a:r>
          </a:p>
          <a:p>
            <a:r>
              <a:rPr lang="en-GB">
                <a:latin typeface="Arial" panose="020B0604020202020204" pitchFamily="34" charset="0"/>
                <a:cs typeface="Arial" panose="020B0604020202020204" pitchFamily="34" charset="0"/>
              </a:rPr>
              <a:t>armed Arab militia groups called the</a:t>
            </a:r>
          </a:p>
          <a:p>
            <a:r>
              <a:rPr lang="en-GB" i="1">
                <a:latin typeface="Arial" panose="020B0604020202020204" pitchFamily="34" charset="0"/>
                <a:cs typeface="Arial" panose="020B0604020202020204" pitchFamily="34" charset="0"/>
              </a:rPr>
              <a:t>Janjaweed</a:t>
            </a:r>
            <a:r>
              <a:rPr lang="en-GB">
                <a:latin typeface="Arial" panose="020B0604020202020204" pitchFamily="34" charset="0"/>
                <a:cs typeface="Arial" panose="020B0604020202020204" pitchFamily="34" charset="0"/>
              </a:rPr>
              <a:t> (devils on horseback) to burn </a:t>
            </a:r>
          </a:p>
          <a:p>
            <a:r>
              <a:rPr lang="en-GB">
                <a:latin typeface="Arial" panose="020B0604020202020204" pitchFamily="34" charset="0"/>
                <a:cs typeface="Arial" panose="020B0604020202020204" pitchFamily="34" charset="0"/>
              </a:rPr>
              <a:t>whole villages, attacking and killing</a:t>
            </a:r>
          </a:p>
          <a:p>
            <a:r>
              <a:rPr lang="en-GB">
                <a:latin typeface="Arial" panose="020B0604020202020204" pitchFamily="34" charset="0"/>
                <a:cs typeface="Arial" panose="020B0604020202020204" pitchFamily="34" charset="0"/>
              </a:rPr>
              <a:t>black African farmers in Darfur – a region</a:t>
            </a:r>
          </a:p>
          <a:p>
            <a:r>
              <a:rPr lang="en-GB">
                <a:latin typeface="Arial" panose="020B0604020202020204" pitchFamily="34" charset="0"/>
                <a:cs typeface="Arial" panose="020B0604020202020204" pitchFamily="34" charset="0"/>
              </a:rPr>
              <a:t>to the west of Sudan.</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This government has been charged with</a:t>
            </a:r>
          </a:p>
          <a:p>
            <a:r>
              <a:rPr lang="en-GB">
                <a:latin typeface="Arial" panose="020B0604020202020204" pitchFamily="34" charset="0"/>
                <a:cs typeface="Arial" panose="020B0604020202020204" pitchFamily="34" charset="0"/>
              </a:rPr>
              <a:t>the crime of genocide, but is still in power</a:t>
            </a:r>
          </a:p>
          <a:p>
            <a:r>
              <a:rPr lang="en-GB">
                <a:latin typeface="Arial" panose="020B0604020202020204" pitchFamily="34" charset="0"/>
                <a:cs typeface="Arial" panose="020B0604020202020204" pitchFamily="34" charset="0"/>
              </a:rPr>
              <a:t>today.</a:t>
            </a:r>
          </a:p>
        </p:txBody>
      </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F5Aa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fwl4dsdY02a+vri9eZrmQErMQMA1sf8ACE6N/wA9L/8A8CDR8OP+Rdk/6+pP510ld8IR5VoefOcuZ6nN/wDCE6N/z0v/APwINH/CE6N/z0v/APwINdJRVckexPPLuc3/AMITo3/PS/8A/Ag0f8ITo3/PS/8A/Ag10lFHJHsHPLuc3/whOjf89L//AMCDR/whOjf89L//AMCDXSUUckewc8u5zf8AwhOjf89L/wD8CDR/whOjf89L/wD8CDXSUUckewc8u5zf/CE6N/z0v/8AwINKngnRt4/e33X/AJ+DXR0jKGRlPRgQfoaOSPYOeXc+VdX0rTIte8TajNfX0ml2940cGZMEMOGGe/PSpvDuhbdJjkurq9SaUmRlWbgA/dH5Yr2S5+DfgK4ldpLC88qRi8sP2x9kjE5yRmuD8SaMfC/jGbQLC0nmtrsLJpkKEyOBjBQ55Azzk8VxTpSjqzvp14y0Rkf2LB/z+X//AH+o/sWH/n8v/wDv9XVW3gnxzcx+abCxseOIp5dzfmvFX9G+G2uXmoxx+JJraPTlG6RLRyGkPZSe1JUpPoN14Lqcn4Q8L3eu+IETSLi+MFnJ/pN08+Ygf+ef+9ivUh8PbU+IP7QfWdR+wiAIlismAH7uW7/TtWkR4X+H+jlYohZW00u4RQqZJJn9lHLGs6X4jaexDWOh69dx9HY2Tx7W7DDDJz69q3jGnBWk9TmlKrVd4J2ND/hCdG/56X//AIEGj/hCdG/56X//AIEGs4+K/FtwmLP4f3iOCCTPeRgFfQe5FIPGOu6omzw74TuvMT/j4lvz5SROPvRgdWPow4p+0oh7DEdmaJ8E6MQR51+uR1888VwGi/CDWv8AhJ3vNZ8VXB0tJS8dvA/zyjPG5u1dBr/jrxVoulXGp3ngeT7P8qwYu03KxOMOO/J7dqbq2pfE7TbGPXJYNEnijKvc6ZFuDCM9cOeMgc+lRKdFtGkaOJSeh0R8FaMTnzL7/wACDR/whGj4z5l/j188034b+INX8S6NLq2qaOumQyTt9iXfuaSEcBm9DmuA8Y6f8Q9B1/UNdh1e7awnlLJJaL5ot07KY29PUVrJxSukYRUnLlcrHR/EHwPpX/CH388N9e2ssEfmRytccZHb8elcb8ENP/t6a+juItSfSkjVorszYBl/iT3xVbQbTVfiJ4ll0PWPGd/NZR2a3TiBEUS/PjYQOn869w0TSrDRdOj0/Tbdbe3Toi9z6/WojFTlzJaFzm6cXBvU5Dxh8NLPWtDlsdP1fUtOuWYFJlmz+BHcV41eaLHomq3mka3qryTWz4S4guMrMnrgdCOhFfUQOCCOorxb4m/C6xsU1HxNpP225Mt0s8umRruVi3DsMfN746UVqel4oKFXW0mcX4UvtO0LUdT1bVLvUb/QvJGyOzfdIpHc16lcaZ4N17wPeatpGuXzWhtyxnt5jI8eR02+vtXlvgnw3Z+KPGy6Tp19/ZdlFia8ttjLNMB1Qj+D8etew3OiL8O9B2+AfD1q1tLcqbyByzMQxwWHrjNRSTad1oaVmk1Z6nz54N0bTNSivRcfa5Eim227zxeRJJHj7xT+tb//AAiWi/8APKX/AL7r0P8AaC0fUreOx8Y6RZwzvp8Ziu41GC8Z6fgDXC2Wp3a6JYa1rOnHS9P1Fd1pcvIGR8dQxH3T9etZShyuxtCpzxTK3/CJaL/zyl/77o/4RLRf+eUv/fdaWhf234ne/k8KWEGpWtiVWWUyhQzEZKrnrUUmt6bAzx3twLK5jO2S2nG2VG9Nv+c1NupfNra5S/4RLRf+eUv/AH3WfrGl+HtKMUbWt5PNLkrDC2WIHU13ei+EvF/iKx/tTTvsmmWWC0AvUbzLgDvgfdB965Hwvb3d1d3Gr6u269imlto4wBtgUHkD1PvQ4tdBRmm9GY0cOlyf6rw3rz464IH86SXR5rpHks9JfT4EGXlvpsMPXCjjFd3k1S15saJenAP7luv0pWKuzgNF8NXmtSfaItWePTxkeaIseY3+x6ijUvCuqafFJeXl6s9naTI+Y1w8sX8WR2xXdeF+PDWmjOcWy1olVZSrKGU8EEcEUWC7OftfD3h+7t0uLZnlikUMpWXPBqX/AIRXR/7k3/fyszw/Z2i+PNRuNLSWO1gi8qVQSIvNPUKOldfQkDbMP/hFdH/uTf8Afyj/AIRXR/7k3/fytyiiyC7MP/hFdH/uTf8Afyj/AIRXR/7k3/fytyiiyC7MP/hFdH/uTf8AfylXwro+fuTf9/K26R13oybiu4EZHUUWQXZ5/wCGPC+m6o+o3FzcX26G7aGPZcELsHtXR/8ACJ6P6XH/AH9qLwG0sdne6c6xbLG5aJHUENJnnLA/WujoSBt3MH/hE9H/ALtx/wB/az9e0Wz0i3t7/T5LiK4S5Ta3mdK66sPxt/yB4v8Ar5j/AJ0WBM95+HH/ACLsn/X1J/Oukrm/hx/yLsn/AF9SfzrpK9KHwo8qfxMKKKKogKKKKACimTqzwSIjbHZCFb+6ccGqXh611Cy0iG21XUP7Qu0J33GzZuGeOPYUDNCiiigQUUVyWreJNXuPEE+heF9OtrmW0Ufbbu6kKxQluirj7zDuKmc1BXZdOnKpLlitTc8Ra1Y6Bpj3+oSYAH7uJfvzN2VR3JPFcbonhFtSsptc1zzbbxBfT/almRzus8fcRfTAxkeua19G8LQ2uoLq2rX0+s6quSk9x9yHPXy06LXQ151au5vQ9rC4NUk3LVs46fT/AIl29tI9l4p0i7uPvBLmyOCewBB4FZNtqXjrxRqF74U1J7HRHtI4/wC0J7Rt7OHGcRn+E16PXF+H4W/4W94pnbIH2a3VMnGRt5IHfnvUe2nbc0eEopp8pqeHfBvh/QLz7Zp9tKZ/LCb55WkOe7DcThj3xXRGST++3502isrnUklsFKWY9STSUq43DPTPNAHHfFMGWz0O0jb99PqsQROpbAJPHpxXValaQX+n3NjdcW88TRSnOMKRg89q4vwnFFN8Qtcn1y4eXWoJSthE4wkdofulB3J7mrnxX0fWtZ8NCHRXLyxMZJLUPt+1DHCE+mecd6fkRfRyLXwn1Br3w5PaiR57bTrlrO1uX6zxr0b8On4VqeLfD48QQ2kf9p3untbTrMHtnwXx/C3qDXNfB/xVbXfh9NB1hrbTPEGmDyr2xYLFtPYqO4xivQIisq7omWRfVDkV61OzgtbnzlS8aj0sUdO0bSdOup7qw0+3tpp/9a8aYLVeoorSxncKUEg5BwaSo7u4trODz7y5htos48yZwi/maBGbLpMGnxapfaFp9pFq15mRpWX/AFsuOCx9K81n1f45acsQvdK0qVmY+WbRDNn/AH8EYFes2t7Y3YzaXttc/wDXKVX/AJVYBI6EiolG+zLjO26uedaDYeO/E0F7pvxEsdLi0iaIKI7Jyrs2c5PtXcxaXp0emQ6Z9htns4VCxwvGGQAdODxVuinGKQpSbIrW1tbRPLs7W3tk7rDGEB/AV5V8TdV8S2Hi8iz8K6fPCwX7NftYi4eY/wBw+hz+letUUSjzKw4S5Xe1zk/hjb+MBYXGoeNJkXUbqXMdnCw8i3jH3do6gnuDXhfie+bSfiRq1vo7rd6RdahtETffE55l2n+6DX0b4s1KPSPC+p6nMcJBbOxPpkYH6mvkXwVeXNrqNw+pQvqN/EgW1FvHkYfk5bpu9a5q9opROrDLmbkek3EsVvE800qRxoMszHAArClNz4kTy41a20gn5pGGJLjHYDsvv3rL8QRQ3FrJNruqRx3wXNraQMWWB+xIHLH3NamjeJrWa3t4tSil025ZAAs64VvcHoM+9cx1m8irGixxqFRQAoHQCnDrSKQyhlIZT0IOQaWmI5u3n/sDXhp8+022qTvNDLnGyQ/wn/GukII61U1PTbDUohHfWsc6rypYcqfUHsax7JZ9F8QW2mi6uby2vVJT7Q+5oSOwPcUAdHRRRQAUUUUAFFFFAHO6jJNpHidtRjsLu6tbu32TfZk3FHXncR71saXfW+pWMd5a7vKkHAYYYexHY0zXb5tO0a7vFVnaOIlVUZJNc/4a8Q+HrHQ7aBb9pH27pHWFyHc8nnFIDra474mzy/8AEn0/7tvc3O6Rh1yvQA1prrWpXhEel6JOrHkTXZ2RY9eOayvEumXAsU1TV7oz3KToUhQ/uof931+tDGtz6Q+HH/Iuyf8AX1J/Oukrm/hx/wAi7J/19SfzrpK9KHwo8qfxMKKKKogKKKKACij8hQPYgj2oAKKy9V17TNL1XTdLvJil1qTlLZQpO4jrnHStRiFBLMFA6knAFFx2Of8AiDrVxoPhiS9swPtUk0dvAT91Xc4BPsKb4U0KLQdOkhFxJdXVzKbi7uJPvSyt1P09BWJ4wvI/FusW3hPSpFkhtbmO61G7X5kh2HcqA9CxP5V0Ova7pOhwrJqd7HAW/wBXHnLyHsAo5Nedip3lZM9nL6fLBzaNGmXM0Ntay3VxLHFDEhd3dgAoAzkmuTbxZrt5htC8E6hMi/6w6g4tTntt65HvTB4Ot/EU66t4whM1wybfsEcrCCMZ7gH5m9+hrmsehzdivoWo+LPGulQ6lZ3EfhzSpwZLeeICW4lAJA4PyhTj61e0fwbLbeKo/EmreIr/AFe9hgMMHmKsSopPOQv3vxrqLW3gtLaO1tYUhgiULHGgwqj0AqSi4lHuFFFFIoKKKKAOZ8e6TNcW8Wv6fP8AZ9T0hWnhbGVlQDLRt7EVVu/Glw2l6P8A2Po76jrGrWYuobUSBEjBH3mY9ge3WusulRrSdZFZo2iYOqjJIwcgD1rzP4VaVqd/Jp2r3Sxwafpjzw2WHzJIhYgK4/hI9KaIlo9DZ0XwJBdf2hqHi61sbvU9SnFxK1sCvkHaBsRuuOKsv8O/Digm0k1ayk6q8N/JhT2O3ODXXUUczH7OL3RzehazfaPrL+HfE19HMpi82w1KUCP7QucGNu28e3auvGGUMrKwPIwc1larpthq1mbPUrSK6gJzscdD6g9R+Fc7/wAILp+ny/bPDN1daNepyhWZpIn/ANl1YnKn2rrp4qytI82tl123TfyNzx3rMnh/wlfaxDCs0kCqFRjgEswXn86xbDwXpNyY9R1x59avJV3v9pkLQcjgCP7uB0BqtqsfjbxFZf2Dquj6fp9jM4F1ew3YkZ4wc4VMcE4rsIIo4II4IV2xRqERfQDpU4iqpv3XoXgcM4Jua1OO1HwVJYatZaz4JktNIvLfeJoZFJguEb+EqOn1FVtR8deKfD+sWVv4i0G1nt7wkKmnMXnXH8e09V+ld7XHeJNrfFXwukh8oLbTSJKBy75x5efcc/hWUKsobM6K2Fp1NWtSzD8R9HVguo6brOnBmwHlsnMYHZmYcKPr0rqdL1LTdVh87TNQtbyP+/DKGFEn7xGjlAkRuGVhkEe4Nc1qPgTwlfOZJtHjjc94JGi/RSBW8cXLqjlnlsfssXW/HdvZay+k6bo9/rM8Y+d7QAxq3dC/QMPSo9P+IFmL82fiPS7rw2zLuhlvWBhkH++OAfY1vaVYWelWKWOm26W1unRE/mT1J9zWT8Qdb0/w94Xm1fVtPGoWkMiK8RjD4DHG7B9Kn61O4/7OpqOr1OM+MHjrR9W8Onw3ot211JqEyw3EqRnyhD1bD9C3HArzTwXDHeeGbyGNpIYprqZFkX5ZMZwD7H2r37WdF0XxT4Oeyhjt47S8hEkEsCBdhxlWBHTn+tfNFhqV3aaLqWkoskmqHUZInlt48xcuASG+lTKq6jux/V1RjZG/4NtrOFLmBbaM3djL5El0Rl5eM5yeenWt25hhuoTDcwxzRnqjrkGmWNnBY2yW1uuFUcseSx9Se5qeggwpNCmsy02hX8to3UwSkvE/tzyPwqfQ9aGo3E1lPaS2l9AgaWNxwRnG5T3BrWrI1TSrmTUhqum332a8EXlMHXdHIoOQCKANeuP8aahpc0kYjvJ4r+wk8yGSOMmMsOsZbpz0rSOpeIQptl0NWvAD+887EPs2fX2rJtrfWNO0mWw1bSRdwXDM5ay+eQSsc7sdhSGjpPD9r491mxuNVtPCpewBHll38t8bcsdp6j0x1qXTL+31CAy27ElGKSKRgow6givV/gp4muPE/gaGS+iaG/09/sd0hXG0qPl/ErjNc18ZtBOl6lD4wsbfFn5fk6okSdB/DLgenf61vKl7vMjmjWfPyyRzFFVrC+sr9WayuY5wvXb1H4VZrE6AoqKe5trfHn3EUXszgH8qkBBAIIIPQigAYBlKsMgjBHqKw3sdV0yMwaDHaSWxLOIbgYCN6Ljt9a3aZLKkMTTSMERBuZj2A70AUvD+oPqelpcyqqThmjmjXojg4Iqj47/5F8/9dkqj4TsJP+EjvNbtoGh028i+TdNuMr7vvhewIq94848Pndx++TrS6D6nvfw4/wCRdk/6+pP510lc38OP+Rdk/wCvqT+ddJXpQ+FHlT+JhRRRVEBRRRQBgfEDQ77xF4YuNK03UpNMuZSNtyh5Tnms/wAG6f4k0XUE0SXZNoNnbARXcshea4lPJJ9Bnt6V19c9448QT6Ha2cOn2qXep6hOILSFzhSerMfYDmokkveZpDml7qOF1i/1bwJfm5kt38T+KNblkmEAbFvZQr2XuBjHPfmsy+8W6p4ljay8Wrc6Jpb4860sbV5TOPQyYyv4V6NoGj3VnqF5r+uXFvc6xcRhJJIFIjhiXkImecdcnvWXH8UfCsgZoZNUljBI8xLB2Q464PevPnWbbUdj16WEjFKVTcr6V44+H2h6WtrYyS2FpChOwWEoAwOpO39TUvwzs7fVtLTxnqEMdzqOps0sUrjcYYckKi56DjP41neNfiL4dvfB+rWVo+oPc3No8UKNZONzEYAq1o1pq3gnRrR7dJNS0EW0bTWqj99ZEqCSg/iUHqOtYnZfU7wsx6kmkqvpt9Z6lYxX1hcJcW0oyjocj6H0NWKk0CiiigAooooAKKKKAHR/fX61xPww3JeeKLfb5aRamSsXZNwzn8etdqrKp3OQEXliTwB3riPhRKl0viC+WQT+fqb/AOkKfkkUcLt+g4pie6O2ooopDCiiigAooooAK5D4jN5eqeD5Mfd1pc4/65tXX1xvxTyq+G5hx5esI3/jpFNClsdm3U0lK33jSUhhVDxFp41fw9qOlNt/0u3eHLdBkVfooA8h8Ean4j8LCTwG/hvULyb7OxsSrKEjGMMQSeYxwfXrWJN4J1jwBp8MV1J/adjLme5uok/49pGPzbvVcng17F4p0ibVrJGsZxaapat5llc45Ru6n1U9CKk8M6ta+KtDuI721CSRSta31qxztdeD+B6iuqhGM79zy8Y6lK3WJ459MEHoR3opL/R7zwpqz6DqWdkkryafcfwTxE5Cg9mXpj2zS0mrOwk01dBRRRSGFAJHSiigB2m6hrGg6kupaHcBfn33Nm/+qujjHPo2O9eu+B/Fdj4r0aa9WEWrwyGO5tpiN0RH97tivIK5/VLy50m7uLMeYtjrtxAtxOj7fLCA5Un/AGs9a1p1HD0MatJT9T3Hxf4A0TxDbLPY7NJ1BfmivrRRkj0YdGX2rhG+HfxER22XHh+ZRkLvkdd3+0cDg+1dr8D7m5u/h9AbiR5TDdTwxluSI1bCj8BXb7T9B3J7V0ezjUSkcvtZ024pnnugfDnwpo+hG58WWthf37p/pl7c8qpPGEJ6D0rzS/sb/wAIyPY6pZ3LWBldrC8gjaWN4SfkHGSCBVv40azc+OHu9N0y6mj0jS5RtMPIvJlPzZ9VHb1r2rwTe2uoeD9MuLO4S5hNsqMw/vAYZSOxB6is+WM3yroac06a5n1Pn86/ZZ+S21KQHoy2UmD+lM1aPWtX0mex0/wzq8s1ymIQYtof8+n419NodihUwqjoAOBQWb1p/VvMPrT7HhvhP4e+MdU0+1TUWg8O2aRKpXHmXBwOmOi/WtDxL8L9I0rTUurjUb/Ul8+NVink+VWJ5b39vSvYa5r4j/8AIvR/9fcf86p0YxiyFXnKS1F+HH/Iuyf9fUn866Sub+HH/Iuyf9fUn866StYfCjKfxMKKKKogKKKBQBX1G+stNtWutQuorW3X70khwBXG6JFf+IvGT+KNQhaHS7SIxaPBIuGJb70//AhwPai6MfjDxfEFX7R4e0kssu4fu7i7B4GO4X+ddh1/AfpXn4mtd8qPYwOFtapLcxfHWotpPgzVtRVdzRWzYHru+X+tP8H6amleE9K00xrmC1RTlRycZ/rXMT/2v8QbJ0t3gsfDEsvlvuGZ7kI3JHYDIrvQAFVR0UAD6AVynorV3GGGA9beE/WMVR8TasuheHr7WGhMwtIjJ5YON/bH61o1zPxV/wCSb65j/n3H/oQpDeiZyel/8J0t/Hrnh3wfZafBd4ku7STUQYp1I4ZVx8r+9d/4e1q01q3docxXUDbLq1fiSB+4I9PQ96n0JduhWC5zi2T+VZ/iPw+NRnj1LTro6brEAxFdIOHX+5IP4l/lTElbY3KKwdB8QG4vTouswLp+tRrkxZ/d3A/vxHuD6dRW9SKTuFFFFABRRRQBDe2sV9ZTWU5cRXCGN9hwdp4ODXKfDG4kgg1Pw7KII4tHuBb2hChGkixkEjuR0J712Ncx438O+GL901rxBcTWTW0RiS4iuTCduc4GOp/WmJ9zpyCDg8GivNvDHivU9LtbiK48Pa/f6IJv+JXfsA0jQY/jz8xOc9R0rsdB8TaJrVrNPZ3gTyP9ek4MbRfUNjj3osCkmbFFcrfeO9Jiumh061vdZWL5rqayTdHbp/eLdG+i5Nbeh6zpWuW32jSb2O5XGWUcOn+8p5X8aLApIv0UUUhhXHfFwEeHbOcY/c6hC3PuwFdjXJfF9QfAV1J3juLdh/39WmhS2Z17/eptOk+9+VNpDCiiigArkteI8KeIYvE0BK6dfSpb6rEBxk8Ryj3yQPxrrayvF+kf294cu9LEgjkkCvC56CRDuQn2yBmqhJxkmjOtTVSDiybxz4ctPE3h+4025iQzhGa0lbrBLjh1968N02S58o2moRNBqFsTFcxOMMGHGfoeufevafC2vXs0q6L4mjt7TX44g7iInyLpe8kRPX3HUVynx40qCHT7PxVaQhL2C4SG6lUf6y3PXd644wa76iU488TxKTlTn7OSOMoo+nQ0VzHWFFFFABUV3bw3dtJbXEYkikGGBqWigDnrW68R6BqFj4Y0XxPqNppdyryP8wMit6IccVtzt4imge3m8a+IWiddjoZlGV9OlVtW0mz1Tyjc+crxHMckTlGX6GqA0zXrIf6BrS3KA8Q3advdxzT5mTyx7Gzaww2ltHBEAkUS4HsPU1h+DZdYg1DUNe0PWrrT1lnKwQg5gdV67k9CfSq2ta1rdnpdzHdaG4kZSguIHDRLngsc88CtzQLeG10Szgt3EkYiBDj+PPektymrrU6ey+JHjbTrkXGr22navZD/AFkdnCYpVH94ZJzj0r1Dwz4n0HxJb+doupRXWB+8Rch4z6MD0NeKsyqpZmCqBkk9AK7P4E6XMW1jxPLEIoNQZIbRSMEpHwX+jdq6KNSTlY5K9KCjdaHp9c18R/8AkXo/+vuP+ddLXNfEf/kXo/8Ar7j/AJ10z+FnND4kL8OP+Rdk/wCvqT+ddJXN/Dj/AJF2T/r6k/nXSUQ+FBP4mFFFFUQFcL8dvEmoeFvh/JfaWqG5ubmO0DMCdiucFhjviu6qlr09naaLeXeoRxvbQQs7h03DpxxUzV4sqDtJXRwvhzUvFFlotnb6b4FSSxEQMTR6jH8+f4s9ya0f7f8AGW1s/D2ckgjjU4vSp/hlaXFn4KsRcZDTbp1jJz5KschM98V0leO9z6eKdkc98N9MvdH8Eabp2owiG8jVzNGGDbCzk4yOvWuhoopFJWCuY+LH/JNtc7fuB/6GK6euW+Ln/JM9d/64L/6GtCFLZnQaSNuk2a+kCfyqzVfTQV0y0BGCIEz+QqxQNGdr+i6frlqsF9G26M7oZoztkhb+8rdqxbbXrrQLtdM8X3MCQudtnqjHalx6K4/hf9DXV1BqFnbX9nLaXcMcsUilSHUNjIxkZ6H3pia6omUhlDKQykZBHQilrjYm1rwZbpZQ6dPregxD91LG266gXuGX+PHr6V0mgatYa7pseo6XN59tISFbGOR1GKQJl6gc1BfXtlYRPJfXlvbKilm8yQAgD26muXI1jxiGBM+j+Hm6cbbm8X/2RD+ooBst6t4qUXz6R4eszrGqqdsiocQ2/vI/TI/u9aj0zwmZb1dV8UXg1nUFOY4yuLa39kTvj1PNb2k6bYaTZLZabax2tuvRUHX3J6k/WrVMLdxdx9axdc8KaBr1/Bd6pZebLFxuVym8ej4+8PY1s0UhtXOO+D0Udj4VuNNWIW0trqVzut8bWjUyEpkdgRyPatHXPCOk6ncG+hEumajnct5ZnY+71YDh/wAaoIv2D4syRWLNI2qWQudQjfpGqHYkinue2Pxrr6ZKStY446n4s8N8a3Zf27py8fbrJf36D1eP+I/7tdFoetaXrduZtLvY7gLw6A4eM+jL1B9q0ASDkEg1ga74S0nVLgXqLLp2or9y9sm8uRfy4P4igdmjerivjpNLbfCbW7qBVaWERSIG6ErIpGfapjqPizw78usWX9vaev8Ay+WKYnQf7Uff3auB+LvxW8Jar4X1nwpp66ld3s8KAPHbny1YnOCT0PFTJqKu2XThKrJQim2+i3OeHxz8eMgP9l+HRkD+GT/GnRfHLx0P9Zpnh9h7LJXmkSssSKwwQop1fPPMK/f8Efq0eFMssnyP/wACf+Z6Sfjl46ycaX4dx2+WT/Gj/heXjrb/AMgvw7nP92T/ABrzfB9DSGl/aNfv+A/9VMs/kf8A4E/8z0j/AIXl48/6Bfh3/vmT/GlX45eOtw3aX4ex3wsn+Neb9qSn/aNfv+Af6qZZ/I//AAJ/5nZeL/iv4o17R5LXUdL0KMR5eG4h8xZYG/vK2ePcdDXv2j2V54x+ENrYeII2ivNS04LcLjaQ/wDCf0Br5I1CFp7GaFerLgV9kfDrX7PxJ4L0zVLFjsMCROh+9G6gAqffivdyXESr86mz8946yqhl7ovDwsne7u3r21PENHkma3ktLvH2yyla1uQD/GhwSPY1dr1LxP8ADfwz4i1D7dcLc2N0x/eTWcnltJ7t6mvI7E3UU17pt+pS8sLl4JFP3gufkJ9yuDXozpuB8fTqqZaooorM1CiiigAooAJ6VmaprVrZyLaw/wCl38g/dWsRyze59AO9AB4qkSPw5ftJIsamFgCxxzUnh3I8P6dkEH7MmQfpVaz0qa4uI9Q1p1muF5jt1/1UP4dz71sAfLnGFH5CgCjfWV9reo2fhnTp4LafUw6+dOpZEVcE8DnOOlfQmjWMel6RZ6bCSY7WFYlJ74FeS/CnQbrXPEdr4tb9xpWniSO1bvdu3BZfRRjr3Ney114eNlc4cTO8uUK5r4j/APIvR/8AX3H/ADrpa5r4j/8AIvR/9fcf862n8LMYfEhPh2yp4bkZ2VFF1JkscAc10wIIBBBB6EVx3hLTbXWPBF5pd8rtbXFxIsgRipxkdCOlaWiaVr1jq12smqQPoa2qQ6daKh8yAqPvOx+9UxbshzS5mb9FZPhG7kvNCiknunup0d0lleIxliGP8J6VrVondENWYVV1nYNGvvM27Ps0md3T7pq1XAfGfXJbTTrHw1a2ct1c685h2xnDeWuC4U9m9CeKmclGLbKhBzkoo0vhiWPw58Pl87vsS5z16muirjLLxB4lhso47X4d3SWtugXBvowwUDsvc+1bvhzxFpWvwM+nznzo+J7aRdssJ9GU8ivHZ9NFqyRrUUUUigrlvi4cfDTXP+uKf+hrXU1zXxUgmuvh1rUFvE8srQrtRBknDqT+gJoQpbM6G24tYB/0yT+QqSodPmhuNPtp7eVJoXhQpIhyrDA5BqagYUUUUAHYj1BB/GvKNd8Ma54attL0jSfF93Hpup6wITCIFWSMPljiQc9q9Xrj/HrNJ4n8H2Y/6CX2gj2VSP600TJaFqx8B+GbW5W5ntJdTukYMs9/KZnUjoQT0rpicnmlb7x+tJSKSS2CiiigAoooJVVLMwVVGWYnAA9TQBx+lMZ/i9rMh5Ftp0cA9stuxXYVxvgoNeeMvEmvRIzWF48aWk3aUIuGI/GuypsmOwUUUUigBI6V8e/tXQ6kvxF1tdHSVCYrRpxbDEhj2ndt9+lfYVfJX7UGkzap8WNTW2vJLK6gt7SWGVegYKeCO4rnxMlGnd91+Z6mT051cUoQTu1LZ2fwvZnk/ge4t11aa3tdY1FgYSXsdRQ+aG/vK3Tj0q34Tnmk+Hk80k0jyhLnDsxLcFsc1Y0rQdVbXItX17U4buW3jaOBIYtqjPUngVRPhbXraC403Tddii0udmJSSLLorfeAOP6ivKnOlNtcy6P7r+R9xh6OMw8Iy9k2kppJWv73LZtOTS1T2em9lczpEn1Gx8H2cl9eQi6jkEskUpDnAz17/jWnpsN14f8AGFppK6jdXtlfwuwW4bc0br3z+FWdV8NX3laMujXsNu+lqyo8y7t2QBnGCPX86Ww8P6t9vl1bVNUiutRWBobXam2OLI68D+lOVWEo/Era6ebbt+hNLA4inWT9nLnTh719OVRipLfW9mrW63MK+1O7HiSXxEl0/wDZ1pfpZNCH+VkwQzY+pq747utTtvFGmTaZI7GG3edoQx2yqpywx34zVm38CaWNANpcQxSag0TA3WW++c4PXtx2q7Y6HfR6npF9dXMEjWNo1vJtBy5PAIz7YzQ61FSUo9E166aChgMwlTlTqK3tHGd078r5ve3taytorrTcq6NqS6j44ee3ndrWXS0kRNxwCW546Z7V6x8NviJrPgW7e1s7X+09PupN8lgoJk3Hq8YHJPtXlGleG20HXNR1a2ljNrJCRFDzlCWBx6YzmvsX4OeEdK0HwvYagLSKXU7mNZ5LmRAXUnsp7Ct8JFusqlGVkkv+GPNzqvGGAeGx9K9ScpNa6LX4k/yX3na+G9Xt9e0W31a0SSOKdc7JPvoe6sOxHpXAfFjwpcx3z+LNEtFnlZAuowAne6jo6juw7+1bfw+DWPijxTobMNqXSXcC/wB4SjLED69a7UHBr6pWqwVz8kknQqtLofNN14g0m1htppblttypaEJGXLAdeB6U/Tdb0vUZvItbkmXGdjoUYj2B61Y8Z+Hv7D+M9y9vcA2c9s9zFbquBA0n3gPQccVV8SWKXenTTKCl1ApkhlQfMGAyBn0riaabR3xakkzTrK1LWHhuTZ2FhNqFyB8wjI2p/vH+lUYdbuNT0+0t9Nwb+4iBnk/hgHRmPvnOBW1ptlDp9otvBnHV3P3nbuxPrQMy/wCzdZ1D/kK6iLWE9bezOM/8D60648O2kUCSaTGlrfwndFP1Zj3DHuD3rbrN1m+aKF7XT2M2pyL+4giQyOT67RQBBa+ILdotl3Bcx3ifLNbxQNIyEd8KOh7Gun8DeBv+E1vLrU9dTU7XQhF5VrEsrW7zSZ5cjrt7c16X8MNBttD8L2ki2ssWoXUYlvJJ8GZnPUMfT26CupJLHJOTXVCh1kcdTEvVRKulWFnpWm2+m6fAsFrboEijXooqzRRXScgVzXxH/wCRej/6+4/510tc18R/+Rej/wCvuP8AnUz+Flw+JC/Df/kXnz0+1yfzqLWNN8X6hqenXVnrMOlW8UpF5bqvmCWMNlSD2JHB9Kl+HH/Iuyf9fUn866SlFXihydpsPlydqhQewFFFFWZkdzMtvbS3DqzLEhdgoySB6CuF8HyXHizW18cXduYLOOFrfSrdjloxnDyN/dZsdO2K78da8Hv9a1Twx8VvEf8AwjML3thKUEltMshhiuT94JsBA7da5cVflO7AcvtNUe25Oc5Oa43xrbT6LrEPjfTYVYW8Ji1WIDHm2453e7Kea5lfGfxM0ea3k8Q+EY54rlgI4LbLTKCcZJHyjr3r03UYpLrRLiJrXEk9sw8iTB5I+6a8/Y9q6kjhdA1jxrr0M/iTRjavp9xcGG0srmPYPJx8s27165Her72PxPkuUJ17RI4k5+Wz+8ffnpVj4TXTN4Ph0u4WWK/0qRrW8ikILI4OccdRgjFdbQ2CjdXucgLP4lZ/5GDQ/wDwA/8Ar1W1LSfiRqFjNYy+INHiinXZI8Vphwp64OeCRkV3FFFxuPmV9MsrfTdNttPtE2W9tEsca+gAqwcAEkgAdSTgCmTyxW9vJcTyLHDEpZ3Y4CgdSa4RotX8dz35h1qfT/DDAQwCKABrxD987jyvoCKBt2NvWfG3hvTJzbNem8ugcG3tFMjj344xWd/wsvw3cQkaSLzU7vd5a2sEDby/cHsMd66XQdF0nQ7aO30rT7e2SNQAVQbmx3J7mub0Fl8J+KX8O3ChrXWrqS602ZU5Ep+aSNj69x7UaEvmFHiXxjL/AMe/gRwO/n3Ww5q14c0zVrzX5PE3iOCG2uRD5FlZRyeYtsh+827uzcfTFdTk+prA8TeJY9HvrTTbfTLvVdRu1Z4ra2IDbV6sSeAKB2tuzeorjW8T+Krf/SdQ8FzwWK8yusweSJO7EDrj2rWvfF/he0tI7qXW7QxyBSixtvcg99g5A9fSiw+ZG5RTLeaG4tEvLeaOW2dN6yqwKFfXPpXLz/EXwhFM0Z1GeTaxXzIrSR4yfZgMH8KQ20jqx1rk9VmfxVrc3h+zneLTLBh/akyHBlc9IFP/AKF6VPqPjbQYbFJLC5Op3NwCsFrafNMWI7j+D8cVmfCWdrPSrjQdXAs9djuGuLi2lcGV1kOVckfeJH8qZLabsdrbwxW9vHbwRrHDGoVEUYAAp9FFIoKKKB1oA87+Onji58H6DaW+kzRprGoS7YDIm9URfvEjt7V876vqOp61rVxrOs3Yur6dUR3C7RtUYAArpPjXq4134o3sivA8FhEttAYW3K4H8RPZs5GK5KvDzHEyc3TWx+k8J5TShh44yavN3s+y2CiiivLPswooooAKKKKAJLO3ivdU0+xuJPKgubuKGV/7qM3NfZMhs9I0sNLIlvZWkSgyNwqoBjJr42ttM1XWbhdO0Wwnvbx8ELEcGMZ+8T2r6Xj8D6rJZWOnXnim8u9IARrywuEDGXAGUMnXbntXv5WmqTuup+X8Z1E8dFRle0dV21v+Jsaz4b03xJNba5Z6re2VwsRSO+02cKXQ/wAJPIIptlrOtaFf22neJhBcafM3lQauh2/P/Csq/wAJPTd3NVZ/BQsZ/tPhTVrnQ3HS2X95bfhGeBVS+1O+Sxm8PeOtNItLsGE6tbDNuQehYdUOe/QV61OrKD0Z8TXw8Kq95a9zD+NVgmneMtM1yIsf7Tj+yXO45UFP9Xt9Opz61zw4NXvH2pSrocXg/XLg3vklLnSNYt8OjbeEEwH3QegPQ1h2k2tXV0mlR+HdRbWGGDCISI89yJD8uO9bTak7xOGEZQXLLoGi6TZ6PbPb2SMBJI0jsxyzMTnrS32qWFnIIp7jMxOBFGpdyewwO9ddZfCvxRcQJJqHi2Oykfl4ra2Vwg9AT3xXonhbwloHhqALplhGJ9uJLmUb5pT3LMauNCT30IniIrbU860H4aa5rMSXXiHVJNItJBuWytBi4Cnpuk7H1FejeFvCfh/wxEV0fTYoJGH7ycjdK59Sx5z9K26Yk0LyvEk0bSJ99AwLL9R2rphTjE451ZT3HmiuG+K3izV/DdvbQ6Xp8ha6JDXvlmRYcdgo5LGtn4fatq2t+GYdQ1mxWzuHYqFAI3qOjEHkZ9KpTXNyicHy8x0FFFFUQFc18R/+Rej/AOvuP+ddLXNfEf8A5F6P/r7j/nUz+Flw+JC/Dj/kXZP+vqT+ddJXN/Dj/kXZP+vqT+ddJRD4UE/iYUUUVRAo6184/FrwNrXh7xvqHjRdQ1z/AIRq6lFxcjTbvY1tJjBLKeq8dfevo2q+p2dvqOm3On3kSzW9zE0UiMMhgR3rOrTU1Y1o1XTldHz9qN54cvvA0V5olnr8Wu3oBWBLqWZ4VJxubacAkcivRdI8K6/pGl2g8OeIJYPNiU3MWqZmO8jlgeoYflWb8NNJT4a6le+Eb++R9OlIuNMu51CmQn78e71BwAK7rXNd0fRIFn1fUIrSN/ul8/N9AOteXJOLsz36TjOPOmef6fpXxN0G91WeGLSdTnvrhf8ATMlGdT0O3oNvf1zWhrmo/EHTZLTVdROnRaTDcot3DaIWlZG+XJJ7ZOeO1dd4f8QaL4ghlm0XUI71IjtkKAgqT6g0zxjpb634V1LSo7x7NriBlE6HBT8ewqbmnLpozWyrAMjBlIypHQiqWu6pZ6Jo11q2oM62tqm+Qqu446cD6kV574O8dXkfhW0t7fwzrGpi2Q2cVwicTTIcf98cferP8TeKPFGoaOLXXvB93a21nqaDVmtz5kMlsOcA9W5xn0xRYOdWOo/s3VvGs8M+vWrad4fU7105pP3lyexcjov+ya7aGJYoY4YY9kUahUVRwqjoBVUappfkQztqVnHFKgaMvOq5XHHU1wel2eteJ9d8QT2/jC+srW0vRBBDbuGQLsB696B3t5npG1v7p/Ks3xHplpqOmSR3hSFk+eGdm2mGQdHB/wA5rjfEXg3xQvh6/k07xzrL6hHCXtgZQi7hyd3HPGa53wlp6+I9W05vFGr6pf6M0Y+wwXz4F1dY+cHHXbzxRYTn0safh3xZ4utdX1jTZYR4o0/S2EsmoxEB3jI5UAcFgc/KOcV0PwzZtagufGV2C1zqLFLYkY8u3U4VQO3fNdLpun6Zo1i9vYWsFlagFmVPlHTnJ+lcv8GTnwfM0cJgszfzGyiOcpDu4B/HNAJNNXZ2may7Lw7oNlcy3Nto9lHNKSXk8kEnPUZ7A+lalFIs5S5+H3hua8N1HFd2xL7mihuXWJvbZnAHsK6eC3toLdLeC2higQYSNEAVfoKkooBJIqWel6ZZ3kt5Z6da29zKMSSxRBWYe5Fec/GHTVsPEWmeLLNhFflWt43U/OJlBZHx3UKGGPevSdUvbbTdMudRvJVit7aJpHdugwOM/jivPYV0dNHm1zxdfW8PiLUrORYluWP+iI6kIiqM44IOfemiJpNWO88O6h/a3h/T9U2bDd26TFfQkdKvVyHwr1/SNS8M2WkWN4JL3TLZILmLaQQV43D1U9RXX0iou6CgHBorM8Ta5YeHtKbUNQkITcI40UZaRzwqgd+aBnzr8c/Bek+Btd0+80ppY7PWHl3wtysco5Jz75rh6+htd+H+ueOvCpbxN4gurTUZj5kVrAgFvCATsUr3bGMnNfP15bXFjfXFheRiO5tZDFMmc4YV4mZ4flkqkdnufonBuZ+0pSwlR6x1j6dfu/Uioooryj7gKKKKACmTSxwp5kzqi+pp9dR8IbOO/wDiroEU0KSxRSPK6uAR909Qa2oUva1FDucGZ414LCTxCV3FbHtH7PGiwab8ObTUGtGi1HUGeS4kkXDsM4X6DGOK9FowBwqgAdABgCivqYpRSSPxWpOVSbnJ6vUKras4j0m8ZrYXSiByYCMiTjpjvVmimQeHpfaJH8Jho2kSR6hr+oYkura2XfLgSZII/hRQOnQV7X4f13Tdd09Z9Mv4blVVVkVJMmNscqR61yHjbS00u50fxFomllrixuiLiK1jAaS3f/Wcdz0NOTTvBfjKUajpd0Ibv7rPZv5ExHdWXjP5V0Uq3s3scGIwrrW11Rta9468I6ILoahr1mk1qhaWBH3S/QKOp9qyz8QvtCKdL8Ka/dM4BTzbYwgg9OW6Vs2fh7Q7OzSzh0m0ESHI3xBmJ9STzmtTc2Au44AwBmrli5PYiGWwXxM5P7b8RNUcmCx0vw/bsBxcv58w9wV4B+tUNGsv+Ed+KdpAlxLcvrNg32uWQ8vJH82/HQdccV3VcnGo1L4wIVb5dG03eSO7ynaVP0AzU06k51FdlYjD0qVGXKjtyFb7yg855HelJyeaSivSPECiiigArmviP/yL0f8A19x/zrpa5r4j/wDIvR/9fcf86mfwsuHxIX4cf8i7J/19SfzrpK5v4cf8i7J/19SfzrpKIfCgn8TCiiiqICiiigDC8eaDYeIvC93Y38SsEQzQuR80Ui8hlPY8Vxnwr8nxfZx+KtYD3N3bk2sVtNF+6tinBZD/ABFsZJ/CvUCAQQwBB4IIyCK841Iah8P9aFxZ2txc+DZlklu44ozLLZSnnMajnYe/pXJiqba5kehgK0YS5ZdSLxprGm+FPiLoN9dzJY2NzaXCTrChLTuMbNyj72Ocd67Kx1TS9U0VtSguBLp7Rt5jEEYUD5gw6gj0rj/C9unjrX9M8fXlklvp1rG6adbyfNI5J/1zenTgdRXP6xc+MvDNj4sVdEtV067u2aKZ5sxlJTtJCjndzk1w2PX5ra9Dpfgpq1rfeGLqzspZJbexvJI4neMqzIx3DOfrxjtXcuBJG0bgMjqVYHoQetZPg3Sf7E8MWGnF0kkjhXfIq43nFa9Jlx2Ry1h8PfBtpuX+xIbpSflW6JlCD0XPQe1UvhrZ2Wk6/wCMdJsYEt4Y9SWSOJRgBTGOg9M12ks0VvDJcXDhIYlLyMeiqBkmuT+FyTXOk3viC7Qi51e7eYsR1jU7Ux6AqAaBWV1Y6yZElglilBMbxsrgdSpGDj8K8e0xYbH4YW91HcSSyeH9bc28MjZdUaTaqv3HBr2MOI8yHJCDccDnjmvHfLtj8Htd1KHb5l9rplkf+I/vxtDehA7UImZ0/wAQ7jVNa1bSvBtmlvDa6qnnXs7sQ4hXl0THcjvXbWdtBZWkNnap5cEKBI19FHSuQ1HcvxU8NGQbI/7Pl2MxwCdvNdoORlSGHqDkUMqPUKKKKRQUVX1G9tNOsZb6+uI7e2hXdJI5wAK5c/EjwysUru17AwjZ4BcW5jFywH3YyfvE+lANpFPxncf8JF4osPCtjNK9pDI39uKifKqYBVCenJ9OlX/E+gpbakniTTtMgv5IYxHdWjoGaWIDgoT0ZR270vwosrqDwqNT1KGaHU9Wme8vEl+8GJ+UH0+XHFdPe3SWNlPfSHCW8bSsfZRmnchRvqynoB0e6sk1LR4LdY7hfvxoFb3VvQj0rSIwMnAGccnHNeYaH4e8S61a3GqaXrJ8NaNrP+kDT403yoT1fd0G7rW7b/D/AE+5iVvE1/fa3dooRJ3uGi2oOi4UgcevWgab7EWo+IPEmpeMr3w54Zj01YbKFXlvbgsw3nqgxxkehrQ0rwxcPex6n4o1Iazexf6hDEEhg5zwo6n3PNbmlafZaXZJZ6fbpBAvYdW92PUn3NWqLjt3FU/OGPrmvlP4ueHfEOieMdR1XUrHNlqN08sU8Klht7Zx0/GvqumTww3ELQ3ESSxMMFXXIrGtRjWhyyO7AY6rga6rUt1+XY+LEZXQOpypGQaWu/8Ain8Mr7wibnWtPkF1oJkLtkfvLcsehHcZ79hXADkAjkHkH1r5vEYeVCfK/kfreVZpRzGgqlN6q112f+XZhRRRWB6gE4UnrgZxXrH7OXhO+n1aDxtJdWT2fkvAkMZPmo+f4h2ryeux+FHjpvAuq3H2iJ59Kv3QToGA8lunmfTHWu/Lp041fe36M+X4rw2JrYO9F6L4l3Xf5H1JRTLeaG4t47i3kWWGVQ8bqeGU9CKfX0J+VhRRRQACsPXvCmh6zL9puLZra97Xlo5imHoNw7e1blFAWOPWHxv4fB8maLxRYLj924EV2o9FP3W+ppLP4gWk2sWukz6Fq1ndXOfLWWPqB1PHYetb/iPWLfQ9Ma8mRpZGYRwQJ96aQ/dUVU8LaVeW7y6xrUgm1m8UeZj7tunaJPQDv60ydb2Rq6le22m2Ut7eSBIolLHnlvYepPYVj/DWxuk0691zUImivdZuTdPEy4aJMYVfyAOPU1Q8XD+1fHPhrw8RvgR21C6XPVE4X/x7Bru2JYknkmu3CU/tHlZjWu1TQlFFFdp5YUUUUAFc18R/+Rej/wCvuP8AnXS1zXxH/wCRej/6+4/51M/hZcPiQvw4/wCRdk/6+pP510lc38OP+Rdk/wCvqT+ddJRD4UE/iYUUUVRAUUUUAFHYjqDwQehFFFAHEatpWseGLy71rw3CL6xmbzLvShwc/wB6H/aPcd6tXdvpfjzwnJaSvNEjsplRGxNayqcgMOzA11ormtf8Jx3N5/a2h3j6Nq4yTNCMxzn/AKap0Y+/UVyVsNf3o7noYbGuC5amqMn4ealq/wBs1Tw1rUy3l1pMgUXqnJmVuVDDswFdPqeoWOmQ+dqN5BaJ2Mrhc/Qd64vRPCXj2HVNXuLjX9K0xNTuFuJJrGEyS7goXbh+McZrf0vwF4ftZPtF/HNrN0fvS6hIZRn1VTwv4VhHDTlvodcswpxWmpn6z4u8Kap4b1e1tvEFmGezljy5KAFlIHWl+DmsR6/8OtKuoItvkxfZmCnIJj+XIPocZrotR8M+HNRhEN9oen3EYPCvCMVjXvw/02S7zp99e6RYPjzrGxfyo3PqMfd/CrlhJLZmcMxi3eSJdZ8XaTp1ytjbtLqmpN/q7KxHmSH6kcD8TXE3Hgbxf4gu723nhsvDej6gyzXUUU3ns7g5BC8bG9TXqGiaLpOiQtFpOn29oHx5jIvzSH1Y9SfetCtaeFiviOetj5z+HRHBf8Kr0W4u7S81bWNe1Sa2QoguLs7NpGCMAdKlk8CDRLZ7vwpqOpw3cPzQ2klwXt5P9hlPX2ruKVSVYMOoNbOjC1rHMq9RO/MYPhvV4dc0lL+GNoiHaGaNuscqHDr+BrTHJ/nXHnRvFXhu+vB4ZisNQ027ma48i6Yq8MrnLYI6gnmotX0n4laxYTWM2paDpFvPGVkmszI0sanqVLcZxXnvDzT2PZjjqXKm3qGi28fi/wAQS+Ib4brHTLh7bTIVPySY+/K46Nk9PTFdVqGnafqCRJfWUFwsLiSIOgwjDoR6V5d8IvGen2EVt4Laa61PZfPaWOorDtilQcjc3Qvwc969bPWsWrM6abUo3FJJOTya4v4tRyT6Zo1p5kq21xqsSXSxvt8yPBO0n0ziuzrH8Z6Qmt+G7uyO4ShfNgK9RIvK/qMUIqSujYCqihEUKigBQBwBRWD4W8RQ6j4TXVtQb7PPaRf8TKNl2tA6j5sjqB3HrWcfiT4UDI6S388BGWmispGQDscgcg+tKwcyNjxD4m0Hw88Eetailo84JiUozFgOp+UHFaVpcW95ax3VpMk8Eq7kkQ5BFcZ8KLq08RW+r+KRI921xqM1vBJKpAW3U4VQp+771en8IXNrdzT+GfENzoMc7b5reOBZYmf1UN936CmJN7nUSSRxLulljjX1dgo/WsjX/FPh/Qiq6pqcUUjHiNAXb8QucfjWHN4P1rVpYrfxT4hGp6fBIJVjSERtIR2bHat/QfDei6Gsn9n2KiSXPmTSnzJXB7Mx5IoHdmDqHjbRb+2uLZdB1bWNJmQxyXENtmCRSPmHODgDrxXzp4x0ax0TWM6Nc3d9olx/x73UsJRI37xc9cV9foFRAiKqqOAoGAKz/Eei6b4h0afSdVtUmtZhyMYKt2ZT2I9awxFGNaDiz0MrzCrl+IjWg9Oq7r+tj46YhRliFHqTiivoG3+A/glbH7PcyX93KWLNNJKeQeg29OK8y8f/AAz8ReF9VtrfTIl1eyvZhDZhGxMDjowPX6ivHqZZUjG8Xdn3uF4ywlWo41YuEejev322OLpsvlmNlmKhGG07jjNdba/DXx/cXstn/wAI80MsSh2Mkq7cHpg9zW/p/wAN7rw3HYa/4vtIbyB7tbaXTRggKxwH3euTUUsurTlaSsjpxvFeAoUnKnLnl2V/xdjX+AXxGuZbnT/BGqR2vlpE4troTDJC8hSPpxXuasrZ2OrY67TnFcVcfCX4ftICNBSJ0bcrxSFGU+xFSt4Qm0J11DwfeTRXC/660u5jJFdL/dJPKn0Ir34JqKUndn5fiKkJ1XKlDlj2ve34I7GlwcZwcetcfL4p8UxwPn4d6m02DsxdRbC3bPOcVUudE8Q/YT4h1bxlNp19FFvxHGvkWqEZZSp4c9smrsYcx3Fw8dvbvcXDrDDGpZ5HOFUD3rkT8QtPkzJp+g6/qVt/BcW1r8kn+7kg1jeAPCdxq2mrrHi3UNT1F5J2kt4J5CkTRZ+QtGOD64NelA4ACgADoAMAUAm2cz4dsrzVNRXxNrkYSUArp9meRaIepP8A00Pc9q3tRvIbDT7i+uGAigjaRsnGcDOPqelT+5wB61yN9t8Z66NJt8toemz7tQmU8TTryIR7DqT9KqEXOVkRVqRpQcmX/h7YyywT+Kr9f9P1lUlCFcG3iA+SMenHX3rqqKK9aEVFWR85ObnJyYUUUVRAUUUUAFc18R/+Rej/AOvuP+ddLXNfEf8A5F6P/r7j/nUz+Flw+JC/Dj/kXZP+vqT+ddJXN/Dj/kXZP+vqT+ddJRD4UE/iYUUUVRAUUUUAFFFFABRRRQAUUUUAFFFFABRRRQAUUUUAR3dxDa2s11cOEhhQySMf4VAyTWfp19pPinQGms5vtWn3SFGKkqSp6jjkVINX0e41mfw/9rgl1BIfMmtDyRGeMn2NLoGj6foWnDT9Nh8qAOz475JyaW78itl5nB/FOz0Xwd8K00vRdLeCM3kSWUVqpZ45S4JYdycA/nVm/wDidolnHGbnR/EcTSMscXm6cyh5DwFz2yai+Lkutf8ACV+ELbSVgl33Lusc3CrKB8sh9gM/nSalofjzXL7TP7avNKSytLpbiSOEEl8dBXnYm3PY9jAp+zbXUdqfxFk0vT5r3UPCGtwRQjLkx8D8atp4+tRAs1x4b8SwxkBt39nsQAR1ro/E+mx69oV/pFxK6RXkRjLqeVz3FcR4eXUNP+Io0PTdW1vVYrK1T+1nvpd1uisPk2Ds3HSufQ7nzJ7nM/EXVbDxT4i0O38MSXCajqEjWt9FIpi3wbc7nHQ4P49q9N8S3q+FfAt3dQQI/wBhswioigAnAUfhk5rXktLSSeKdrWAywkmOTyxuUnrg1y3xZ3SeHrCxDHZe6pb28yKeXjLcgflRcLWuzV8D6Ouh+F7Ox+VpWTzrh1GPMkfkt+tbVG0IAi8BQFA9gMUUi0rBRRRQAUUUUAFcd8S1+xnTNes5N+tWMjDT7U8i4LDDqF9cd+1dbczw2trNdXDbYYI2kkb0UDJNcx4ItZtUb/hL9WUm7u8/YYm+7b2+flK+7DnPvTQn2OpgeSS3ieRDG7IrMmfusRyPwqrrWl2+taVcaXcj93OhUMOqN2Ye4PNXK5PxhPe3/iTSvCtndTWcdzE91eTwNiTyVONoPbJ70kD2LPw01C51LwXZz3jmSaJ5bZnPV/LcoGPucV0dVdJ0+00rT4tPsY/Lt4s7V9yckn3Jq1QNbBXI/Fvd/wAItagHhtUtQw7MN/IPqPauurkPi4dvhO3bONup2zZ/4HTW4pfCzr/TtwKqavqWn6RYPfapdxWlsn3pJDgfQeppdU1Gz0vTJNS1CYRW0SAs3ck9APUnsKyPD+j3mqahH4k8RRru2n7Dp7rlbZD0Zh0MhHX0q6VJ1HZGGIxEaMbvcpxrrXjMY23mhaCRlZAwE96voVP3F/U12GnWNpp1mlpZQJDCnRVHU+p9T71Yor06dKNNaHhVq86zvIKKKK0MQooooAKKKKACua+I/wDyL0f/AF9x/wA66Wua+I//ACL0f/X3H/Opn8LLh8SF+HH/ACLsn/X1J/Oukrm/hx/yLsn/AF9SfzrpKIfCgn8TCiiiqICiiigAooooAKKKKACiiigAooooAKKKKACiiigChHo2lx65LraWca6jLGI5J8fMyjoK0B1GelJRRYdzgtGl+0/EHUJfEKvFqULvFpMTriP7N/fQ9C7dx1FdlWL450i8vJNM1mwHn3GkTGcWrHAnXHzAHs2OlJb+KNLvvD9/rOnO1yLKF5JrYjZKjKM7GB6GvMxEHGdz3cDVjKny9UbgU4zXH+Oi2k61oet6eDHeXV8llc4+7PEQeHHcjse1ZOj6DfeMETxreanPp93cwodNt4JDstFB6OOjk961tL8P+JJ/FltrHiXU7C7gsYHitoLeEqCzEfvGycZrA6m21sdhjLYFcUsi+MfFWm31nHJ/ZGjPI0kzjCzz9Aqeu0jk9Kn+KV7c2+j2VjbTvB/aN7HbSuhw3lk/MAe2RxXVW9tb2VvHZ2sSxW8C7I0UYCgUFPV2Hnk5ooopDCiiigAooooA5v4oXQs/h9rE2WBMBRQv3mLcYHrnNcxpPjbWobLQtFsPB92lxLbLFEbtxGsjImWCjqMD1qb4rXet2vi/wo1jp6X9kJZGFuz7RLc4+RSTxjHPPpVKCTxVcfEXw7F4xuYIk2Sz2i20Rys2MNGW7jb371SM5P3jefXPiCuNvgqBvpdCsaS98bQeObTxRqXg9k0+Cwe0uRBMHkRWYNvC98Y6V6aetKCQcg4NK5XL5mfoWtaXrlqbjS7xJ1H306PGfRlPKn61frn9e8KWGo3Q1Gzll0nVU+5eWnysf94dG/HmqcXiHVdDuoLHxdbw+XPIIrbUrX/VzOeisnVSf1oHe251lc58R9MvNW8KyW1hGJJ4547gIWC7ghyRk8CukxzjvXIut14x1vVNJNwLbQtNnFveImRLduVDYDjonOD3qoQc3ZGdarGnBykV/Csj+ONXj1q8sZrfRtOQR2lvNgrPcdHc9iFx8pHHWvQKhsbW2sbOGys4VgtoECRRr0RR2FTV6lOmoRsfPVqrqz5mFFFFaGQUUUUAFFFFABRRRQAVzXxH/wCRej/6+4/510tc18R/+Rej/wCvuP8AnUz+Flw+JC/Dj/kXZP8Ar6k/nXSVzfw4/wCRdk/6+pP510lEPhQT+JhRRRVEBRRRQAUUUUAFFFFABRRRQAUUUUAFFFFABRRRQAUUUUAFcB8XdGk+wLrunSS2hjxFqRthh5bYnngdcHk+1d/RgEFWUMpGCCOCKmcVJWZdObhJSRxkXibwX4e0nT7NdYtILZogLdY8txjuBnBPoarXvxJ8MWuqRWZlmlt3mMD38ag20UmM7Wb1x6V5VZW8Pg/4x3+n2/hu71S3tXd1gt49xlSTkO2eBtJOK73+09MOmwaYnwy1BrKGb7QkBjQIJP72O5ryZRs7H0EKrnFNGoi3fjPXLK8ks3tvD1i3n2zv8slzL2bHZRXbE5JNcTJ451GOIlfAmtEKvChkAAFdH4X1iDxB4ftNZtYpIYrlSRHJ95SDgg/iKlm0WjSooopFBRRRQAUUUUAcX8X520/QtP12ONppNLv0nSBRkyk/LtHvzWh4Psr64nuPEuuW7QahejbFavz9khHRPqepqL4rRrJ4C1BzE0jRGORMfwMGGH98dfwrodMkeXS7SaS4W5d4EZplGBISPvAds0+hNveLFFFFIoKz/EGjWGvaabDUYy0e4SRspw0Ug6Op7EVoUUAcDrfiLXvCVh/Zeoq2oXNz+50i/jTJlkPRZF7MBznuBXZ+DtIi0Pw3Z6dHuLKvmTMxyzSN8znP1Jrzj4reJLvS/Hfh9I7eERadvvRJNkK524Ycf7OQPfFeqaVfW+p6bbahatmG4jWROckAjofcV3YRLV9Txsxk7pdCzRRRXaeaFFFFABRRRQAUq43c9KSigDi/hbrHirVv7ZHiTSzZxwXrpaSNwZEB449Md67SlNJSirIqTu72Cua+I/8AyL0f/X3H/OulrmviP/yL0f8A19x/zpT+Fjh8SF+HH/Iuyf8AX1J/Oukrm/hx/wAi7J/19SfzrpKIfCgn8TCiiiqICiij9KADI7EH6GiuP8C6DruieINfk1C6W5sL2YTW5Lksp9Mdq7ClF3Q5KzCiiimIKKKKACiiigAooooAKKKKACiiigAooooA43x/FLot5beNrFQPsQ8vU0Ucz2x7+5Q8iunjmE0STRyFo5FDqc9QRkVj/EvUptJ8EajewWcV4RHseOU4QK3BZvYZzT/B+nyaT4U0vTZbn7U8FsoM39/POf1rzsVFKV0e1ls5ODi9ka4Y9zkEYIrifB9ynhm9uPCOpOIYY3kn024cgLLCTuYEn+IEmu0rP1vQ9G1tIk1jTbe+WI5jEozsPtXMeg0+hx3xB8d2UNjbaf4Y1eO51i7vEtkS2UyMmerEegHepk0r4l6Zqkslrr9lrNrJEPkvE2+U/qMV19npOl2bI1pptrAyDCMkYBUfWrq9aLk8re7Of8Ba5deINDe7vII4p4p2gYxn5JCv8QHYVv1x/wALvmt/EEwTyo5tXlaOH/nkMAYA7c8/jXYUMqOwUUUqjJApDGyIjxMsyo0RGGD/AHSPQ5rifCdwmheN77wj5yS2l0n23TdsokKL0eP255qCx08eO9Q1S91W8v7fT7S5azg0+CcxjKcM0gHXJ6VfuPhz4bWBV0mGXRrof8vtm5WfHpuPamRq9UdeaK4uG+8WeF4fs+q2MniLToB/x/22BcbfV06HA6mtHRPHXhHWrmK20vWop5ZfuDYyhj6ZIxmixSkjo6KKKQzh/jLZ2l9oOn281rHLcy6hFHBIfvx/MN2PXjPFd9Z2ltYWsdnZxLFBENqKOgFcV8V1aHQbLVIlBmsNRgkRjyE3MFJI78E/TrXdtgtlSCDyCDkEV34O1meNmV+dCUUUV2HmhRXP/EDXLrw74eGqWlqtyy3MaSIxwAjH5jntgVraRfRanpdtqECusVwgdVcYYD3FLmV7FcrtctUUVyHiPxbdaV480nw+lpHLb3qjcwb58k46dgP1ocktwjFy2OvopSMEikpkhRRRQAVzXxH/AORej/6+4/510tc18R/+Rej/AOvuP+dTP4WXD4kL8OP+Rdk/6+pP510lc38OP+Rdk/6+pP510lEPhQT+JhRRRVEBRRRQAUUUUAFFFFABRRRQAUUUUAFFFFABRRRQAUUUUAFFFFAEOoWdvqFhPYXSB4LiMxyKehBrk/h9czR2d34du3MlzosvkeaTkyxH7jn3x29q6fWdTstG02bUtRmENtCMs3c+wHc+1cl4BhmuNU1zxH9lnsrTVZENvbzptkAUcyEdt2a48Xay7npZa5c7tsdbRRRXAeyFFFFAHmmr+I7Pwr8ZLi2mtr/7NqWmpNL9ngaUNIpPKqvf1Nah+KfhKHU7XT9RlvtLnus+Uby1aJTjvk9q6a41nQ7W9ZLjUrGG7i+U73AdPbPUVyN4ui+LPivDHcC11W20/S2wrYZQzMCCPXp+FMzd1sztNK1PTNWhebStQtb+JG2u9vIHCn0OKuj5SGYgKOSfQVyFx4Fs4dRu9S8P6ne6Bc3ZDTLZbVidgMAsuP5Vm6f4U8Q+GNRv9f03UpfEF5qA/wBPsrqby45CB96MnhOO3egq77F34XDzz4g1WP8A497zU5PJbs4U43D612VeOaV4k1jQLe8srbR5tKjvS8kK6rILeCxb0jPO/nnFd78Lr7VtS8C6fea5IJdQYussgXaJAGIDAehHNDQoS6HR3LpHazySAtGsTs6juoU5H5V5CllHD8EH1MW8cKG/S8swF+aCEzAgbuvTOTXpvi3VLLRvDWoahqDOtukDKQi7mYsNoAHc5NcFdwX1r8OfCGhazG0NpdXKWt9HjnyCCVVvQk4zQgmemLeWszQbbmHfcpviQOMuMZyPWm6le2em2b3l/dRW9vH96R2AArnP+Fd+E4YWisbCSwfgLLDO+9AOykngUlj8PPClpfRXi2Ms0kR3Ks07um7+8VJwTRoV7xB4h8XeFNQsrjRUkm1g3UfliOyiaRXJHA3jhfr2qP4QahrjSaloerea8WnBVgLFW8gf88WYfeYDv6V2NnbWtmNtnawWwJ5EMYT+Vc18OsL4m8ZpBtFt/aanaB/H5Yyc/wBK6MM/fODMI/urs7WisXx1o9x4g8Ialo1pdm0uLqEpHMCRtP4c1yvh2+8VeGb620zxF5LaHbWSLLfn7kbKMbt3v6V6DlZ7HjqN1ueg3EMNxC0NxCk0TjDI65Vh7ingAAKAAAMADsKZbzQ3EEdxbypLDIoZHQ5DA9CKkAyQKogSuc8T+D9O17U7LUppZbe5tZY3LxAZlVDlUPoM+lU9A8Zvqni240trBoNPLPDaXLnBmmQ4dMfrmuvqU4zRbUqb7CnrSUUVRAUVXvr6ysREb26htxLII4zI20M56Ae9WKACua+I/wDyL0f/AF9x/wA66Wua+I//ACL0f/X3H/Opn8LLh8SF+HH/ACLsn/X1J/Oukrm/hx/yLsn/AF9SfzrpKIfCgn8TCiiiqICiiigAooooAKKKKACiisrxB4g0vQTa/wBpTmL7TJsQgZx/tH0HvQ3YaTexq0UdsjkHpRQIKKKKACiiigAooooAKKKKAOL8ZsmueLtJ8KH/AFEBGpXnHUKf3YHsTnNdUxyc/wCRXIaGRrHxK1rXocra2MCaYv8A00kU7mb6YNddXlV5c02fQ4KHLRXmFFFFYnUFKv3h9aSlX7w+tAzz/wAKaBoereIvGFxqmlW15MussivKuSF2LxXXaToOiaRK8ul6Va2UjjazRJgkelYnw+H/ABN/GTf9R1x/5DWuspsiKVgooopFFXVdO0/VrYW2qWcN5CGDBJl3AEdDTdQ1HS9Kg3X19aWaKuQryBeB6Dv+FZGseJry31yTR9D0GbWby3RZLrbKsaQbuVBJ65HpXn3gw6XpOr6ovxC0WddVa9LxXFzE1xbpG3zLhz8q46cU7EOVmaPjzX5vFtpZ2XhXR9U1a1hvEmvCsfkxyxLyRlsH/GtL/hKPCPjvToNEvJr7Sr+aUCKC4gaOSGZOnzEbTjHrzXeWV3a31qlxY3UFzbsPkeFwVI9sVyPxMVr7U/CujgBBeaoMzY+7sUtge5xQDVtTV8K6xdXU93o2rhU1jTyBNtHyzofuyr7Hv6Gt6uJ8Oapa698VNV1LTfOltLfS1snmMZVPNWU7lBPUiu2oZUXoA61y3gpmt/Hvi6xOEWaeO7Ve5BULuHtxXQ6lfWemWMt/fzLDbQjLu36AepPpXP8AwxgurmXW/Ed7C6nU7rNo0qFJPs6jABU8rz2rfCp89zhzCS9lY7Oqeuabb6xpFxpd5k29wu2QDrj2q5VPVNV03S4Gm1C8hto1AJLtjAJxn6Zr03bqeIr9CLw1oth4d0O20XTFkW0tlKxiRyzcnPJPWud8b+ItcsvFek+HvDv2CW7vIZJJkuCQ0SjGJBjsPSodc+ICNdx6P4VsZNT1e5Vzbeapjt22jlt54I+lQ+BvB0lldw+JtfuLi48RywFbjc+ViLHlVx/D04rlrV1FcsTuwuFlUlzTWhHreknw34ZsNQW4+039hqAuXlYY82SVtr4HbgnAr0JW3orhSoYA4PUVwPxO1uzt47bw3LaXNxe6iPMtDEu4JIhyhYem7Fdzp5uW0+2N5/x9GFPO/wB/HzfrmlhG7O5WYxipRsTUUUV1nnGb4j0LSvENgtjrFqtzAsiyqpOMMpyCDWioCqqjooAH0FLRRYdwrmviP/yL0f8A19x/zrpa5r4j/wDIvR/9fcf86mfwsqHxIX4cf8i7J/19SfzrpK5v4cf8i7J/19SfzrpKIfCgn8TCiiiqICiiigAooooAKKKKACsfxT4c03xHaxQah5i+U+5XjOGx3X6Gtiik0mrMabTuiO0gS2tYrePOyJAi5OTgVJRRTEFFFFABRRRQAUUUUAFKOopKKAPKfDus65Z+JvFtppHhhr+KTWCUk88Rxo2wcH09a3U8Ua5ppMPiHwnqDzHmN9KX7QjD36bTUk+fC/ja7uZlMWia2yFpychL08YPoGAAFdXll4yR9DXk1U1N3PosLJSpJpnJf8JzH/0KPiz/AMAP/r03/hOuf+RP8V/+AP8A9euw3v8A3m/Oje/95vzrI6LPucnY+PvDs00ltqEtxot3GRm31GIxSEHow9q14PEGgz/6nWLJ+M8SjpVm+03T747r6xt7lsYzIgJx9a84+K/g/wAO3U3h7To9Niskvr8xzvbDY7KFzjI6U9BNyRY8X+JvCuh6/Jr2n+I7EavsWKewe42x3EY6nHTzPQ1dn+Kmhw6cmpSaL4gFmy7hN9lG0/Tnn8Kn0v4UeBNOXyzo/wBvUcD7c/nY+mas6T8PfDdhcM72v22BHDWkFwSyWnc7PqaNBJTDw/8AEjwTrlolxZ69boWHMMwKSIfRgehp2paxPr12ui+F7zbGwJvdTi5Fuv8AdQ/3z69qy73QtI0fx7G0+l2kmk69lWQxDbDdKM7iewYce5rt7Cxs9Ot/stjaxWsIOfLjXAzQNcz3KXhrQ7PQLJ7W0lnmMjmSWadt0kjnqWPetORVliMUqLJGRgo43KfwNLRSKPPvGuiaV4d1DRvEGiWZs7+XVYoJRC5Czxvncm3O0Z+ldZ4v0O38RaHdaZO7QtKhEMyHDQvjhgfasLx9uvvFHhTRGZYoHu2vnkIyS0Q4THvnrXZSMq7mZgqjJJJwAPemSkrsxPAehz+G/CNjolzerfTWykSXITb5pz94iqeoeMITfzaZ4e0+fXr+Fgky25xDC3o8nQfrTZby48XXMmm6PJs0VG23uooxBkP/ADzi9c927V1Okabp+j2S2Wl2cVnbr0SNcZPqfU10UcO56y2OHE41Uvchucxpmi69rWqQ6h4ugtrWGzk8y00+3l81C+PvOf4seldmSScnmkorvhBQVkeRUqyqS5pBx3OB3NcXoVvB4k1W58SX9ujJHK9raW7jcECHBc9ju7eldptD5jbo3yn6GuO+G7MuiXlq/wArW2o3EYQ8MED/ACkjtkdK58W2oo7MuinUbZ0awwrs2wxL5YwmEA2D29KeOtFVtUvo9N024v5mULBGWGe7dh+JxXnntmLpyf2t8QX1S3Ci30u2No7t1eRjnA9h6111c98PdPlsfDcc10GF1fO13MpGNjOc7fwroa9ajDlgkfN4ip7So5BRRRWpgFBYKCxBIUZOBRRQBxfwvmN/Nr2rf6Q0U98VgM0pZgq8EY/hGe1X/iP/AMi9H/19x/zrpQFH3VVfoMVzXxH/AORej/6+4/51nJWgzRO80xfhx/yLsn/X1J/Oukrm/hx/yLsn/X1J/OukqofChT+JhRRRVEBRRRQAUUUUAFFFFABRRRQAUUUUAFFFFABRRRQAUUUUAFFFFAFPWtMs9Y0q40y+iWWCdCpB4wezA9iD3rnPAWoXc1jcaNqb+bqWkP8AZ7iXoJh/DIB6Efyrr647x6n/AAj+/wAaWC7ZIjGmpRZ4uoc7R/wJc8GubE0uaN10O3BV/Zzs9mdNRTY3WSJJEztdQwz6GnV5p7wVxXxK/wCQ94NUAknUn/8AQK6vVrs2GlXd8I/N+zQvNszjdtGcZ/CuGtz4s8X3vhfWrjQLHTdOt3N5vW+8x2V0wBtx1pomT0seiP8AfP1pKU9TSUizP8R6Rb67o8umXTvGkhVlkT7yOpyrD3Bqh4X1meeeXRNYjW31e0+XGfluox0lTPX396365b4h2+jrFY6pqOtLol9aOTY3h9T1UqOWU9xTJemp1NA5OK838JeO9YNncJqug6xrISdhb6hp9liK4j7EAnIrRPjp9Uv49B0PSNQtdZnUsp1CDy0gTvIfXHYdzRYXOhsjXXij4jW8lvCYtL8OyyRT3G7DyXGB8gH93nmrXxUmWPTtLW6kddMm1FI7+ONsPLGeAo/4FjPtW94f0i30axa3hkeeaaQzXVw/355T1c/56Vk/E21kl8LtqFuAbjS5VvY89MKfn/8AHc04vVEzi+SXc662trezt0tbSCK3giG1I41Cqo9gKkqDTbyPUdNtdRhBEV1CkyA9QGGRU9eytj5gKKKKAKuq6ha6XZPe3Zby06Ki7nc9lUdzXP8Agq1uI7W91G8iaK51C6aUow5VP4AffFMlJ1X4jOr5EGi2o2LniSSXvj1XHH1roicnmvOxNXmfL2PawGH5Y+0e7Cub8Tr/AGt4h0jw6vMW83l36GNOiH0ycH8K2dY1G20nTpL+73eXHjCoMs7HoqjuTVfwnpdzbSXuraiF+26g4fYDnyYsfKmfUd6jD0+eRrja3s6durN89aSiivUPACloU4YEjPtXC+GtL8W6T8QL37ZfS3+i3atIkjN8qEnhdvYjp9Klu1tCoxvfUX4m+INe0m4s7fR7e62OpeSWG2MxY9kGPu/U11+lyzz6ZbTXUflTvGGkT+6cdKtBmHQkUlCTu3cHJNJWCua+I/8AyL0f/X3H/OulrmviP/yL0f8A19x/zon8LHD4kL8OP+Rdk/6+pP510lc38OP+Rdk/6+pP510lEPhQT+JhRRRVEBRRRQAUUUUAFFFFABRRRQAUUUUAFFFFABRRRQAUUUUAFFFFABXF/GDcPD1i02W01dRhOooDjfDngf8AfW2u0rJ8Z6amr+E9T09wx8y3YqF6llG5f1AqZq8Wi6cuWaZcbg46DAx9KSsXwJqLar4P0y9kOZjAEnyeRIvDA/jW1XjH1CdzP8T4PhjV89PsM3/oBqp4AIPgLw+QQR/Z0PI/3aueJP8AkWtW/wCvGb/0A1wnw8kufDlj4N0q3kE2l63a5CSsTJbSLHuO0/3D6etMlvU9KorB8UeJDpE9vYWGmTaxqtww2WcLhCE7uzHgAVnL46W1bydZ8M67Z3S58yOC2Nwo9MOvBzSsPmRueKdatfD2iy6ldkHHywxZ+aaQ9EX1JrP0DQfMmGu66v2rVJwJFikbfFZg/wAEYPQ+prN8G6TcaxfXHifxNZyC6acmwtZ+VtYh90hem49c9RXank0xLXUUEqML8o9F4Fcb463aX4m8P+KGGbWCVrS7I6hZBhD7/NXY15x8a/FOhWPh+5024vCt7byRXBVULKpVshWPQE+lCCbsj0f6cjsa5r4pXAtvAOpksqGZBAu44yXO3j1PNVLLxPqXiSGCHwhZqUaFHk1O8jIt1yOQgHLn3HHFaWleC7SK/XU9a1C712/XGyS6IEafSMfL9CRmtqdCU9ehy18bTpppas3NAt/segadZ8/uLWOPkY6KBV2g0V6iPBCiiigRyW0W/wATp1ts7buwDXY7Ar9w+2ea6KsTxVaXljqUXiTSbdrqdE8m6tQeZ4vUHsy9qqHxjbzkLpej6vfP3H2YxqPbceM15tenL2j0PcwdaCopN7B4/wD36aLpkZHn3OpxSKp/iSM5f9K7JsbjjpniuY0Gwvr/AF0eIdZtDZywxGG0sy4cw5+8+4cEkcV01dWGpuEdTz8bWVWp7uyCiiiug4wooooAKKKKACua+I//ACL0f/X3H/OulrmviP8A8i9H/wBfcf8AOpn8LLh8SF+HH/Iuyf8AX1J/Oukrm/hx/wAi7J/19SfzrpKIfCgn8TCiiiqICiiigAooooAKKKKACiiigAooooAKKKKACiiigAooooAKKKKAClU7WDdcGkooA4fwWjaHr2seFbgnHnvf2LkYEschy+PcMcYrrNy7gm5d5GQuRkj6Vn+K/Dq639muIL6XT9Ss2LWl2ih/Kzw3yng5HFecXnh3xFe+L9QhbxEx8W6bHFPpt8yeXA9qT9xoxwSTnPtivNr0XFt9D28Ji1OKg9z0rxHz4b1b/rxm/wDQDXA+G9B17UtE8J69o+sWNm1npSwpFdWpmUMf415GDjiti9s/iFq1i+l6gdAtLW4AS4ubWVzKE/iCqRjkZH411mmWNrpmnwafYx+XbQIEiTOdqjtXOd1rsyPCPhqPQ1murq6a/wBWu3Ml3eMMb2P90fwjGBiuhDuowGYD602ikUtAJJPPNFIzKqlmYKoGSScACuTn8Uapqd7LZ+D9Jiv1gfy5b66kKWwb0BHLfhQJtI60deeleReM5H01vE+g3lqs+p+JruNbKQQ7kZWUJuPHy7a9A8Ja7JqzXthfRRQatpziO9iiJMYJGVKk9QRUWveLLSw1E6Pp9nNqutkfJaQx52Z7u54Ud8ZzTSd7EzceW7Zi/Bi01fS9S8R6TqF/FeQ2s8aoYItkSybQGCjseBmvR6w/BOiyaJo7pdSCXULyZrq+kXo8zdcDsAMD8K3K9alFxgkz5ytJSqOSCiiitDIKKKKAClB2javA9BwKSigAooooAKKKKACiiigAooooAK5r4j/8i9H/ANfcf866Wua+I/8AyL0f/X3H/Opn8LLh8SF+HH/Iuyf9fUn866Sub+HH/Iuyf9fUn866SiHwoJ/EwoooqiAooooAKKKKACiiigAooooAKKKKACiiigAooooAKKKKACiiigAooooAK4/4mQy2Nta+LrJT9p0h90wH/LS3bhwfU+ldhUdz5YtZjMqtEI2LhhkFcHNTOKlFpl05uElJdCrBNHcW8VxCwaOVA6EHIIIzT65L4SeY3gqOc7vs09xLLZhj0gLfKP511teO9z6eLukwooopDGyxxzQyQyqGjkUqwPcEV5haL4z0eew8DaLbi0t4mlb+1mhLRGMnKjjo3OPwr1GsnxH4gg0VIYPKlvL+5OLWyh5eU+/90e5pomdrXbM+1S08H6Rb2KEXWsag7BCclry5wT8x6hePoK0vA2iTaPp01xfNv1bUZBcag2c4kx9wH0UcD6UeG9Enium1zXPLl1iZcBVO5LSM/wDLNP6t3rfr0cPR5Pee54eLxXtXyx2QUUUV0nEFFFFABRRRQAUUUUAFFFFABRRRQAUUUUAFFFFABXNfEf8A5F6P/r7j/nXS1zXxH/5F6P8A6+4/51M/hZcPiQvw4/5F2T/r6k/nXSVzfw4/5F2T/r6k/nXSUQ+FBP4mFFFFUQFFFFABRRRQAUUUUAFFFFABRRRQAUUUUAFFFFABRRRQAUUUUAFFFFABTZEWSJ45FDI6lWB7g9adRQB59aSR+B/E8mkziW38M3MStYSuS0dtL/Ghb+FSemeK2dS8Y+F9PkWO41q2Zm7QnzMfXb0rpLqCG6tpLW6hjngkGHjkXcrD3Bqhp3h7QdPhMVno9lEpOTiEEn6muSeETldM9GlmEoQ5WrnMt4k8R6gftnhrwwb3S16T3Enlvcj1iX/4qlfxJ4r2jb8OtWLd83EWP513CgKoVQFUDAAGAKKf1SFtyf7Rq3OGZfiVqKedbx6Nosbj5Y5mMkyf73bP0rc8J+H/AOx1lvL26e/1i7UfbLt+jkdAi9EX2FbtFawowg7o56uJqVVaT0CiiitTAKKKKACiiigAooooAKKKKACiiigAooooAKKKKACiiigArmviP/yL0f8A19x/zrpa5r4j/wDIvR/9fcf86mfwsuHxIzvA+vaPYaNLbXl9HBMt1JlGByOfpW7/AMJV4d/6CsP5H/CuE1T/AJCVz/10NVq5VXaVrHVLDptu56J/wlXh3/oKw/kf8KP+Eq8O/wDQVh/I/wCFed0U/rD7C+rLueif8JV4d/6CsP5H/Cj/AISrw7/0FYfyP+Fed0UfWH2D6su56J/wlXh3/oKw/kf8KP8AhKvDv/QVh/I/4V53RR9YfYPqy7non/CVeHf+grD+R/wo/wCEq8O/9BWH8j/hXndFH1h9g+rLueif8JV4d/6CsP5H/Cj/AISrw7/0FYfyP+Fed0UfWH2D6su56J/wlXh3/oKw/kf8KP8AhKvDv/QVh/I/4V53RR9YfYPqy7non/CVeHf+grD+R/wo/wCEq8O/9BWH8j/hXndFH1h9g+rLueif8JV4d/6CsP5H/Cj/AISrw7/0FYfyP+Fed0UfWH2D6su56J/wlXh3/oKw/kf8KP8AhKvDv/QVh/I/4V53RR9YfYPqy7non/CVeHf+grD+R/wo/wCEq8O/9BWH8j/hXndFH1h9g+rLueif8JV4d/6CsP5H/Cj/AISrw7/0FYfyP+Fed0UfWH2D6su56J/wlXh3/oKw/kf8KP8AhKvDv/QVh/I/4V53RR9YfYPqy7non/CVeHf+grD+R/wo/wCEq8O/9BWH8j/hXndFH1h9g+rLueif8JV4d/6CsP5H/Cj/AISrw7/0FYfyP+Fed0UfWH2D6su56J/wlXh3/oKw/kf8KP8AhKvDv/QVh/I/4V53RR9YfYPqy7non/CVeHf+grD+R/wo/wCEq8O/9BWH8j/hXndFH1h9g+rLueif8JV4d/6CsP5H/Cj/AISrw7/0FYfyP+Fed0UfWH2D6su56J/wlXh3/oKw/kf8KP8AhKvDv/QVh/I/4V53RR9YfYPqy7non/CVeHf+grD+R/wo/wCEq8O/9BWH8j/hXndFH1h9g+rLueif8JV4d/6CsP5H/Cj/AISrw7/0FYfyP+Fed0UfWH2D6su56J/wlXh3/oKw/kf8KP8AhKvDv/QVh/I/4V53RR9YfYPqy7non/CVeHf+grD+R/wo/wCEq8O/9BWH8j/hXndFH1h9g+rLueif8JV4d/6CsP5H/Cj/AISrw7/0FYfyP+Fed0UfWH2D6su56J/wlXh3/oKw/kf8KP8AhKvDv/QVh/I/4V53RR9YfYPqy7non/CVeHf+grD+R/wrC8ca9o9/o8NtZ30c8zXUeEUHJ5+lcxVnS/8AkJ23++KTrtq1hxw6TTuf/9k="/>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a:extLst>
              <a:ext uri="{FF2B5EF4-FFF2-40B4-BE49-F238E27FC236}">
                <a16:creationId xmlns:a16="http://schemas.microsoft.com/office/drawing/2014/main" id="{AB11C6F1-F76E-41C4-A103-D24C9D6022A8}"/>
              </a:ext>
            </a:extLst>
          </p:cNvPr>
          <p:cNvPicPr>
            <a:picLocks noChangeAspect="1"/>
          </p:cNvPicPr>
          <p:nvPr/>
        </p:nvPicPr>
        <p:blipFill>
          <a:blip r:embed="rId3"/>
          <a:stretch>
            <a:fillRect/>
          </a:stretch>
        </p:blipFill>
        <p:spPr>
          <a:xfrm>
            <a:off x="3068081" y="1350490"/>
            <a:ext cx="4224894" cy="3828620"/>
          </a:xfrm>
          <a:prstGeom prst="rect">
            <a:avLst/>
          </a:prstGeom>
        </p:spPr>
      </p:pic>
      <p:pic>
        <p:nvPicPr>
          <p:cNvPr id="8" name="Picture 7"/>
          <p:cNvPicPr>
            <a:picLocks noChangeAspect="1"/>
          </p:cNvPicPr>
          <p:nvPr/>
        </p:nvPicPr>
        <p:blipFill>
          <a:blip r:embed="rId4"/>
          <a:stretch>
            <a:fillRect/>
          </a:stretch>
        </p:blipFill>
        <p:spPr>
          <a:xfrm>
            <a:off x="3068081" y="3859998"/>
            <a:ext cx="1635639" cy="1297010"/>
          </a:xfrm>
          <a:prstGeom prst="rect">
            <a:avLst/>
          </a:prstGeom>
          <a:ln>
            <a:solidFill>
              <a:schemeClr val="tx1"/>
            </a:solidFill>
          </a:ln>
        </p:spPr>
      </p:pic>
      <p:sp>
        <p:nvSpPr>
          <p:cNvPr id="10" name="TextBox 9"/>
          <p:cNvSpPr txBox="1"/>
          <p:nvPr/>
        </p:nvSpPr>
        <p:spPr>
          <a:xfrm>
            <a:off x="244107" y="3210429"/>
            <a:ext cx="2710999" cy="1754326"/>
          </a:xfrm>
          <a:prstGeom prst="rect">
            <a:avLst/>
          </a:prstGeom>
          <a:noFill/>
        </p:spPr>
        <p:txBody>
          <a:bodyPr wrap="none" rtlCol="0">
            <a:spAutoFit/>
          </a:bodyPr>
          <a:lstStyle/>
          <a:p>
            <a:r>
              <a:rPr lang="en-US">
                <a:latin typeface="Arial" charset="0"/>
                <a:ea typeface="Arial" charset="0"/>
                <a:cs typeface="Arial" charset="0"/>
              </a:rPr>
              <a:t>Faiza’s name has</a:t>
            </a:r>
          </a:p>
          <a:p>
            <a:r>
              <a:rPr lang="en-US">
                <a:latin typeface="Arial" charset="0"/>
                <a:ea typeface="Arial" charset="0"/>
                <a:cs typeface="Arial" charset="0"/>
              </a:rPr>
              <a:t>been changed to</a:t>
            </a:r>
          </a:p>
          <a:p>
            <a:r>
              <a:rPr lang="en-US">
                <a:latin typeface="Arial" charset="0"/>
                <a:ea typeface="Arial" charset="0"/>
                <a:cs typeface="Arial" charset="0"/>
              </a:rPr>
              <a:t>protect her identity.</a:t>
            </a:r>
          </a:p>
          <a:p>
            <a:r>
              <a:rPr lang="en-US">
                <a:latin typeface="Arial" charset="0"/>
                <a:ea typeface="Arial" charset="0"/>
                <a:cs typeface="Arial" charset="0"/>
              </a:rPr>
              <a:t>She is still unable to </a:t>
            </a:r>
          </a:p>
          <a:p>
            <a:r>
              <a:rPr lang="en-US">
                <a:latin typeface="Arial" charset="0"/>
                <a:ea typeface="Arial" charset="0"/>
                <a:cs typeface="Arial" charset="0"/>
              </a:rPr>
              <a:t>return to Sudan because</a:t>
            </a:r>
          </a:p>
          <a:p>
            <a:r>
              <a:rPr lang="en-US">
                <a:latin typeface="Arial" charset="0"/>
                <a:ea typeface="Arial" charset="0"/>
                <a:cs typeface="Arial" charset="0"/>
              </a:rPr>
              <a:t>of the danger she is in.</a:t>
            </a:r>
          </a:p>
        </p:txBody>
      </p:sp>
      <p:pic>
        <p:nvPicPr>
          <p:cNvPr id="5" name="Picture 4">
            <a:extLst>
              <a:ext uri="{FF2B5EF4-FFF2-40B4-BE49-F238E27FC236}">
                <a16:creationId xmlns:a16="http://schemas.microsoft.com/office/drawing/2014/main" id="{E49660AF-42EA-4C07-9CFA-207BF9708B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146" y="1166814"/>
            <a:ext cx="1532243" cy="1970590"/>
          </a:xfrm>
          <a:prstGeom prst="rect">
            <a:avLst/>
          </a:prstGeom>
        </p:spPr>
      </p:pic>
      <p:pic>
        <p:nvPicPr>
          <p:cNvPr id="6" name="Picture 3" descr="A green rectangle with white dots&#10;&#10;Description automatically generated">
            <a:extLst>
              <a:ext uri="{FF2B5EF4-FFF2-40B4-BE49-F238E27FC236}">
                <a16:creationId xmlns:a16="http://schemas.microsoft.com/office/drawing/2014/main" id="{2E04917D-5823-9CEA-50F5-E84172ED7894}"/>
              </a:ext>
            </a:extLst>
          </p:cNvPr>
          <p:cNvPicPr>
            <a:picLocks noChangeAspect="1"/>
          </p:cNvPicPr>
          <p:nvPr/>
        </p:nvPicPr>
        <p:blipFill>
          <a:blip r:embed="rId6"/>
          <a:stretch>
            <a:fillRect/>
          </a:stretch>
        </p:blipFill>
        <p:spPr>
          <a:xfrm>
            <a:off x="66136" y="6123592"/>
            <a:ext cx="12059727" cy="678061"/>
          </a:xfrm>
          <a:prstGeom prst="rect">
            <a:avLst/>
          </a:prstGeom>
        </p:spPr>
      </p:pic>
    </p:spTree>
    <p:extLst>
      <p:ext uri="{BB962C8B-B14F-4D97-AF65-F5344CB8AC3E}">
        <p14:creationId xmlns:p14="http://schemas.microsoft.com/office/powerpoint/2010/main" val="1981331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4905757"/>
            <a:ext cx="12192000" cy="1511152"/>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51" name="Subtitle 2"/>
          <p:cNvSpPr>
            <a:spLocks noGrp="1"/>
          </p:cNvSpPr>
          <p:nvPr>
            <p:ph type="subTitle" idx="1"/>
          </p:nvPr>
        </p:nvSpPr>
        <p:spPr>
          <a:xfrm>
            <a:off x="1523999" y="5138788"/>
            <a:ext cx="9144000" cy="522545"/>
          </a:xfrm>
        </p:spPr>
        <p:txBody>
          <a:bodyPr/>
          <a:lstStyle/>
          <a:p>
            <a:r>
              <a:rPr lang="en-GB" altLang="en-US" sz="2800" b="1">
                <a:solidFill>
                  <a:schemeClr val="bg1"/>
                </a:solidFill>
                <a:latin typeface="Arial" panose="020B0604020202020204" pitchFamily="34" charset="0"/>
                <a:cs typeface="Arial" panose="020B0604020202020204" pitchFamily="34" charset="0"/>
              </a:rPr>
              <a:t>Holocaust Memorial Day is on</a:t>
            </a:r>
          </a:p>
          <a:p>
            <a:r>
              <a:rPr lang="en-GB" altLang="en-US" sz="2800" b="1">
                <a:solidFill>
                  <a:schemeClr val="bg1"/>
                </a:solidFill>
                <a:latin typeface="Arial" panose="020B0604020202020204" pitchFamily="34" charset="0"/>
                <a:cs typeface="Arial" panose="020B0604020202020204" pitchFamily="34" charset="0"/>
              </a:rPr>
              <a:t>27 January each year</a:t>
            </a:r>
          </a:p>
        </p:txBody>
      </p:sp>
      <p:sp>
        <p:nvSpPr>
          <p:cNvPr id="6" name="Frame 5"/>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pic>
        <p:nvPicPr>
          <p:cNvPr id="2054"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72025" y="260539"/>
            <a:ext cx="1247948" cy="166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DD1B90A0-039D-4A5C-821B-84C1837DE84D}"/>
              </a:ext>
            </a:extLst>
          </p:cNvPr>
          <p:cNvPicPr>
            <a:picLocks noChangeAspect="1"/>
          </p:cNvPicPr>
          <p:nvPr/>
        </p:nvPicPr>
        <p:blipFill>
          <a:blip r:embed="rId3"/>
          <a:stretch>
            <a:fillRect/>
          </a:stretch>
        </p:blipFill>
        <p:spPr>
          <a:xfrm>
            <a:off x="8043745" y="2184517"/>
            <a:ext cx="3667125" cy="2047875"/>
          </a:xfrm>
          <a:prstGeom prst="rect">
            <a:avLst/>
          </a:prstGeom>
        </p:spPr>
      </p:pic>
      <p:pic>
        <p:nvPicPr>
          <p:cNvPr id="9" name="Picture 8">
            <a:extLst>
              <a:ext uri="{FF2B5EF4-FFF2-40B4-BE49-F238E27FC236}">
                <a16:creationId xmlns:a16="http://schemas.microsoft.com/office/drawing/2014/main" id="{C7D3C1CE-E360-4B4F-9094-2A6FDFE849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4" b="15512"/>
          <a:stretch/>
        </p:blipFill>
        <p:spPr>
          <a:xfrm>
            <a:off x="4262437" y="2184516"/>
            <a:ext cx="3667125" cy="2047876"/>
          </a:xfrm>
          <a:prstGeom prst="rect">
            <a:avLst/>
          </a:prstGeom>
        </p:spPr>
      </p:pic>
      <p:pic>
        <p:nvPicPr>
          <p:cNvPr id="10" name="Picture 9">
            <a:extLst>
              <a:ext uri="{FF2B5EF4-FFF2-40B4-BE49-F238E27FC236}">
                <a16:creationId xmlns:a16="http://schemas.microsoft.com/office/drawing/2014/main" id="{9604B161-7E52-4139-9FB8-62C9D340B764}"/>
              </a:ext>
            </a:extLst>
          </p:cNvPr>
          <p:cNvPicPr>
            <a:picLocks noChangeAspect="1"/>
          </p:cNvPicPr>
          <p:nvPr/>
        </p:nvPicPr>
        <p:blipFill>
          <a:blip r:embed="rId5"/>
          <a:stretch>
            <a:fillRect/>
          </a:stretch>
        </p:blipFill>
        <p:spPr>
          <a:xfrm>
            <a:off x="481129" y="2184517"/>
            <a:ext cx="3667125" cy="2047875"/>
          </a:xfrm>
          <a:prstGeom prst="rect">
            <a:avLst/>
          </a:prstGeom>
        </p:spPr>
      </p:pic>
      <p:pic>
        <p:nvPicPr>
          <p:cNvPr id="3" name="Picture 2">
            <a:extLst>
              <a:ext uri="{FF2B5EF4-FFF2-40B4-BE49-F238E27FC236}">
                <a16:creationId xmlns:a16="http://schemas.microsoft.com/office/drawing/2014/main" id="{EC851EF8-47ED-4772-90E2-95496311430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b="16234"/>
          <a:stretch/>
        </p:blipFill>
        <p:spPr>
          <a:xfrm>
            <a:off x="4262437" y="2184516"/>
            <a:ext cx="3667125" cy="2047875"/>
          </a:xfrm>
          <a:prstGeom prst="rect">
            <a:avLst/>
          </a:prstGeom>
        </p:spPr>
      </p:pic>
      <p:pic>
        <p:nvPicPr>
          <p:cNvPr id="5" name="Picture 4">
            <a:extLst>
              <a:ext uri="{FF2B5EF4-FFF2-40B4-BE49-F238E27FC236}">
                <a16:creationId xmlns:a16="http://schemas.microsoft.com/office/drawing/2014/main" id="{F876B532-9966-4A35-B6ED-F5A3269E3E2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b="25541"/>
          <a:stretch/>
        </p:blipFill>
        <p:spPr>
          <a:xfrm>
            <a:off x="481129" y="2184516"/>
            <a:ext cx="3667124" cy="2047876"/>
          </a:xfrm>
          <a:prstGeom prst="rect">
            <a:avLst/>
          </a:prstGeom>
        </p:spPr>
      </p:pic>
      <p:pic>
        <p:nvPicPr>
          <p:cNvPr id="4" name="Picture 3" descr="A green rectangle with white dots&#10;&#10;Description automatically generated">
            <a:extLst>
              <a:ext uri="{FF2B5EF4-FFF2-40B4-BE49-F238E27FC236}">
                <a16:creationId xmlns:a16="http://schemas.microsoft.com/office/drawing/2014/main" id="{FBF78EA1-149D-C2E8-0F9D-A113136A658B}"/>
              </a:ext>
            </a:extLst>
          </p:cNvPr>
          <p:cNvPicPr>
            <a:picLocks noChangeAspect="1"/>
          </p:cNvPicPr>
          <p:nvPr/>
        </p:nvPicPr>
        <p:blipFill>
          <a:blip r:embed="rId8"/>
          <a:stretch>
            <a:fillRect/>
          </a:stretch>
        </p:blipFill>
        <p:spPr>
          <a:xfrm>
            <a:off x="66136" y="6123592"/>
            <a:ext cx="12059727" cy="678061"/>
          </a:xfrm>
          <a:prstGeom prst="rect">
            <a:avLst/>
          </a:prstGeom>
        </p:spPr>
      </p:pic>
    </p:spTree>
    <p:extLst>
      <p:ext uri="{BB962C8B-B14F-4D97-AF65-F5344CB8AC3E}">
        <p14:creationId xmlns:p14="http://schemas.microsoft.com/office/powerpoint/2010/main" val="207243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TextBox 29"/>
          <p:cNvSpPr txBox="1">
            <a:spLocks noChangeArrowheads="1"/>
          </p:cNvSpPr>
          <p:nvPr/>
        </p:nvSpPr>
        <p:spPr bwMode="auto">
          <a:xfrm>
            <a:off x="401638" y="387350"/>
            <a:ext cx="6891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a:solidFill>
                  <a:schemeClr val="bg1"/>
                </a:solidFill>
                <a:latin typeface="Arial" panose="020B0604020202020204" pitchFamily="34" charset="0"/>
                <a:cs typeface="Arial" panose="020B0604020202020204" pitchFamily="34" charset="0"/>
              </a:rPr>
              <a:t>Darfur in Sudan</a:t>
            </a:r>
          </a:p>
        </p:txBody>
      </p:sp>
      <p:sp>
        <p:nvSpPr>
          <p:cNvPr id="33" name="Rectangle 32"/>
          <p:cNvSpPr/>
          <p:nvPr/>
        </p:nvSpPr>
        <p:spPr>
          <a:xfrm>
            <a:off x="0" y="325438"/>
            <a:ext cx="11337925" cy="646112"/>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78" name="TextBox 33"/>
          <p:cNvSpPr txBox="1">
            <a:spLocks noChangeArrowheads="1"/>
          </p:cNvSpPr>
          <p:nvPr/>
        </p:nvSpPr>
        <p:spPr bwMode="auto">
          <a:xfrm>
            <a:off x="423863" y="374650"/>
            <a:ext cx="68929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sz="2800" b="1">
                <a:solidFill>
                  <a:schemeClr val="bg1"/>
                </a:solidFill>
                <a:latin typeface="Arial" panose="020B0604020202020204" pitchFamily="34" charset="0"/>
                <a:cs typeface="Arial" panose="020B0604020202020204" pitchFamily="34" charset="0"/>
              </a:rPr>
              <a:t>Can you define these words/phrases?</a:t>
            </a:r>
          </a:p>
        </p:txBody>
      </p:sp>
      <p:pic>
        <p:nvPicPr>
          <p:cNvPr id="3080" name="Picture 3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36350" y="249238"/>
            <a:ext cx="5889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ame 14"/>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pic>
        <p:nvPicPr>
          <p:cNvPr id="4" name="Picture 3">
            <a:extLst>
              <a:ext uri="{FF2B5EF4-FFF2-40B4-BE49-F238E27FC236}">
                <a16:creationId xmlns:a16="http://schemas.microsoft.com/office/drawing/2014/main" id="{C8CBCFE4-DE69-48B4-8636-428D57E8F6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352" y="1621120"/>
            <a:ext cx="11071296" cy="4244859"/>
          </a:xfrm>
          <a:prstGeom prst="rect">
            <a:avLst/>
          </a:prstGeom>
        </p:spPr>
      </p:pic>
      <p:pic>
        <p:nvPicPr>
          <p:cNvPr id="3" name="Picture 3" descr="A green rectangle with white dots&#10;&#10;Description automatically generated">
            <a:extLst>
              <a:ext uri="{FF2B5EF4-FFF2-40B4-BE49-F238E27FC236}">
                <a16:creationId xmlns:a16="http://schemas.microsoft.com/office/drawing/2014/main" id="{A07FDF1A-2BCB-15E2-108C-DE6EB9F0D76C}"/>
              </a:ext>
            </a:extLst>
          </p:cNvPr>
          <p:cNvPicPr>
            <a:picLocks noChangeAspect="1"/>
          </p:cNvPicPr>
          <p:nvPr/>
        </p:nvPicPr>
        <p:blipFill>
          <a:blip r:embed="rId4"/>
          <a:stretch>
            <a:fillRect/>
          </a:stretch>
        </p:blipFill>
        <p:spPr>
          <a:xfrm>
            <a:off x="66136" y="6123592"/>
            <a:ext cx="12059727" cy="67806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TextBox 29"/>
          <p:cNvSpPr txBox="1">
            <a:spLocks noChangeArrowheads="1"/>
          </p:cNvSpPr>
          <p:nvPr/>
        </p:nvSpPr>
        <p:spPr bwMode="auto">
          <a:xfrm>
            <a:off x="401638" y="387350"/>
            <a:ext cx="6891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a:solidFill>
                  <a:schemeClr val="bg1"/>
                </a:solidFill>
                <a:latin typeface="Arial" panose="020B0604020202020204" pitchFamily="34" charset="0"/>
                <a:cs typeface="Arial" panose="020B0604020202020204" pitchFamily="34" charset="0"/>
              </a:rPr>
              <a:t>Darfur in Sudan</a:t>
            </a:r>
          </a:p>
        </p:txBody>
      </p:sp>
      <p:sp>
        <p:nvSpPr>
          <p:cNvPr id="33" name="Rectangle 32"/>
          <p:cNvSpPr/>
          <p:nvPr/>
        </p:nvSpPr>
        <p:spPr>
          <a:xfrm>
            <a:off x="0" y="325438"/>
            <a:ext cx="11337925" cy="646112"/>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78" name="TextBox 33"/>
          <p:cNvSpPr txBox="1">
            <a:spLocks noChangeArrowheads="1"/>
          </p:cNvSpPr>
          <p:nvPr/>
        </p:nvSpPr>
        <p:spPr bwMode="auto">
          <a:xfrm>
            <a:off x="423863" y="374650"/>
            <a:ext cx="68929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sz="2800" b="1">
                <a:solidFill>
                  <a:schemeClr val="bg1"/>
                </a:solidFill>
                <a:latin typeface="Arial" panose="020B0604020202020204" pitchFamily="34" charset="0"/>
                <a:cs typeface="Arial" panose="020B0604020202020204" pitchFamily="34" charset="0"/>
              </a:rPr>
              <a:t>Genocide</a:t>
            </a:r>
          </a:p>
        </p:txBody>
      </p:sp>
      <p:pic>
        <p:nvPicPr>
          <p:cNvPr id="3080" name="Picture 3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36350" y="249238"/>
            <a:ext cx="5889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ame 14"/>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6" name="TextBox 5">
            <a:extLst>
              <a:ext uri="{FF2B5EF4-FFF2-40B4-BE49-F238E27FC236}">
                <a16:creationId xmlns:a16="http://schemas.microsoft.com/office/drawing/2014/main" id="{60366408-8E1F-46D5-8B78-43848FD163F6}"/>
              </a:ext>
            </a:extLst>
          </p:cNvPr>
          <p:cNvSpPr txBox="1"/>
          <p:nvPr/>
        </p:nvSpPr>
        <p:spPr>
          <a:xfrm>
            <a:off x="401638" y="1351508"/>
            <a:ext cx="10942419" cy="5194499"/>
          </a:xfrm>
          <a:prstGeom prst="rect">
            <a:avLst/>
          </a:prstGeom>
          <a:noFill/>
        </p:spPr>
        <p:txBody>
          <a:bodyPr wrap="none" rtlCol="0">
            <a:spAutoFit/>
          </a:bodyPr>
          <a:lstStyle/>
          <a:p>
            <a:r>
              <a:rPr lang="en-GB" sz="2400" b="1">
                <a:latin typeface="Arial" panose="020B0604020202020204" pitchFamily="34" charset="0"/>
                <a:cs typeface="Arial" panose="020B0604020202020204" pitchFamily="34" charset="0"/>
              </a:rPr>
              <a:t>The full legal definition of genocide is:</a:t>
            </a:r>
          </a:p>
          <a:p>
            <a:endParaRPr lang="en-GB" sz="2400">
              <a:latin typeface="Arial" panose="020B0604020202020204" pitchFamily="34" charset="0"/>
              <a:cs typeface="Arial" panose="020B0604020202020204" pitchFamily="34" charset="0"/>
            </a:endParaRPr>
          </a:p>
          <a:p>
            <a:r>
              <a:rPr lang="en-GB" sz="2400">
                <a:latin typeface="Arial" panose="020B0604020202020204" pitchFamily="34" charset="0"/>
                <a:cs typeface="Arial" panose="020B0604020202020204" pitchFamily="34" charset="0"/>
              </a:rPr>
              <a:t>Any of the following acts committed with intent to destroy, in whole or in part, </a:t>
            </a:r>
          </a:p>
          <a:p>
            <a:r>
              <a:rPr lang="en-GB" sz="2400">
                <a:latin typeface="Arial" panose="020B0604020202020204" pitchFamily="34" charset="0"/>
                <a:cs typeface="Arial" panose="020B0604020202020204" pitchFamily="34" charset="0"/>
              </a:rPr>
              <a:t>a national, ethnical, racial or religious group, as such:</a:t>
            </a:r>
          </a:p>
          <a:p>
            <a:endParaRPr lang="en-GB" sz="240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GB" sz="2400">
                <a:latin typeface="Arial" panose="020B0604020202020204" pitchFamily="34" charset="0"/>
                <a:cs typeface="Arial" panose="020B0604020202020204" pitchFamily="34" charset="0"/>
              </a:rPr>
              <a:t>killing members of the group</a:t>
            </a:r>
          </a:p>
          <a:p>
            <a:pPr marL="342900" indent="-342900">
              <a:lnSpc>
                <a:spcPct val="150000"/>
              </a:lnSpc>
              <a:buFont typeface="Arial" panose="020B0604020202020204" pitchFamily="34" charset="0"/>
              <a:buChar char="•"/>
            </a:pPr>
            <a:r>
              <a:rPr lang="en-GB" sz="2400">
                <a:latin typeface="Arial" panose="020B0604020202020204" pitchFamily="34" charset="0"/>
                <a:cs typeface="Arial" panose="020B0604020202020204" pitchFamily="34" charset="0"/>
              </a:rPr>
              <a:t>causing serious bodily or mental harm to members of the group</a:t>
            </a:r>
          </a:p>
          <a:p>
            <a:pPr marL="342900" indent="-342900">
              <a:lnSpc>
                <a:spcPct val="150000"/>
              </a:lnSpc>
              <a:buFont typeface="Arial" panose="020B0604020202020204" pitchFamily="34" charset="0"/>
              <a:buChar char="•"/>
            </a:pPr>
            <a:r>
              <a:rPr lang="en-GB" sz="2400">
                <a:latin typeface="Arial" panose="020B0604020202020204" pitchFamily="34" charset="0"/>
                <a:cs typeface="Arial" panose="020B0604020202020204" pitchFamily="34" charset="0"/>
              </a:rPr>
              <a:t>deliberately inflicting on the group conditions of life calculated to bring about </a:t>
            </a:r>
          </a:p>
          <a:p>
            <a:pPr>
              <a:lnSpc>
                <a:spcPct val="150000"/>
              </a:lnSpc>
            </a:pPr>
            <a:r>
              <a:rPr lang="en-GB" sz="2400">
                <a:latin typeface="Arial" panose="020B0604020202020204" pitchFamily="34" charset="0"/>
                <a:cs typeface="Arial" panose="020B0604020202020204" pitchFamily="34" charset="0"/>
              </a:rPr>
              <a:t>    its physical destruction in whole or in part</a:t>
            </a:r>
          </a:p>
          <a:p>
            <a:pPr marL="342900" indent="-342900">
              <a:lnSpc>
                <a:spcPct val="150000"/>
              </a:lnSpc>
              <a:buFont typeface="Arial" panose="020B0604020202020204" pitchFamily="34" charset="0"/>
              <a:buChar char="•"/>
            </a:pPr>
            <a:r>
              <a:rPr lang="en-GB" sz="2400">
                <a:latin typeface="Arial" panose="020B0604020202020204" pitchFamily="34" charset="0"/>
                <a:cs typeface="Arial" panose="020B0604020202020204" pitchFamily="34" charset="0"/>
              </a:rPr>
              <a:t>imposing measures intended to prevent births within the group</a:t>
            </a:r>
          </a:p>
          <a:p>
            <a:pPr marL="342900" indent="-342900">
              <a:lnSpc>
                <a:spcPct val="150000"/>
              </a:lnSpc>
              <a:buFont typeface="Arial" panose="020B0604020202020204" pitchFamily="34" charset="0"/>
              <a:buChar char="•"/>
            </a:pPr>
            <a:r>
              <a:rPr lang="en-GB" sz="2400">
                <a:latin typeface="Arial" panose="020B0604020202020204" pitchFamily="34" charset="0"/>
                <a:cs typeface="Arial" panose="020B0604020202020204" pitchFamily="34" charset="0"/>
              </a:rPr>
              <a:t>forcibly transferring children of the group to another group</a:t>
            </a:r>
          </a:p>
        </p:txBody>
      </p:sp>
      <p:pic>
        <p:nvPicPr>
          <p:cNvPr id="3" name="Picture 3" descr="A green rectangle with white dots&#10;&#10;Description automatically generated">
            <a:extLst>
              <a:ext uri="{FF2B5EF4-FFF2-40B4-BE49-F238E27FC236}">
                <a16:creationId xmlns:a16="http://schemas.microsoft.com/office/drawing/2014/main" id="{B325BE3E-B1ED-FA43-4C4D-8E556B302D19}"/>
              </a:ext>
            </a:extLst>
          </p:cNvPr>
          <p:cNvPicPr>
            <a:picLocks noChangeAspect="1"/>
          </p:cNvPicPr>
          <p:nvPr/>
        </p:nvPicPr>
        <p:blipFill>
          <a:blip r:embed="rId3"/>
          <a:stretch>
            <a:fillRect/>
          </a:stretch>
        </p:blipFill>
        <p:spPr>
          <a:xfrm>
            <a:off x="66136" y="6123592"/>
            <a:ext cx="12059727" cy="678061"/>
          </a:xfrm>
          <a:prstGeom prst="rect">
            <a:avLst/>
          </a:prstGeom>
        </p:spPr>
      </p:pic>
    </p:spTree>
    <p:extLst>
      <p:ext uri="{BB962C8B-B14F-4D97-AF65-F5344CB8AC3E}">
        <p14:creationId xmlns:p14="http://schemas.microsoft.com/office/powerpoint/2010/main" val="2954080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6ECA58-2BCB-4FE2-BD8C-5FE9C29F1BDF}"/>
              </a:ext>
            </a:extLst>
          </p:cNvPr>
          <p:cNvPicPr>
            <a:picLocks noChangeAspect="1"/>
          </p:cNvPicPr>
          <p:nvPr/>
        </p:nvPicPr>
        <p:blipFill rotWithShape="1">
          <a:blip r:embed="rId2">
            <a:extLst>
              <a:ext uri="{28A0092B-C50C-407E-A947-70E740481C1C}">
                <a14:useLocalDpi xmlns:a14="http://schemas.microsoft.com/office/drawing/2010/main" val="0"/>
              </a:ext>
            </a:extLst>
          </a:blip>
          <a:srcRect t="19553" b="19699"/>
          <a:stretch/>
        </p:blipFill>
        <p:spPr>
          <a:xfrm>
            <a:off x="344429" y="1171211"/>
            <a:ext cx="11503142" cy="5240878"/>
          </a:xfrm>
          <a:prstGeom prst="rect">
            <a:avLst/>
          </a:prstGeom>
        </p:spPr>
      </p:pic>
      <p:sp>
        <p:nvSpPr>
          <p:cNvPr id="3075" name="TextBox 29"/>
          <p:cNvSpPr txBox="1">
            <a:spLocks noChangeArrowheads="1"/>
          </p:cNvSpPr>
          <p:nvPr/>
        </p:nvSpPr>
        <p:spPr bwMode="auto">
          <a:xfrm>
            <a:off x="401638" y="387350"/>
            <a:ext cx="6891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a:solidFill>
                  <a:schemeClr val="bg1"/>
                </a:solidFill>
                <a:latin typeface="Arial" panose="020B0604020202020204" pitchFamily="34" charset="0"/>
                <a:cs typeface="Arial" panose="020B0604020202020204" pitchFamily="34" charset="0"/>
              </a:rPr>
              <a:t>Darfur in Sudan</a:t>
            </a:r>
          </a:p>
        </p:txBody>
      </p:sp>
      <p:sp>
        <p:nvSpPr>
          <p:cNvPr id="33" name="Rectangle 32"/>
          <p:cNvSpPr/>
          <p:nvPr/>
        </p:nvSpPr>
        <p:spPr>
          <a:xfrm>
            <a:off x="0" y="325438"/>
            <a:ext cx="11337925" cy="646112"/>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Rectangle 1"/>
          <p:cNvSpPr/>
          <p:nvPr/>
        </p:nvSpPr>
        <p:spPr>
          <a:xfrm>
            <a:off x="3994150" y="5813778"/>
            <a:ext cx="8197850" cy="598311"/>
          </a:xfrm>
          <a:prstGeom prst="rect">
            <a:avLst/>
          </a:prstGeom>
          <a:solidFill>
            <a:srgbClr val="9326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78" name="TextBox 33"/>
          <p:cNvSpPr txBox="1">
            <a:spLocks noChangeArrowheads="1"/>
          </p:cNvSpPr>
          <p:nvPr/>
        </p:nvSpPr>
        <p:spPr bwMode="auto">
          <a:xfrm>
            <a:off x="423863" y="374650"/>
            <a:ext cx="6892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b="1">
                <a:solidFill>
                  <a:schemeClr val="bg1"/>
                </a:solidFill>
                <a:latin typeface="Arial" panose="020B0604020202020204" pitchFamily="34" charset="0"/>
                <a:cs typeface="Arial" panose="020B0604020202020204" pitchFamily="34" charset="0"/>
              </a:rPr>
              <a:t>What is Auschwitz?</a:t>
            </a:r>
          </a:p>
        </p:txBody>
      </p:sp>
      <p:sp>
        <p:nvSpPr>
          <p:cNvPr id="3079" name="TextBox 36"/>
          <p:cNvSpPr txBox="1">
            <a:spLocks noChangeArrowheads="1"/>
          </p:cNvSpPr>
          <p:nvPr/>
        </p:nvSpPr>
        <p:spPr bwMode="auto">
          <a:xfrm>
            <a:off x="4155310" y="5920653"/>
            <a:ext cx="78644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622485"/>
              </a:buClr>
              <a:buSzPct val="150000"/>
            </a:pPr>
            <a:r>
              <a:rPr lang="en-GB" altLang="en-US" sz="2000" b="1">
                <a:solidFill>
                  <a:schemeClr val="bg1"/>
                </a:solidFill>
                <a:latin typeface="Arial" panose="020B0604020202020204" pitchFamily="34" charset="0"/>
                <a:cs typeface="Arial" panose="020B0604020202020204" pitchFamily="34" charset="0"/>
              </a:rPr>
              <a:t>27 January 1945 – Auschwitz-Birkenau was liberated.</a:t>
            </a:r>
            <a:endParaRPr lang="en-GB" altLang="en-US" sz="2000">
              <a:solidFill>
                <a:schemeClr val="bg1"/>
              </a:solidFill>
              <a:latin typeface="Arial" panose="020B0604020202020204" pitchFamily="34" charset="0"/>
              <a:cs typeface="Arial" panose="020B0604020202020204" pitchFamily="34" charset="0"/>
            </a:endParaRPr>
          </a:p>
        </p:txBody>
      </p:sp>
      <p:pic>
        <p:nvPicPr>
          <p:cNvPr id="3080" name="Picture 3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6350" y="249238"/>
            <a:ext cx="5889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ame 14"/>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3" name="TextBox 2">
            <a:extLst>
              <a:ext uri="{FF2B5EF4-FFF2-40B4-BE49-F238E27FC236}">
                <a16:creationId xmlns:a16="http://schemas.microsoft.com/office/drawing/2014/main" id="{26B97DB0-18BC-4662-A6C7-7CE4158D79D1}"/>
              </a:ext>
            </a:extLst>
          </p:cNvPr>
          <p:cNvSpPr txBox="1"/>
          <p:nvPr/>
        </p:nvSpPr>
        <p:spPr>
          <a:xfrm>
            <a:off x="455613" y="1296988"/>
            <a:ext cx="4198585" cy="369332"/>
          </a:xfrm>
          <a:prstGeom prst="rect">
            <a:avLst/>
          </a:prstGeom>
          <a:noFill/>
        </p:spPr>
        <p:txBody>
          <a:bodyPr wrap="none" rtlCol="0">
            <a:spAutoFit/>
          </a:bodyPr>
          <a:lstStyle/>
          <a:p>
            <a:r>
              <a:rPr lang="en-GB">
                <a:latin typeface="Arial" panose="020B0604020202020204" pitchFamily="34" charset="0"/>
                <a:cs typeface="Arial" panose="020B0604020202020204" pitchFamily="34" charset="0"/>
              </a:rPr>
              <a:t>Auschwitz-Birkenau – Nazi death camp</a:t>
            </a:r>
          </a:p>
        </p:txBody>
      </p:sp>
      <p:pic>
        <p:nvPicPr>
          <p:cNvPr id="5" name="Picture 3" descr="A green rectangle with white dots&#10;&#10;Description automatically generated">
            <a:extLst>
              <a:ext uri="{FF2B5EF4-FFF2-40B4-BE49-F238E27FC236}">
                <a16:creationId xmlns:a16="http://schemas.microsoft.com/office/drawing/2014/main" id="{110E6B1C-5F52-1BB3-F26F-4A665750259B}"/>
              </a:ext>
            </a:extLst>
          </p:cNvPr>
          <p:cNvPicPr>
            <a:picLocks noChangeAspect="1"/>
          </p:cNvPicPr>
          <p:nvPr/>
        </p:nvPicPr>
        <p:blipFill>
          <a:blip r:embed="rId4"/>
          <a:stretch>
            <a:fillRect/>
          </a:stretch>
        </p:blipFill>
        <p:spPr>
          <a:xfrm>
            <a:off x="66136" y="6123592"/>
            <a:ext cx="12059727" cy="678061"/>
          </a:xfrm>
          <a:prstGeom prst="rect">
            <a:avLst/>
          </a:prstGeom>
        </p:spPr>
      </p:pic>
    </p:spTree>
    <p:extLst>
      <p:ext uri="{BB962C8B-B14F-4D97-AF65-F5344CB8AC3E}">
        <p14:creationId xmlns:p14="http://schemas.microsoft.com/office/powerpoint/2010/main" val="2690103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TextBox 29"/>
          <p:cNvSpPr txBox="1">
            <a:spLocks noChangeArrowheads="1"/>
          </p:cNvSpPr>
          <p:nvPr/>
        </p:nvSpPr>
        <p:spPr bwMode="auto">
          <a:xfrm>
            <a:off x="401638" y="387350"/>
            <a:ext cx="6891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a:solidFill>
                  <a:schemeClr val="bg1"/>
                </a:solidFill>
                <a:latin typeface="Arial" panose="020B0604020202020204" pitchFamily="34" charset="0"/>
                <a:cs typeface="Arial" panose="020B0604020202020204" pitchFamily="34" charset="0"/>
              </a:rPr>
              <a:t>Darfur in Sudan</a:t>
            </a:r>
          </a:p>
        </p:txBody>
      </p:sp>
      <p:sp>
        <p:nvSpPr>
          <p:cNvPr id="33" name="Rectangle 32"/>
          <p:cNvSpPr/>
          <p:nvPr/>
        </p:nvSpPr>
        <p:spPr>
          <a:xfrm>
            <a:off x="0" y="325438"/>
            <a:ext cx="11337925" cy="646112"/>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78" name="TextBox 33"/>
          <p:cNvSpPr txBox="1">
            <a:spLocks noChangeArrowheads="1"/>
          </p:cNvSpPr>
          <p:nvPr/>
        </p:nvSpPr>
        <p:spPr bwMode="auto">
          <a:xfrm>
            <a:off x="423863" y="374650"/>
            <a:ext cx="6892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b="1">
                <a:solidFill>
                  <a:schemeClr val="bg1"/>
                </a:solidFill>
                <a:latin typeface="Arial" panose="020B0604020202020204" pitchFamily="34" charset="0"/>
                <a:cs typeface="Arial" panose="020B0604020202020204" pitchFamily="34" charset="0"/>
              </a:rPr>
              <a:t>Quotes</a:t>
            </a:r>
          </a:p>
        </p:txBody>
      </p:sp>
      <p:pic>
        <p:nvPicPr>
          <p:cNvPr id="3080" name="Picture 3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36350" y="249238"/>
            <a:ext cx="5889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ame 14"/>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pic>
        <p:nvPicPr>
          <p:cNvPr id="3" name="Picture 2">
            <a:extLst>
              <a:ext uri="{FF2B5EF4-FFF2-40B4-BE49-F238E27FC236}">
                <a16:creationId xmlns:a16="http://schemas.microsoft.com/office/drawing/2014/main" id="{2A24F4C4-9B65-40EE-84F8-4D80D6BCE2E3}"/>
              </a:ext>
            </a:extLst>
          </p:cNvPr>
          <p:cNvPicPr>
            <a:picLocks noChangeAspect="1"/>
          </p:cNvPicPr>
          <p:nvPr/>
        </p:nvPicPr>
        <p:blipFill>
          <a:blip r:embed="rId3"/>
          <a:stretch>
            <a:fillRect/>
          </a:stretch>
        </p:blipFill>
        <p:spPr>
          <a:xfrm>
            <a:off x="9398643" y="3429000"/>
            <a:ext cx="1939282" cy="2900188"/>
          </a:xfrm>
          <a:prstGeom prst="rect">
            <a:avLst/>
          </a:prstGeom>
        </p:spPr>
      </p:pic>
      <p:pic>
        <p:nvPicPr>
          <p:cNvPr id="4" name="Picture 3">
            <a:extLst>
              <a:ext uri="{FF2B5EF4-FFF2-40B4-BE49-F238E27FC236}">
                <a16:creationId xmlns:a16="http://schemas.microsoft.com/office/drawing/2014/main" id="{7B28E87A-5424-44C0-A08E-B9A54971E172}"/>
              </a:ext>
            </a:extLst>
          </p:cNvPr>
          <p:cNvPicPr>
            <a:picLocks noChangeAspect="1"/>
          </p:cNvPicPr>
          <p:nvPr/>
        </p:nvPicPr>
        <p:blipFill>
          <a:blip r:embed="rId4"/>
          <a:stretch>
            <a:fillRect/>
          </a:stretch>
        </p:blipFill>
        <p:spPr>
          <a:xfrm>
            <a:off x="576780" y="1158948"/>
            <a:ext cx="1923614" cy="2939971"/>
          </a:xfrm>
          <a:prstGeom prst="rect">
            <a:avLst/>
          </a:prstGeom>
        </p:spPr>
      </p:pic>
      <p:sp>
        <p:nvSpPr>
          <p:cNvPr id="6" name="TextBox 5">
            <a:extLst>
              <a:ext uri="{FF2B5EF4-FFF2-40B4-BE49-F238E27FC236}">
                <a16:creationId xmlns:a16="http://schemas.microsoft.com/office/drawing/2014/main" id="{64E3903B-295B-4294-A710-FBBEE0D32EAB}"/>
              </a:ext>
            </a:extLst>
          </p:cNvPr>
          <p:cNvSpPr txBox="1"/>
          <p:nvPr/>
        </p:nvSpPr>
        <p:spPr>
          <a:xfrm>
            <a:off x="576780" y="4101651"/>
            <a:ext cx="1274708" cy="369332"/>
          </a:xfrm>
          <a:prstGeom prst="rect">
            <a:avLst/>
          </a:prstGeom>
          <a:noFill/>
        </p:spPr>
        <p:txBody>
          <a:bodyPr wrap="none" rtlCol="0">
            <a:spAutoFit/>
          </a:bodyPr>
          <a:lstStyle/>
          <a:p>
            <a:r>
              <a:rPr lang="en-GB">
                <a:latin typeface="Arial" panose="020B0604020202020204" pitchFamily="34" charset="0"/>
                <a:cs typeface="Arial" panose="020B0604020202020204" pitchFamily="34" charset="0"/>
              </a:rPr>
              <a:t>Primo Levi</a:t>
            </a:r>
            <a:endParaRPr lang="en-GB" sz="16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489C825-315E-4D0C-9C88-5A030819055F}"/>
              </a:ext>
            </a:extLst>
          </p:cNvPr>
          <p:cNvSpPr txBox="1"/>
          <p:nvPr/>
        </p:nvSpPr>
        <p:spPr>
          <a:xfrm>
            <a:off x="10063217" y="6325324"/>
            <a:ext cx="1326004" cy="369332"/>
          </a:xfrm>
          <a:prstGeom prst="rect">
            <a:avLst/>
          </a:prstGeom>
          <a:noFill/>
        </p:spPr>
        <p:txBody>
          <a:bodyPr wrap="none" rtlCol="0">
            <a:spAutoFit/>
          </a:bodyPr>
          <a:lstStyle/>
          <a:p>
            <a:r>
              <a:rPr lang="en-GB">
                <a:latin typeface="Arial" panose="020B0604020202020204" pitchFamily="34" charset="0"/>
                <a:cs typeface="Arial" panose="020B0604020202020204" pitchFamily="34" charset="0"/>
              </a:rPr>
              <a:t>Elie Wiesel</a:t>
            </a:r>
            <a:endParaRPr lang="en-GB" sz="160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3FF3D8E-20D3-4DAD-9363-F705DED422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4885" y="2163325"/>
            <a:ext cx="7596274" cy="646232"/>
          </a:xfrm>
          <a:prstGeom prst="rect">
            <a:avLst/>
          </a:prstGeom>
        </p:spPr>
      </p:pic>
      <p:pic>
        <p:nvPicPr>
          <p:cNvPr id="10" name="Picture 9">
            <a:extLst>
              <a:ext uri="{FF2B5EF4-FFF2-40B4-BE49-F238E27FC236}">
                <a16:creationId xmlns:a16="http://schemas.microsoft.com/office/drawing/2014/main" id="{47891049-C6A7-40CC-8658-41FF9BA6DD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8626" y="4729515"/>
            <a:ext cx="6108721" cy="1481456"/>
          </a:xfrm>
          <a:prstGeom prst="rect">
            <a:avLst/>
          </a:prstGeom>
        </p:spPr>
      </p:pic>
      <p:pic>
        <p:nvPicPr>
          <p:cNvPr id="5" name="Picture 3" descr="A green rectangle with white dots&#10;&#10;Description automatically generated">
            <a:extLst>
              <a:ext uri="{FF2B5EF4-FFF2-40B4-BE49-F238E27FC236}">
                <a16:creationId xmlns:a16="http://schemas.microsoft.com/office/drawing/2014/main" id="{FC5BA4E0-7767-C7DC-A3B1-7F01C499585E}"/>
              </a:ext>
            </a:extLst>
          </p:cNvPr>
          <p:cNvPicPr>
            <a:picLocks noChangeAspect="1"/>
          </p:cNvPicPr>
          <p:nvPr/>
        </p:nvPicPr>
        <p:blipFill>
          <a:blip r:embed="rId7"/>
          <a:stretch>
            <a:fillRect/>
          </a:stretch>
        </p:blipFill>
        <p:spPr>
          <a:xfrm>
            <a:off x="66136" y="6123592"/>
            <a:ext cx="12059727" cy="678061"/>
          </a:xfrm>
          <a:prstGeom prst="rect">
            <a:avLst/>
          </a:prstGeom>
        </p:spPr>
      </p:pic>
    </p:spTree>
    <p:extLst>
      <p:ext uri="{BB962C8B-B14F-4D97-AF65-F5344CB8AC3E}">
        <p14:creationId xmlns:p14="http://schemas.microsoft.com/office/powerpoint/2010/main" val="365882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6" name="TextBox 29"/>
          <p:cNvSpPr txBox="1">
            <a:spLocks noChangeArrowheads="1"/>
          </p:cNvSpPr>
          <p:nvPr/>
        </p:nvSpPr>
        <p:spPr bwMode="auto">
          <a:xfrm>
            <a:off x="401638" y="387350"/>
            <a:ext cx="6891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a:solidFill>
                  <a:schemeClr val="bg1"/>
                </a:solidFill>
                <a:latin typeface="Arial" panose="020B0604020202020204" pitchFamily="34" charset="0"/>
                <a:cs typeface="Arial" panose="020B0604020202020204" pitchFamily="34" charset="0"/>
              </a:rPr>
              <a:t>Darfur in Sudan</a:t>
            </a:r>
          </a:p>
        </p:txBody>
      </p:sp>
      <p:sp>
        <p:nvSpPr>
          <p:cNvPr id="33" name="Rectangle 32"/>
          <p:cNvSpPr/>
          <p:nvPr/>
        </p:nvSpPr>
        <p:spPr>
          <a:xfrm>
            <a:off x="57150" y="325438"/>
            <a:ext cx="11280775" cy="646112"/>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198" name="TextBox 33"/>
          <p:cNvSpPr txBox="1">
            <a:spLocks noChangeArrowheads="1"/>
          </p:cNvSpPr>
          <p:nvPr/>
        </p:nvSpPr>
        <p:spPr bwMode="auto">
          <a:xfrm>
            <a:off x="423863" y="374650"/>
            <a:ext cx="6892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b="1">
                <a:solidFill>
                  <a:schemeClr val="bg1"/>
                </a:solidFill>
                <a:latin typeface="Arial" panose="020B0604020202020204" pitchFamily="34" charset="0"/>
                <a:cs typeface="Arial" panose="020B0604020202020204" pitchFamily="34" charset="0"/>
              </a:rPr>
              <a:t>What is a refugee like?</a:t>
            </a:r>
          </a:p>
        </p:txBody>
      </p:sp>
      <p:pic>
        <p:nvPicPr>
          <p:cNvPr id="8200" name="Picture 3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379200" y="249238"/>
            <a:ext cx="5889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ame 15"/>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3" name="Rectangle 11"/>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3"/>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22"/>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A7ACEE61-5051-F1BA-D0D1-2E9817151FC0}"/>
              </a:ext>
            </a:extLst>
          </p:cNvPr>
          <p:cNvSpPr txBox="1"/>
          <p:nvPr/>
        </p:nvSpPr>
        <p:spPr>
          <a:xfrm>
            <a:off x="404090" y="1570181"/>
            <a:ext cx="5368636"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Calibri"/>
                <a:ea typeface="Calibri"/>
                <a:cs typeface="Calibri"/>
              </a:rPr>
              <a:t>The result of genocide is often refugees.</a:t>
            </a:r>
            <a:endParaRPr lang="en-GB" sz="2400">
              <a:ea typeface="Calibri" panose="020F0502020204030204" pitchFamily="34" charset="0"/>
              <a:cs typeface="Calibri" panose="020F0502020204030204" pitchFamily="34" charset="0"/>
            </a:endParaRPr>
          </a:p>
          <a:p>
            <a:endParaRPr lang="en-GB" sz="2400">
              <a:latin typeface="Calibri"/>
              <a:ea typeface="Calibri"/>
              <a:cs typeface="Calibri"/>
            </a:endParaRPr>
          </a:p>
          <a:p>
            <a:r>
              <a:rPr lang="en-GB" sz="2400">
                <a:solidFill>
                  <a:srgbClr val="333333"/>
                </a:solidFill>
                <a:latin typeface="Calibri"/>
                <a:ea typeface="Calibri"/>
                <a:cs typeface="Calibri"/>
              </a:rPr>
              <a:t>By 1939, Britain was home to over 60,000 Jewish refugees, 50,000 of whom settled permanently. They were joined after 1945 by a smaller group of Jews who had survived the Holocaust in Europe.</a:t>
            </a:r>
            <a:endParaRPr lang="en-GB">
              <a:latin typeface="Calibri"/>
            </a:endParaRPr>
          </a:p>
          <a:p>
            <a:endParaRPr lang="en-GB" sz="2400">
              <a:solidFill>
                <a:srgbClr val="333333"/>
              </a:solidFill>
              <a:latin typeface="Calibri"/>
              <a:ea typeface="Calibri"/>
              <a:cs typeface="Calibri"/>
            </a:endParaRPr>
          </a:p>
          <a:p>
            <a:r>
              <a:rPr lang="en-GB" sz="2400">
                <a:solidFill>
                  <a:srgbClr val="333333"/>
                </a:solidFill>
                <a:latin typeface="Calibri"/>
                <a:ea typeface="Calibri"/>
                <a:cs typeface="Calibri"/>
              </a:rPr>
              <a:t>These refugees sought asylum from racial, religious and political persecution. </a:t>
            </a:r>
            <a:endParaRPr lang="en-GB">
              <a:latin typeface="Calibri"/>
            </a:endParaRPr>
          </a:p>
          <a:p>
            <a:endParaRPr lang="en-GB" sz="2400">
              <a:ea typeface="Calibri"/>
              <a:cs typeface="Calibri"/>
            </a:endParaRPr>
          </a:p>
        </p:txBody>
      </p:sp>
      <p:pic>
        <p:nvPicPr>
          <p:cNvPr id="4" name="Picture 4" descr="A picture containing text, human face, person, person&#10;&#10;Description automatically generated">
            <a:extLst>
              <a:ext uri="{FF2B5EF4-FFF2-40B4-BE49-F238E27FC236}">
                <a16:creationId xmlns:a16="http://schemas.microsoft.com/office/drawing/2014/main" id="{CF783078-C111-8967-DE00-7AA8ABD48D8A}"/>
              </a:ext>
            </a:extLst>
          </p:cNvPr>
          <p:cNvPicPr>
            <a:picLocks noChangeAspect="1"/>
          </p:cNvPicPr>
          <p:nvPr/>
        </p:nvPicPr>
        <p:blipFill>
          <a:blip r:embed="rId3"/>
          <a:stretch>
            <a:fillRect/>
          </a:stretch>
        </p:blipFill>
        <p:spPr>
          <a:xfrm>
            <a:off x="6089815" y="331205"/>
            <a:ext cx="5138771" cy="5922421"/>
          </a:xfrm>
          <a:prstGeom prst="rect">
            <a:avLst/>
          </a:prstGeom>
        </p:spPr>
      </p:pic>
      <p:pic>
        <p:nvPicPr>
          <p:cNvPr id="6" name="Picture 3" descr="A green rectangle with white dots&#10;&#10;Description automatically generated">
            <a:extLst>
              <a:ext uri="{FF2B5EF4-FFF2-40B4-BE49-F238E27FC236}">
                <a16:creationId xmlns:a16="http://schemas.microsoft.com/office/drawing/2014/main" id="{5B992E17-921F-AAE7-0EDE-0310316AF3FD}"/>
              </a:ext>
            </a:extLst>
          </p:cNvPr>
          <p:cNvPicPr>
            <a:picLocks noChangeAspect="1"/>
          </p:cNvPicPr>
          <p:nvPr/>
        </p:nvPicPr>
        <p:blipFill>
          <a:blip r:embed="rId4"/>
          <a:stretch>
            <a:fillRect/>
          </a:stretch>
        </p:blipFill>
        <p:spPr>
          <a:xfrm>
            <a:off x="66136" y="6123592"/>
            <a:ext cx="12059727" cy="678061"/>
          </a:xfrm>
          <a:prstGeom prst="rect">
            <a:avLst/>
          </a:prstGeom>
        </p:spPr>
      </p:pic>
    </p:spTree>
    <p:extLst>
      <p:ext uri="{BB962C8B-B14F-4D97-AF65-F5344CB8AC3E}">
        <p14:creationId xmlns:p14="http://schemas.microsoft.com/office/powerpoint/2010/main" val="3334672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6" name="TextBox 29"/>
          <p:cNvSpPr txBox="1">
            <a:spLocks noChangeArrowheads="1"/>
          </p:cNvSpPr>
          <p:nvPr/>
        </p:nvSpPr>
        <p:spPr bwMode="auto">
          <a:xfrm>
            <a:off x="401638" y="387350"/>
            <a:ext cx="6891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a:solidFill>
                  <a:schemeClr val="bg1"/>
                </a:solidFill>
                <a:latin typeface="Arial" panose="020B0604020202020204" pitchFamily="34" charset="0"/>
                <a:cs typeface="Arial" panose="020B0604020202020204" pitchFamily="34" charset="0"/>
              </a:rPr>
              <a:t>Darfur in Sudan</a:t>
            </a:r>
          </a:p>
        </p:txBody>
      </p:sp>
      <p:sp>
        <p:nvSpPr>
          <p:cNvPr id="33" name="Rectangle 32"/>
          <p:cNvSpPr/>
          <p:nvPr/>
        </p:nvSpPr>
        <p:spPr>
          <a:xfrm>
            <a:off x="57150" y="325438"/>
            <a:ext cx="11280775" cy="646112"/>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198" name="TextBox 33"/>
          <p:cNvSpPr txBox="1">
            <a:spLocks noChangeArrowheads="1"/>
          </p:cNvSpPr>
          <p:nvPr/>
        </p:nvSpPr>
        <p:spPr bwMode="auto">
          <a:xfrm>
            <a:off x="423863" y="374650"/>
            <a:ext cx="6892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2800" b="1">
                <a:solidFill>
                  <a:schemeClr val="bg1"/>
                </a:solidFill>
                <a:latin typeface="Arial" panose="020B0604020202020204" pitchFamily="34" charset="0"/>
                <a:cs typeface="Arial" panose="020B0604020202020204" pitchFamily="34" charset="0"/>
              </a:rPr>
              <a:t>What is a refugee like?</a:t>
            </a:r>
          </a:p>
        </p:txBody>
      </p:sp>
      <p:pic>
        <p:nvPicPr>
          <p:cNvPr id="8200" name="Picture 3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379200" y="249238"/>
            <a:ext cx="5889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ame 15"/>
          <p:cNvSpPr/>
          <p:nvPr/>
        </p:nvSpPr>
        <p:spPr>
          <a:xfrm>
            <a:off x="0" y="0"/>
            <a:ext cx="12192000" cy="6858000"/>
          </a:xfrm>
          <a:prstGeom prst="frame">
            <a:avLst>
              <a:gd name="adj1" fmla="val 861"/>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3" name="Rectangle 11"/>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3"/>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22"/>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BAE50F1F-6847-4412-B44D-49D44D524D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914" y="1140603"/>
            <a:ext cx="9144597" cy="5055653"/>
          </a:xfrm>
          <a:prstGeom prst="rect">
            <a:avLst/>
          </a:prstGeom>
        </p:spPr>
      </p:pic>
      <p:pic>
        <p:nvPicPr>
          <p:cNvPr id="4" name="Picture 3" descr="A green rectangle with white dots&#10;&#10;Description automatically generated">
            <a:extLst>
              <a:ext uri="{FF2B5EF4-FFF2-40B4-BE49-F238E27FC236}">
                <a16:creationId xmlns:a16="http://schemas.microsoft.com/office/drawing/2014/main" id="{81267127-B79D-FC47-CA0A-A2DCF77B9421}"/>
              </a:ext>
            </a:extLst>
          </p:cNvPr>
          <p:cNvPicPr>
            <a:picLocks noChangeAspect="1"/>
          </p:cNvPicPr>
          <p:nvPr/>
        </p:nvPicPr>
        <p:blipFill>
          <a:blip r:embed="rId4"/>
          <a:stretch>
            <a:fillRect/>
          </a:stretch>
        </p:blipFill>
        <p:spPr>
          <a:xfrm>
            <a:off x="66136" y="6123592"/>
            <a:ext cx="12059727" cy="678061"/>
          </a:xfrm>
          <a:prstGeom prst="rect">
            <a:avLst/>
          </a:prstGeom>
        </p:spPr>
      </p:pic>
    </p:spTree>
    <p:extLst>
      <p:ext uri="{BB962C8B-B14F-4D97-AF65-F5344CB8AC3E}">
        <p14:creationId xmlns:p14="http://schemas.microsoft.com/office/powerpoint/2010/main" val="34715267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D1EBAADD8EB8241B72EDA8B6D88159C" ma:contentTypeVersion="13" ma:contentTypeDescription="Create a new document." ma:contentTypeScope="" ma:versionID="cd2d64b38d700f3ca82f15346f6aa514">
  <xsd:schema xmlns:xsd="http://www.w3.org/2001/XMLSchema" xmlns:xs="http://www.w3.org/2001/XMLSchema" xmlns:p="http://schemas.microsoft.com/office/2006/metadata/properties" xmlns:ns2="7e8693f6-5d79-4604-bddd-456e21101c9d" xmlns:ns3="3fd155e4-6a04-42f1-a34a-dfc70400231e" targetNamespace="http://schemas.microsoft.com/office/2006/metadata/properties" ma:root="true" ma:fieldsID="e7634c76640e3c57ca42cabcbf7aa013" ns2:_="" ns3:_="">
    <xsd:import namespace="7e8693f6-5d79-4604-bddd-456e21101c9d"/>
    <xsd:import namespace="3fd155e4-6a04-42f1-a34a-dfc70400231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8693f6-5d79-4604-bddd-456e21101c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a6c9892-aff3-4ae5-bb17-7a24d2e1fdc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fd155e4-6a04-42f1-a34a-dfc70400231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d50e9f58-65f9-41c3-bbaa-ea38d7c7763f}" ma:internalName="TaxCatchAll" ma:showField="CatchAllData" ma:web="3fd155e4-6a04-42f1-a34a-dfc7040023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3fd155e4-6a04-42f1-a34a-dfc70400231e">
      <UserInfo>
        <DisplayName>Jessica Benham</DisplayName>
        <AccountId>77</AccountId>
        <AccountType/>
      </UserInfo>
      <UserInfo>
        <DisplayName>Rachel Century</DisplayName>
        <AccountId>33</AccountId>
        <AccountType/>
      </UserInfo>
    </SharedWithUsers>
    <lcf76f155ced4ddcb4097134ff3c332f xmlns="7e8693f6-5d79-4604-bddd-456e21101c9d">
      <Terms xmlns="http://schemas.microsoft.com/office/infopath/2007/PartnerControls"/>
    </lcf76f155ced4ddcb4097134ff3c332f>
    <TaxCatchAll xmlns="3fd155e4-6a04-42f1-a34a-dfc70400231e" xsi:nil="true"/>
  </documentManagement>
</p:properties>
</file>

<file path=customXml/itemProps1.xml><?xml version="1.0" encoding="utf-8"?>
<ds:datastoreItem xmlns:ds="http://schemas.openxmlformats.org/officeDocument/2006/customXml" ds:itemID="{64D06288-8B3A-45D8-B8EE-916EA1865285}">
  <ds:schemaRefs>
    <ds:schemaRef ds:uri="http://schemas.microsoft.com/sharepoint/v3/contenttype/forms"/>
  </ds:schemaRefs>
</ds:datastoreItem>
</file>

<file path=customXml/itemProps2.xml><?xml version="1.0" encoding="utf-8"?>
<ds:datastoreItem xmlns:ds="http://schemas.openxmlformats.org/officeDocument/2006/customXml" ds:itemID="{39701F98-14C4-489E-A480-9978F23D50A5}">
  <ds:schemaRefs>
    <ds:schemaRef ds:uri="3fd155e4-6a04-42f1-a34a-dfc70400231e"/>
    <ds:schemaRef ds:uri="7e8693f6-5d79-4604-bddd-456e21101c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7E98F1B-3F75-4662-9855-8AEC06C98C93}">
  <ds:schemaRefs>
    <ds:schemaRef ds:uri="32cce0b0-0fd7-44f1-aaaa-4d9a5687683d"/>
    <ds:schemaRef ds:uri="3fd155e4-6a04-42f1-a34a-dfc70400231e"/>
    <ds:schemaRef ds:uri="7e8693f6-5d79-4604-bddd-456e21101c9d"/>
    <ds:schemaRef ds:uri="cc014385-56c0-4f04-ac13-abd9724d306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26</Slides>
  <Notes>0</Notes>
  <HiddenSlides>0</HiddenSlide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can life go on?</dc:title>
  <dc:creator>Rhys Prosser</dc:creator>
  <cp:revision>41</cp:revision>
  <dcterms:modified xsi:type="dcterms:W3CDTF">2023-09-11T10:31:00Z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0x0101001D1EBAADD8EB8241B72EDA8B6D88159C</vt:lpwstr>
  </property>
  <property fmtid="{D5CDD505-2E9C-101B-9397-08002B2CF9AE}" pid="3" name="MediaServiceImageTags">
    <vt:lpwstr/>
  </property>
</Properties>
</file>