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72" r:id="rId6"/>
    <p:sldId id="271" r:id="rId7"/>
    <p:sldId id="257" r:id="rId8"/>
    <p:sldId id="258" r:id="rId9"/>
    <p:sldId id="259" r:id="rId10"/>
    <p:sldId id="270"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1B7017B-C6A1-459F-BE8B-50D1149F9BAC}" type="datetimeFigureOut">
              <a:rPr lang="en-GB" smtClean="0"/>
              <a:t>11/09/2023</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342654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5192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182165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954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9487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B7017B-C6A1-459F-BE8B-50D1149F9BAC}"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140672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B7017B-C6A1-459F-BE8B-50D1149F9BAC}"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107770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017B-C6A1-459F-BE8B-50D1149F9BA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356203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017B-C6A1-459F-BE8B-50D1149F9BA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123668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017B-C6A1-459F-BE8B-50D1149F9BA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213125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B7017B-C6A1-459F-BE8B-50D1149F9BA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163739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38774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B7017B-C6A1-459F-BE8B-50D1149F9BAC}"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206906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B7017B-C6A1-459F-BE8B-50D1149F9BAC}"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48865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7017B-C6A1-459F-BE8B-50D1149F9BAC}"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244995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187733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7017B-C6A1-459F-BE8B-50D1149F9BA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F3433-0F86-433C-8234-AEF2C4C621ED}" type="slidenum">
              <a:rPr lang="en-GB" smtClean="0"/>
              <a:t>‹#›</a:t>
            </a:fld>
            <a:endParaRPr lang="en-GB"/>
          </a:p>
        </p:txBody>
      </p:sp>
    </p:spTree>
    <p:extLst>
      <p:ext uri="{BB962C8B-B14F-4D97-AF65-F5344CB8AC3E}">
        <p14:creationId xmlns:p14="http://schemas.microsoft.com/office/powerpoint/2010/main" val="85790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B7017B-C6A1-459F-BE8B-50D1149F9BAC}" type="datetimeFigureOut">
              <a:rPr lang="en-GB" smtClean="0"/>
              <a:t>11/09/2023</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EF3433-0F86-433C-8234-AEF2C4C621ED}" type="slidenum">
              <a:rPr lang="en-GB" smtClean="0"/>
              <a:t>‹#›</a:t>
            </a:fld>
            <a:endParaRPr lang="en-GB"/>
          </a:p>
        </p:txBody>
      </p:sp>
    </p:spTree>
    <p:extLst>
      <p:ext uri="{BB962C8B-B14F-4D97-AF65-F5344CB8AC3E}">
        <p14:creationId xmlns:p14="http://schemas.microsoft.com/office/powerpoint/2010/main" val="86620348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https://www.youtube.com/embed/dQIbIpjWEmc" TargetMode="External"/><Relationship Id="rId5" Type="http://schemas.openxmlformats.org/officeDocument/2006/relationships/hyperlink" Target="https://www.nhs.uk/conditions/headaches/" TargetMode="External"/><Relationship Id="rId4" Type="http://schemas.openxmlformats.org/officeDocument/2006/relationships/hyperlink" Target="https://www.nhs.uk/conditions/common-col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Fl1E1fVDt1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ealingrise.org.uk/" TargetMode="External"/><Relationship Id="rId7" Type="http://schemas.openxmlformats.org/officeDocument/2006/relationships/hyperlink" Target="https://www.changegrowlive.org/" TargetMode="External"/><Relationship Id="rId2" Type="http://schemas.openxmlformats.org/officeDocument/2006/relationships/hyperlink" Target="http://www.compass-uk.org.uk/" TargetMode="Externa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3" y="831417"/>
            <a:ext cx="8791575" cy="2387600"/>
          </a:xfrm>
        </p:spPr>
        <p:txBody>
          <a:bodyPr/>
          <a:lstStyle/>
          <a:p>
            <a:r>
              <a:rPr lang="en-US" dirty="0"/>
              <a:t>Drugs and Smoking Awareness </a:t>
            </a:r>
            <a:endParaRPr lang="en-GB" dirty="0"/>
          </a:p>
        </p:txBody>
      </p:sp>
      <p:sp>
        <p:nvSpPr>
          <p:cNvPr id="3" name="Subtitle 2"/>
          <p:cNvSpPr>
            <a:spLocks noGrp="1"/>
          </p:cNvSpPr>
          <p:nvPr>
            <p:ph type="subTitle" idx="1"/>
          </p:nvPr>
        </p:nvSpPr>
        <p:spPr>
          <a:xfrm>
            <a:off x="1876423" y="3219017"/>
            <a:ext cx="8791575" cy="1655762"/>
          </a:xfrm>
        </p:spPr>
        <p:txBody>
          <a:bodyPr>
            <a:normAutofit fontScale="85000" lnSpcReduction="10000"/>
          </a:bodyPr>
          <a:lstStyle/>
          <a:p>
            <a:r>
              <a:rPr lang="en-GB" b="1" dirty="0"/>
              <a:t>Learning objectives: </a:t>
            </a:r>
          </a:p>
          <a:p>
            <a:r>
              <a:rPr lang="en-GB" dirty="0"/>
              <a:t>introduces learners to the types of drug available, their effect on users and the impact of drug misuse on those linked to drug user, the user’s own health and finally, issues associated with withdrawal from drug use, ending with hope and help. </a:t>
            </a:r>
          </a:p>
        </p:txBody>
      </p:sp>
    </p:spTree>
    <p:extLst>
      <p:ext uri="{BB962C8B-B14F-4D97-AF65-F5344CB8AC3E}">
        <p14:creationId xmlns:p14="http://schemas.microsoft.com/office/powerpoint/2010/main" val="12173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09" y="571885"/>
            <a:ext cx="9906000" cy="922231"/>
          </a:xfrm>
        </p:spPr>
        <p:txBody>
          <a:bodyPr>
            <a:normAutofit fontScale="90000"/>
          </a:bodyPr>
          <a:lstStyle/>
          <a:p>
            <a:r>
              <a:rPr lang="en-US" dirty="0"/>
              <a:t>Smoking Vs’ Vaping</a:t>
            </a:r>
            <a:br>
              <a:rPr lang="en-US" dirty="0"/>
            </a:br>
            <a:r>
              <a:rPr lang="en-US" sz="1300" dirty="0"/>
              <a:t>Vaping and smoking both involve inhaling nicotine and other substances into your lungs. E-cigarettes heat liquid to make an aerosol; cigarettes burn tobacco, which creates smoke.</a:t>
            </a:r>
            <a:br>
              <a:rPr lang="en-US" dirty="0"/>
            </a:br>
            <a:endParaRPr lang="en-GB" dirty="0"/>
          </a:p>
        </p:txBody>
      </p:sp>
      <p:sp>
        <p:nvSpPr>
          <p:cNvPr id="4" name="Text Placeholder 3"/>
          <p:cNvSpPr>
            <a:spLocks noGrp="1"/>
          </p:cNvSpPr>
          <p:nvPr>
            <p:ph type="body" idx="1"/>
          </p:nvPr>
        </p:nvSpPr>
        <p:spPr>
          <a:xfrm>
            <a:off x="1255713" y="1296650"/>
            <a:ext cx="4649783" cy="394931"/>
          </a:xfrm>
        </p:spPr>
        <p:txBody>
          <a:bodyPr>
            <a:normAutofit lnSpcReduction="10000"/>
          </a:bodyPr>
          <a:lstStyle/>
          <a:p>
            <a:r>
              <a:rPr lang="en-US" dirty="0"/>
              <a:t>Smoking</a:t>
            </a:r>
            <a:endParaRPr lang="en-GB" dirty="0"/>
          </a:p>
        </p:txBody>
      </p:sp>
      <p:sp>
        <p:nvSpPr>
          <p:cNvPr id="5" name="Content Placeholder 4"/>
          <p:cNvSpPr>
            <a:spLocks noGrp="1"/>
          </p:cNvSpPr>
          <p:nvPr>
            <p:ph sz="half" idx="2"/>
          </p:nvPr>
        </p:nvSpPr>
        <p:spPr>
          <a:xfrm>
            <a:off x="1141409" y="1711938"/>
            <a:ext cx="4649783" cy="4553095"/>
          </a:xfrm>
        </p:spPr>
        <p:txBody>
          <a:bodyPr>
            <a:normAutofit fontScale="92500" lnSpcReduction="20000"/>
          </a:bodyPr>
          <a:lstStyle/>
          <a:p>
            <a:r>
              <a:rPr lang="en-US" sz="1600" dirty="0"/>
              <a:t>Once you start smoking you can become addicted very quickly, it’s a costly habit that can also cost your health.</a:t>
            </a:r>
          </a:p>
          <a:p>
            <a:r>
              <a:rPr lang="en-US" sz="1600" dirty="0"/>
              <a:t>Tobacco is one of the only product sold legally that will kill half of all the people who use it – even though they’re using it just as the manufacturer recommends.</a:t>
            </a:r>
          </a:p>
          <a:p>
            <a:r>
              <a:rPr lang="en-US" sz="1600" dirty="0"/>
              <a:t>People who smoke long term have a 50% chance of dying from a smoking-related disease.</a:t>
            </a:r>
          </a:p>
          <a:p>
            <a:r>
              <a:rPr lang="en-US" sz="1600" dirty="0"/>
              <a:t>For every person that dies from smoking, there are 20 other smokers who suffer from a smoking-related illness.</a:t>
            </a:r>
          </a:p>
          <a:p>
            <a:r>
              <a:rPr lang="en-US" sz="1700" dirty="0"/>
              <a:t>Smoking can reduce the chances of having a baby later in life. For boys, this means having fewer sperm and problems having sex. For girls, it can mean trouble with becoming pregnant and dangers to the baby.</a:t>
            </a:r>
          </a:p>
          <a:p>
            <a:r>
              <a:rPr lang="en-US" sz="1700" dirty="0"/>
              <a:t>Over 80% of people in the UK don’t smoke</a:t>
            </a:r>
            <a:endParaRPr lang="en-GB" sz="1700" dirty="0"/>
          </a:p>
        </p:txBody>
      </p:sp>
      <p:sp>
        <p:nvSpPr>
          <p:cNvPr id="7" name="Content Placeholder 6"/>
          <p:cNvSpPr>
            <a:spLocks noGrp="1"/>
          </p:cNvSpPr>
          <p:nvPr>
            <p:ph sz="quarter" idx="4"/>
          </p:nvPr>
        </p:nvSpPr>
        <p:spPr>
          <a:xfrm>
            <a:off x="6172199" y="1627484"/>
            <a:ext cx="4875210" cy="5078116"/>
          </a:xfrm>
        </p:spPr>
        <p:txBody>
          <a:bodyPr>
            <a:noAutofit/>
          </a:bodyPr>
          <a:lstStyle/>
          <a:p>
            <a:r>
              <a:rPr lang="en-US" sz="1600" b="1" dirty="0"/>
              <a:t>Is vaping worse than cigarettes?</a:t>
            </a:r>
          </a:p>
          <a:p>
            <a:r>
              <a:rPr lang="en-US" sz="1600" dirty="0"/>
              <a:t>Vaping is often thought of as safer than cigarette smoking, but vaping causes health problems, too. </a:t>
            </a:r>
          </a:p>
          <a:p>
            <a:r>
              <a:rPr lang="en-US" sz="1600" dirty="0"/>
              <a:t>Both vaping and smoking are addictive and bring dangerous chemicals into your body. The levels of many of these chemicals is higher when you burn tobacco, however still just as harmful in a vape.</a:t>
            </a:r>
          </a:p>
          <a:p>
            <a:r>
              <a:rPr lang="en-US" sz="1600" dirty="0"/>
              <a:t>People usually think vaping isn’t as bad as cigarette smoking, but the mist you breathe in still has nicotine and other harmful chemicals in it. Vaping isn’t safe and can cause health problems, including life-threatening lung injuries.</a:t>
            </a:r>
          </a:p>
          <a:p>
            <a:r>
              <a:rPr lang="en-US" sz="1600" dirty="0"/>
              <a:t>Vaping hasn’t been around long enough for researchers to  know the full effects and damage it can do to your body,</a:t>
            </a:r>
          </a:p>
          <a:p>
            <a:endParaRPr lang="en-US" sz="1600"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9798" b="98722" l="3875" r="96875"/>
                    </a14:imgEffect>
                  </a14:imgLayer>
                </a14:imgProps>
              </a:ext>
            </a:extLst>
          </a:blip>
          <a:stretch>
            <a:fillRect/>
          </a:stretch>
        </p:blipFill>
        <p:spPr>
          <a:xfrm rot="3360727" flipH="1">
            <a:off x="3058212" y="916390"/>
            <a:ext cx="816175" cy="957985"/>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89778" l="9778" r="89778"/>
                    </a14:imgEffect>
                  </a14:imgLayer>
                </a14:imgProps>
              </a:ext>
            </a:extLst>
          </a:blip>
          <a:stretch>
            <a:fillRect/>
          </a:stretch>
        </p:blipFill>
        <p:spPr>
          <a:xfrm rot="12266038">
            <a:off x="9783528" y="751994"/>
            <a:ext cx="2143125" cy="2143125"/>
          </a:xfrm>
          <a:prstGeom prst="rect">
            <a:avLst/>
          </a:prstGeom>
        </p:spPr>
      </p:pic>
    </p:spTree>
    <p:extLst>
      <p:ext uri="{BB962C8B-B14F-4D97-AF65-F5344CB8AC3E}">
        <p14:creationId xmlns:p14="http://schemas.microsoft.com/office/powerpoint/2010/main" val="161573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462395"/>
            <a:ext cx="5403273" cy="900545"/>
          </a:xfrm>
        </p:spPr>
        <p:txBody>
          <a:bodyPr>
            <a:normAutofit fontScale="90000"/>
          </a:bodyPr>
          <a:lstStyle/>
          <a:p>
            <a:r>
              <a:rPr lang="en-US" dirty="0"/>
              <a:t>Benefits to Not Smoking </a:t>
            </a:r>
            <a:br>
              <a:rPr lang="en-US" dirty="0"/>
            </a:br>
            <a:r>
              <a:rPr lang="en-US" sz="1600" dirty="0">
                <a:solidFill>
                  <a:srgbClr val="002060"/>
                </a:solidFill>
              </a:rPr>
              <a:t>Watch the clip – Tips from an ex smoker. Then as a class consider the benefits of giving up. </a:t>
            </a:r>
            <a:endParaRPr lang="en-GB" sz="1600" dirty="0">
              <a:solidFill>
                <a:srgbClr val="002060"/>
              </a:solidFill>
            </a:endParaRPr>
          </a:p>
        </p:txBody>
      </p:sp>
      <p:pic>
        <p:nvPicPr>
          <p:cNvPr id="5" name="dQIbIpjWEmc"/>
          <p:cNvPicPr>
            <a:picLocks noGrp="1" noRot="1" noChangeAspect="1"/>
          </p:cNvPicPr>
          <p:nvPr>
            <p:ph idx="1"/>
            <a:videoFile r:link="rId1"/>
          </p:nvPr>
        </p:nvPicPr>
        <p:blipFill>
          <a:blip r:embed="rId3"/>
          <a:stretch>
            <a:fillRect/>
          </a:stretch>
        </p:blipFill>
        <p:spPr>
          <a:xfrm>
            <a:off x="6152958" y="462396"/>
            <a:ext cx="4916823" cy="2765713"/>
          </a:xfrm>
          <a:prstGeom prst="rect">
            <a:avLst/>
          </a:prstGeom>
        </p:spPr>
      </p:pic>
      <p:sp>
        <p:nvSpPr>
          <p:cNvPr id="4" name="Text Placeholder 3"/>
          <p:cNvSpPr>
            <a:spLocks noGrp="1"/>
          </p:cNvSpPr>
          <p:nvPr>
            <p:ph type="body" sz="half" idx="2"/>
          </p:nvPr>
        </p:nvSpPr>
        <p:spPr>
          <a:xfrm>
            <a:off x="1080655" y="1395844"/>
            <a:ext cx="4516582" cy="5208205"/>
          </a:xfrm>
        </p:spPr>
        <p:txBody>
          <a:bodyPr/>
          <a:lstStyle/>
          <a:p>
            <a:pPr marL="285750" indent="-285750">
              <a:buFont typeface="Wingdings" panose="05000000000000000000" pitchFamily="2" charset="2"/>
              <a:buChar char="Ø"/>
            </a:pPr>
            <a:r>
              <a:rPr lang="en-US" dirty="0"/>
              <a:t>The withdrawal from nicotine between cigarettes can heighten feelings of stress.</a:t>
            </a:r>
          </a:p>
          <a:p>
            <a:pPr marL="285750" indent="-285750">
              <a:buFont typeface="Wingdings" panose="05000000000000000000" pitchFamily="2" charset="2"/>
              <a:buChar char="Ø"/>
            </a:pPr>
            <a:r>
              <a:rPr lang="en-US" dirty="0"/>
              <a:t>As the stress of withdrawal feels the same as other stresses, it's easy to confuse normal stress with nicotine withdrawal, so it can seem like smoking is reducing other stresses. </a:t>
            </a:r>
          </a:p>
          <a:p>
            <a:pPr marL="285750" indent="-285750">
              <a:buFont typeface="Wingdings" panose="05000000000000000000" pitchFamily="2" charset="2"/>
              <a:buChar char="Ø"/>
            </a:pPr>
            <a:r>
              <a:rPr lang="en-US" dirty="0"/>
              <a:t>But this is not the case. In fact, scientific studies show people's stress levels are lower after they stop smoking.</a:t>
            </a:r>
          </a:p>
          <a:p>
            <a:pPr marL="285750" indent="-285750">
              <a:buFont typeface="Wingdings" panose="05000000000000000000" pitchFamily="2" charset="2"/>
              <a:buChar char="Ø"/>
            </a:pPr>
            <a:r>
              <a:rPr lang="en-US" dirty="0"/>
              <a:t>If you find that you're prone to stress, replacing smoking with a healthier, better way of dealing with stress can give you some real benefits.</a:t>
            </a:r>
          </a:p>
          <a:p>
            <a:pPr marL="285750" indent="-285750">
              <a:buFont typeface="Wingdings" panose="05000000000000000000" pitchFamily="2" charset="2"/>
              <a:buChar char="Ø"/>
            </a:pPr>
            <a:r>
              <a:rPr lang="en-US" dirty="0"/>
              <a:t>People breathe more easily and cough less when they give up smoking because their lung capacity improves by up to 10% within 9 months.</a:t>
            </a:r>
          </a:p>
          <a:p>
            <a:endParaRPr lang="en-GB" dirty="0"/>
          </a:p>
        </p:txBody>
      </p:sp>
      <p:sp>
        <p:nvSpPr>
          <p:cNvPr id="6" name="Rectangle 5"/>
          <p:cNvSpPr/>
          <p:nvPr/>
        </p:nvSpPr>
        <p:spPr>
          <a:xfrm>
            <a:off x="6138333" y="3782291"/>
            <a:ext cx="4946072" cy="2585323"/>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Ø"/>
            </a:pPr>
            <a:r>
              <a:rPr lang="en-US" b="1" dirty="0">
                <a:solidFill>
                  <a:schemeClr val="tx1"/>
                </a:solidFill>
              </a:rPr>
              <a:t>Stopping smoking or vaping gives you more energy</a:t>
            </a:r>
          </a:p>
          <a:p>
            <a:r>
              <a:rPr lang="en-US" dirty="0">
                <a:solidFill>
                  <a:schemeClr val="tx1"/>
                </a:solidFill>
              </a:rPr>
              <a:t>Within 2 to 12 weeks of stopping smoking, your blood circulation improves. This makes all physical activity, including walking and running, much easier.</a:t>
            </a:r>
          </a:p>
          <a:p>
            <a:r>
              <a:rPr lang="en-US" dirty="0">
                <a:solidFill>
                  <a:schemeClr val="tx1"/>
                </a:solidFill>
              </a:rPr>
              <a:t>You'll also give a boost to your immune system, making it easier to fight off </a:t>
            </a:r>
            <a:r>
              <a:rPr lang="en-US" dirty="0">
                <a:solidFill>
                  <a:schemeClr val="tx1"/>
                </a:solidFill>
                <a:hlinkClick r:id="rId4"/>
              </a:rPr>
              <a:t>colds and flu</a:t>
            </a:r>
            <a:r>
              <a:rPr lang="en-US" dirty="0">
                <a:solidFill>
                  <a:schemeClr val="tx1"/>
                </a:solidFill>
              </a:rPr>
              <a:t>. The increase in oxygen in the body can also reduce tiredness and the likelihood of </a:t>
            </a:r>
            <a:r>
              <a:rPr lang="en-US" dirty="0">
                <a:solidFill>
                  <a:schemeClr val="tx1"/>
                </a:solidFill>
                <a:hlinkClick r:id="rId5"/>
              </a:rPr>
              <a:t>headaches</a:t>
            </a:r>
            <a:r>
              <a:rPr lang="en-US" dirty="0">
                <a:solidFill>
                  <a:schemeClr val="tx1"/>
                </a:solidFill>
              </a:rPr>
              <a:t>.</a:t>
            </a:r>
          </a:p>
        </p:txBody>
      </p:sp>
    </p:spTree>
    <p:extLst>
      <p:ext uri="{BB962C8B-B14F-4D97-AF65-F5344CB8AC3E}">
        <p14:creationId xmlns:p14="http://schemas.microsoft.com/office/powerpoint/2010/main" val="6091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Drug? </a:t>
            </a:r>
            <a:endParaRPr lang="en-GB" dirty="0"/>
          </a:p>
        </p:txBody>
      </p:sp>
      <p:sp>
        <p:nvSpPr>
          <p:cNvPr id="3" name="Content Placeholder 2"/>
          <p:cNvSpPr>
            <a:spLocks noGrp="1"/>
          </p:cNvSpPr>
          <p:nvPr>
            <p:ph sz="half" idx="1"/>
          </p:nvPr>
        </p:nvSpPr>
        <p:spPr>
          <a:xfrm>
            <a:off x="1141410" y="1613147"/>
            <a:ext cx="10136190" cy="1870364"/>
          </a:xfrm>
        </p:spPr>
        <p:txBody>
          <a:bodyPr>
            <a:normAutofit fontScale="92500" lnSpcReduction="10000"/>
          </a:bodyPr>
          <a:lstStyle/>
          <a:p>
            <a:r>
              <a:rPr lang="en-US" dirty="0"/>
              <a:t>As a class discuss what you think the definition of a drug is. </a:t>
            </a:r>
          </a:p>
          <a:p>
            <a:pPr fontAlgn="t"/>
            <a:r>
              <a:rPr lang="en-GB" dirty="0"/>
              <a:t>A drug is a substance that has an effect on your body and/or mind.</a:t>
            </a:r>
          </a:p>
          <a:p>
            <a:pPr fontAlgn="t"/>
            <a:r>
              <a:rPr lang="en-GB" dirty="0"/>
              <a:t> There are many different types of drugs. As a group quickly think about what types of drugs are aware of? Once you are ready click on the images below: </a:t>
            </a:r>
          </a:p>
          <a:p>
            <a:pPr marL="0" indent="0" fontAlgn="t">
              <a:buNone/>
            </a:pPr>
            <a:endParaRPr lang="en-GB" dirty="0"/>
          </a:p>
        </p:txBody>
      </p:sp>
      <p:sp>
        <p:nvSpPr>
          <p:cNvPr id="5" name="Rectangle 4"/>
          <p:cNvSpPr/>
          <p:nvPr/>
        </p:nvSpPr>
        <p:spPr>
          <a:xfrm>
            <a:off x="1316182" y="3629892"/>
            <a:ext cx="2992582" cy="2909453"/>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endParaRPr lang="en-GB" b="1" dirty="0"/>
          </a:p>
          <a:p>
            <a:endParaRPr lang="en-GB" b="1" dirty="0"/>
          </a:p>
          <a:p>
            <a:endParaRPr lang="en-GB" b="1" dirty="0"/>
          </a:p>
          <a:p>
            <a:endParaRPr lang="en-GB" b="1" dirty="0"/>
          </a:p>
          <a:p>
            <a:r>
              <a:rPr lang="en-GB" b="1" dirty="0"/>
              <a:t>Prescribed Drugs</a:t>
            </a:r>
          </a:p>
          <a:p>
            <a:pPr fontAlgn="t"/>
            <a:r>
              <a:rPr lang="en-GB" dirty="0"/>
              <a:t>Some drugs are legal and helpful, such as drugs given to you by a doctor to make you better during an illness.</a:t>
            </a:r>
          </a:p>
        </p:txBody>
      </p:sp>
      <p:sp>
        <p:nvSpPr>
          <p:cNvPr id="7" name="Rectangle 6"/>
          <p:cNvSpPr/>
          <p:nvPr/>
        </p:nvSpPr>
        <p:spPr>
          <a:xfrm>
            <a:off x="8215746" y="3629890"/>
            <a:ext cx="3061854" cy="2909453"/>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endParaRPr lang="en-GB" b="1" dirty="0"/>
          </a:p>
          <a:p>
            <a:endParaRPr lang="en-GB" b="1" dirty="0"/>
          </a:p>
          <a:p>
            <a:endParaRPr lang="en-GB" b="1" dirty="0"/>
          </a:p>
          <a:p>
            <a:endParaRPr lang="en-GB" b="1" dirty="0"/>
          </a:p>
          <a:p>
            <a:r>
              <a:rPr lang="en-GB" b="1" dirty="0"/>
              <a:t>Illegal Drugs</a:t>
            </a:r>
          </a:p>
          <a:p>
            <a:pPr fontAlgn="t"/>
            <a:r>
              <a:rPr lang="en-GB" dirty="0"/>
              <a:t>Some drugs are illegal and can be very harmful if you take them, especially if you take them regularly or in high doses.</a:t>
            </a:r>
          </a:p>
        </p:txBody>
      </p:sp>
      <p:sp>
        <p:nvSpPr>
          <p:cNvPr id="6" name="Rectangle 5"/>
          <p:cNvSpPr/>
          <p:nvPr/>
        </p:nvSpPr>
        <p:spPr>
          <a:xfrm>
            <a:off x="4678578" y="3629890"/>
            <a:ext cx="3061854" cy="2909453"/>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endParaRPr lang="en-GB" b="1" dirty="0"/>
          </a:p>
          <a:p>
            <a:endParaRPr lang="en-GB" b="1" dirty="0"/>
          </a:p>
          <a:p>
            <a:endParaRPr lang="en-GB" b="1" dirty="0"/>
          </a:p>
          <a:p>
            <a:r>
              <a:rPr lang="en-GB" b="1" dirty="0"/>
              <a:t>Legal Drugs</a:t>
            </a:r>
          </a:p>
          <a:p>
            <a:pPr fontAlgn="t"/>
            <a:r>
              <a:rPr lang="en-GB" dirty="0"/>
              <a:t>Some drugs are legal and people choose to use them, such as smoking cigarettes and drinking alcohol. These drugs can be harmful to your health.</a:t>
            </a:r>
          </a:p>
        </p:txBody>
      </p:sp>
      <p:pic>
        <p:nvPicPr>
          <p:cNvPr id="1026" name="Picture 2" descr="http://direct-learning.co.uk/drug-awareness-level-1/unit-1/images/screen-02/prescrip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723" y="3238098"/>
            <a:ext cx="28575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5870577" y="3858851"/>
            <a:ext cx="1636497" cy="1141012"/>
          </a:xfrm>
          <a:prstGeom prst="rect">
            <a:avLst/>
          </a:prstGeom>
        </p:spPr>
      </p:pic>
      <p:pic>
        <p:nvPicPr>
          <p:cNvPr id="9" name="Picture 8"/>
          <p:cNvPicPr>
            <a:picLocks noChangeAspect="1"/>
          </p:cNvPicPr>
          <p:nvPr/>
        </p:nvPicPr>
        <p:blipFill>
          <a:blip r:embed="rId4"/>
          <a:stretch>
            <a:fillRect/>
          </a:stretch>
        </p:blipFill>
        <p:spPr>
          <a:xfrm>
            <a:off x="9198695" y="3649262"/>
            <a:ext cx="1677123" cy="1168396"/>
          </a:xfrm>
          <a:prstGeom prst="rect">
            <a:avLst/>
          </a:prstGeom>
        </p:spPr>
      </p:pic>
    </p:spTree>
    <p:extLst>
      <p:ext uri="{BB962C8B-B14F-4D97-AF65-F5344CB8AC3E}">
        <p14:creationId xmlns:p14="http://schemas.microsoft.com/office/powerpoint/2010/main" val="1361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609601"/>
            <a:ext cx="9905999" cy="750744"/>
          </a:xfrm>
        </p:spPr>
        <p:txBody>
          <a:bodyPr>
            <a:normAutofit fontScale="90000"/>
          </a:bodyPr>
          <a:lstStyle/>
          <a:p>
            <a:r>
              <a:rPr lang="en-GB" dirty="0"/>
              <a:t>Most drugs come under one of the following groups. </a:t>
            </a:r>
            <a:r>
              <a:rPr lang="en-GB" b="1" dirty="0"/>
              <a:t>Click on the images to find out more.`</a:t>
            </a:r>
            <a:endParaRPr lang="en-GB" dirty="0"/>
          </a:p>
        </p:txBody>
      </p:sp>
      <p:sp>
        <p:nvSpPr>
          <p:cNvPr id="5" name="Text Placeholder 4"/>
          <p:cNvSpPr>
            <a:spLocks noGrp="1"/>
          </p:cNvSpPr>
          <p:nvPr>
            <p:ph type="body" sz="half" idx="18"/>
          </p:nvPr>
        </p:nvSpPr>
        <p:spPr>
          <a:xfrm>
            <a:off x="818666" y="1816133"/>
            <a:ext cx="2419333" cy="4349139"/>
          </a:xfrm>
          <a:noFill/>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sz="2400" b="1" dirty="0">
                <a:solidFill>
                  <a:schemeClr val="tx1"/>
                </a:solidFill>
              </a:rPr>
              <a:t>STIMULENTS</a:t>
            </a:r>
          </a:p>
          <a:p>
            <a:pPr fontAlgn="t"/>
            <a:r>
              <a:rPr lang="en-GB" sz="1500" dirty="0">
                <a:solidFill>
                  <a:schemeClr val="tx1"/>
                </a:solidFill>
              </a:rPr>
              <a:t>A stimulant is a type of drug that has an 'alert' effect on the brain.</a:t>
            </a:r>
          </a:p>
          <a:p>
            <a:pPr fontAlgn="t"/>
            <a:r>
              <a:rPr lang="en-GB" sz="1500" dirty="0">
                <a:solidFill>
                  <a:schemeClr val="tx1"/>
                </a:solidFill>
              </a:rPr>
              <a:t>Examples of stimulants are caffeine (found in coffee) cocaine and ecstasy.</a:t>
            </a:r>
          </a:p>
          <a:p>
            <a:pPr fontAlgn="t"/>
            <a:r>
              <a:rPr lang="en-GB" sz="1500" dirty="0">
                <a:solidFill>
                  <a:schemeClr val="tx1"/>
                </a:solidFill>
              </a:rPr>
              <a:t>Stimulants make the brain produce more of certain chemicals and less of others.</a:t>
            </a:r>
          </a:p>
          <a:p>
            <a:pPr fontAlgn="t"/>
            <a:r>
              <a:rPr lang="en-GB" sz="1500" dirty="0">
                <a:solidFill>
                  <a:schemeClr val="tx1"/>
                </a:solidFill>
              </a:rPr>
              <a:t>For a period of time, this can make you feel more alert, lift your mood and make your heart rate increase.</a:t>
            </a:r>
          </a:p>
          <a:p>
            <a:pPr fontAlgn="t"/>
            <a:r>
              <a:rPr lang="en-GB" sz="1500" dirty="0">
                <a:solidFill>
                  <a:schemeClr val="tx1"/>
                </a:solidFill>
              </a:rPr>
              <a:t>When the effects of a stimulant wear off, you can end up feeling very tired and struggle to concentrate.</a:t>
            </a:r>
          </a:p>
          <a:p>
            <a:endParaRPr lang="en-GB" dirty="0"/>
          </a:p>
        </p:txBody>
      </p:sp>
      <p:sp>
        <p:nvSpPr>
          <p:cNvPr id="8" name="Text Placeholder 7"/>
          <p:cNvSpPr>
            <a:spLocks noGrp="1"/>
          </p:cNvSpPr>
          <p:nvPr>
            <p:ph type="body" sz="half" idx="19"/>
          </p:nvPr>
        </p:nvSpPr>
        <p:spPr>
          <a:xfrm>
            <a:off x="3365131" y="1816133"/>
            <a:ext cx="2530690" cy="4349139"/>
          </a:xfrm>
          <a:no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2200" b="1" dirty="0">
                <a:solidFill>
                  <a:schemeClr val="tx1"/>
                </a:solidFill>
              </a:rPr>
              <a:t>DEPRESSANTS</a:t>
            </a:r>
          </a:p>
          <a:p>
            <a:pPr fontAlgn="t"/>
            <a:r>
              <a:rPr lang="en-GB" dirty="0">
                <a:solidFill>
                  <a:schemeClr val="tx1"/>
                </a:solidFill>
              </a:rPr>
              <a:t>A depressant is a type of drug that has a 'calming' or 'slowing' effect on the brain.</a:t>
            </a:r>
          </a:p>
          <a:p>
            <a:pPr fontAlgn="t"/>
            <a:r>
              <a:rPr lang="en-GB" dirty="0">
                <a:solidFill>
                  <a:schemeClr val="tx1"/>
                </a:solidFill>
              </a:rPr>
              <a:t>Examples of depressants are tranquilisers such as Valium and Xanax. Alcohol (including wine and beer) is also a depressant.</a:t>
            </a:r>
          </a:p>
          <a:p>
            <a:pPr fontAlgn="t"/>
            <a:r>
              <a:rPr lang="en-GB" dirty="0">
                <a:solidFill>
                  <a:schemeClr val="tx1"/>
                </a:solidFill>
              </a:rPr>
              <a:t>Depressants make the brain produce less of certain chemicals.</a:t>
            </a:r>
          </a:p>
          <a:p>
            <a:pPr fontAlgn="t"/>
            <a:r>
              <a:rPr lang="en-GB" dirty="0">
                <a:solidFill>
                  <a:schemeClr val="tx1"/>
                </a:solidFill>
              </a:rPr>
              <a:t>For a period of time, this can make you feel drowsy or calm. It can slow down your speech and body.</a:t>
            </a:r>
          </a:p>
          <a:p>
            <a:pPr fontAlgn="t"/>
            <a:r>
              <a:rPr lang="en-GB" dirty="0">
                <a:solidFill>
                  <a:schemeClr val="tx1"/>
                </a:solidFill>
              </a:rPr>
              <a:t>After the effects wear off, you can feel down, anxious or have trouble sleeping.</a:t>
            </a:r>
          </a:p>
          <a:p>
            <a:endParaRPr lang="en-GB" sz="2000" b="1" dirty="0">
              <a:solidFill>
                <a:schemeClr val="tx1"/>
              </a:solidFill>
            </a:endParaRPr>
          </a:p>
        </p:txBody>
      </p:sp>
      <p:sp>
        <p:nvSpPr>
          <p:cNvPr id="11" name="Text Placeholder 10"/>
          <p:cNvSpPr>
            <a:spLocks noGrp="1"/>
          </p:cNvSpPr>
          <p:nvPr>
            <p:ph type="body" sz="half" idx="20"/>
          </p:nvPr>
        </p:nvSpPr>
        <p:spPr>
          <a:xfrm>
            <a:off x="6022953" y="1816134"/>
            <a:ext cx="2616679" cy="4349138"/>
          </a:xfrm>
          <a:noFill/>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sz="2400" b="1" dirty="0">
                <a:solidFill>
                  <a:schemeClr val="tx1"/>
                </a:solidFill>
              </a:rPr>
              <a:t>OPIATES</a:t>
            </a:r>
            <a:endParaRPr lang="en-GB" sz="2400" b="1" dirty="0">
              <a:solidFill>
                <a:schemeClr val="tx1"/>
              </a:solidFill>
            </a:endParaRPr>
          </a:p>
          <a:p>
            <a:pPr fontAlgn="t"/>
            <a:r>
              <a:rPr lang="en-GB" dirty="0">
                <a:solidFill>
                  <a:schemeClr val="tx1"/>
                </a:solidFill>
              </a:rPr>
              <a:t>Opiates are drugs that reduce feelings of pain.</a:t>
            </a:r>
          </a:p>
          <a:p>
            <a:pPr fontAlgn="t"/>
            <a:r>
              <a:rPr lang="en-GB" dirty="0">
                <a:solidFill>
                  <a:schemeClr val="tx1"/>
                </a:solidFill>
              </a:rPr>
              <a:t>Examples of opiates are morphine and heroin.</a:t>
            </a:r>
          </a:p>
          <a:p>
            <a:pPr fontAlgn="t"/>
            <a:r>
              <a:rPr lang="en-GB" dirty="0">
                <a:solidFill>
                  <a:schemeClr val="tx1"/>
                </a:solidFill>
              </a:rPr>
              <a:t>Low doses of opiates can make you feel sleepy and reduce pain for a period of time. Some doctors can choose to prescribe these opiates as painkillers.</a:t>
            </a:r>
          </a:p>
          <a:p>
            <a:pPr fontAlgn="t"/>
            <a:r>
              <a:rPr lang="en-GB" dirty="0">
                <a:solidFill>
                  <a:schemeClr val="tx1"/>
                </a:solidFill>
              </a:rPr>
              <a:t>High doses of opiates can be very dangerous - they can slow your breathing and heart rate which can lead to death.</a:t>
            </a:r>
          </a:p>
          <a:p>
            <a:pPr fontAlgn="t"/>
            <a:r>
              <a:rPr lang="en-GB" dirty="0">
                <a:solidFill>
                  <a:schemeClr val="tx1"/>
                </a:solidFill>
              </a:rPr>
              <a:t>Opiates can be very addictive, which means it can be very hard to stop once you get used to taking them.</a:t>
            </a:r>
          </a:p>
          <a:p>
            <a:endParaRPr lang="en-US" sz="2000" b="1" dirty="0">
              <a:solidFill>
                <a:schemeClr val="tx1"/>
              </a:solidFill>
            </a:endParaRPr>
          </a:p>
        </p:txBody>
      </p:sp>
      <p:sp>
        <p:nvSpPr>
          <p:cNvPr id="16" name="Text Placeholder 10"/>
          <p:cNvSpPr>
            <a:spLocks noGrp="1"/>
          </p:cNvSpPr>
          <p:nvPr>
            <p:ph type="body" sz="half" idx="4294967295"/>
          </p:nvPr>
        </p:nvSpPr>
        <p:spPr>
          <a:xfrm>
            <a:off x="8766764" y="1858607"/>
            <a:ext cx="2557462" cy="4349750"/>
          </a:xfrm>
          <a:noFill/>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r>
              <a:rPr lang="en-GB" sz="3200" b="1" dirty="0">
                <a:solidFill>
                  <a:schemeClr val="tx1"/>
                </a:solidFill>
              </a:rPr>
              <a:t>HALLUCINOGENS</a:t>
            </a:r>
          </a:p>
          <a:p>
            <a:pPr fontAlgn="t"/>
            <a:r>
              <a:rPr lang="en-GB" sz="2300" dirty="0">
                <a:solidFill>
                  <a:schemeClr val="tx1"/>
                </a:solidFill>
              </a:rPr>
              <a:t>A hallucinogen is a drug that causes hallucinations. This is where a person might see images, hear sounds and feel things that seem real but do not exist.</a:t>
            </a:r>
          </a:p>
          <a:p>
            <a:pPr fontAlgn="t"/>
            <a:r>
              <a:rPr lang="en-GB" sz="2300" dirty="0">
                <a:solidFill>
                  <a:schemeClr val="tx1"/>
                </a:solidFill>
              </a:rPr>
              <a:t>LSD is a hallucinogen. Cannabis and Ketamine can both also have hallucinogenic effects.</a:t>
            </a:r>
          </a:p>
          <a:p>
            <a:pPr fontAlgn="t"/>
            <a:r>
              <a:rPr lang="en-GB" sz="2300" dirty="0">
                <a:solidFill>
                  <a:schemeClr val="tx1"/>
                </a:solidFill>
              </a:rPr>
              <a:t>For some people, these effects can be enjoyable and exciting. For other people, it can be scary and confusing. It is hard to know how a person will react to it.</a:t>
            </a:r>
          </a:p>
        </p:txBody>
      </p:sp>
      <p:pic>
        <p:nvPicPr>
          <p:cNvPr id="12" name="Picture 11"/>
          <p:cNvPicPr>
            <a:picLocks noChangeAspect="1"/>
          </p:cNvPicPr>
          <p:nvPr/>
        </p:nvPicPr>
        <p:blipFill rotWithShape="1">
          <a:blip r:embed="rId2"/>
          <a:srcRect t="29894"/>
          <a:stretch/>
        </p:blipFill>
        <p:spPr>
          <a:xfrm>
            <a:off x="2398498" y="1531520"/>
            <a:ext cx="869193" cy="692728"/>
          </a:xfrm>
          <a:prstGeom prst="rect">
            <a:avLst/>
          </a:prstGeom>
        </p:spPr>
      </p:pic>
      <p:pic>
        <p:nvPicPr>
          <p:cNvPr id="13" name="Picture 12"/>
          <p:cNvPicPr>
            <a:picLocks noChangeAspect="1"/>
          </p:cNvPicPr>
          <p:nvPr/>
        </p:nvPicPr>
        <p:blipFill>
          <a:blip r:embed="rId3"/>
          <a:stretch>
            <a:fillRect/>
          </a:stretch>
        </p:blipFill>
        <p:spPr>
          <a:xfrm>
            <a:off x="5191421" y="1546077"/>
            <a:ext cx="636651" cy="678171"/>
          </a:xfrm>
          <a:prstGeom prst="rect">
            <a:avLst/>
          </a:prstGeom>
        </p:spPr>
      </p:pic>
      <p:pic>
        <p:nvPicPr>
          <p:cNvPr id="17" name="Picture 16"/>
          <p:cNvPicPr>
            <a:picLocks noChangeAspect="1"/>
          </p:cNvPicPr>
          <p:nvPr/>
        </p:nvPicPr>
        <p:blipFill>
          <a:blip r:embed="rId4"/>
          <a:stretch>
            <a:fillRect/>
          </a:stretch>
        </p:blipFill>
        <p:spPr>
          <a:xfrm>
            <a:off x="10973708" y="1743383"/>
            <a:ext cx="766257" cy="816231"/>
          </a:xfrm>
          <a:prstGeom prst="rect">
            <a:avLst/>
          </a:prstGeom>
        </p:spPr>
      </p:pic>
      <p:pic>
        <p:nvPicPr>
          <p:cNvPr id="18" name="Picture 17"/>
          <p:cNvPicPr>
            <a:picLocks noChangeAspect="1"/>
          </p:cNvPicPr>
          <p:nvPr/>
        </p:nvPicPr>
        <p:blipFill>
          <a:blip r:embed="rId5"/>
          <a:stretch>
            <a:fillRect/>
          </a:stretch>
        </p:blipFill>
        <p:spPr>
          <a:xfrm>
            <a:off x="7677400" y="1262519"/>
            <a:ext cx="902848" cy="961729"/>
          </a:xfrm>
          <a:prstGeom prst="rect">
            <a:avLst/>
          </a:prstGeom>
        </p:spPr>
      </p:pic>
    </p:spTree>
    <p:extLst>
      <p:ext uri="{BB962C8B-B14F-4D97-AF65-F5344CB8AC3E}">
        <p14:creationId xmlns:p14="http://schemas.microsoft.com/office/powerpoint/2010/main" val="375032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bg/>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xEl>
                                              <p:pRg st="1" end="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build="p" animBg="1"/>
      <p:bldP spid="11" grpId="0" build="p" animBg="1"/>
      <p:bldP spid="1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 ONES OUT</a:t>
            </a:r>
            <a:endParaRPr lang="en-GB" dirty="0"/>
          </a:p>
        </p:txBody>
      </p:sp>
      <p:sp>
        <p:nvSpPr>
          <p:cNvPr id="4" name="Text Placeholder 3"/>
          <p:cNvSpPr>
            <a:spLocks noGrp="1"/>
          </p:cNvSpPr>
          <p:nvPr>
            <p:ph type="body" sz="half" idx="2"/>
          </p:nvPr>
        </p:nvSpPr>
        <p:spPr>
          <a:xfrm>
            <a:off x="1146705" y="2249485"/>
            <a:ext cx="4225566" cy="3740991"/>
          </a:xfrm>
        </p:spPr>
        <p:txBody>
          <a:bodyPr>
            <a:normAutofit fontScale="62500" lnSpcReduction="20000"/>
          </a:bodyPr>
          <a:lstStyle/>
          <a:p>
            <a:pPr fontAlgn="t"/>
            <a:r>
              <a:rPr lang="en-GB" sz="2600" dirty="0"/>
              <a:t>Cannabis and ketamine are both a bit tricky.</a:t>
            </a:r>
          </a:p>
          <a:p>
            <a:pPr fontAlgn="t"/>
            <a:r>
              <a:rPr lang="en-GB" sz="2600" dirty="0"/>
              <a:t>They can have hallucinogenic effects. They can also have depressant or stimulant effects.</a:t>
            </a:r>
          </a:p>
          <a:p>
            <a:pPr fontAlgn="t"/>
            <a:r>
              <a:rPr lang="en-GB" sz="2600" dirty="0"/>
              <a:t>So which group do they go in?</a:t>
            </a:r>
          </a:p>
          <a:p>
            <a:pPr fontAlgn="t"/>
            <a:r>
              <a:rPr lang="en-GB" sz="2600" dirty="0"/>
              <a:t>Basically, they can fit into any of those three groups: stimulant, hallucinogen or depressant.</a:t>
            </a:r>
          </a:p>
          <a:p>
            <a:pPr fontAlgn="t"/>
            <a:r>
              <a:rPr lang="en-GB" sz="2600" dirty="0"/>
              <a:t>It has been suggested,  these should become a new group called '</a:t>
            </a:r>
            <a:r>
              <a:rPr lang="en-GB" sz="2600" dirty="0" err="1"/>
              <a:t>Oddigenics</a:t>
            </a:r>
            <a:r>
              <a:rPr lang="en-GB" sz="2600" dirty="0"/>
              <a:t>'. But the scientists wouldn't go for it sadly.</a:t>
            </a:r>
          </a:p>
          <a:p>
            <a:endParaRPr lang="en-GB" dirty="0"/>
          </a:p>
        </p:txBody>
      </p:sp>
      <p:pic>
        <p:nvPicPr>
          <p:cNvPr id="5" name="Picture 4"/>
          <p:cNvPicPr>
            <a:picLocks noChangeAspect="1"/>
          </p:cNvPicPr>
          <p:nvPr/>
        </p:nvPicPr>
        <p:blipFill>
          <a:blip r:embed="rId2"/>
          <a:stretch>
            <a:fillRect/>
          </a:stretch>
        </p:blipFill>
        <p:spPr>
          <a:xfrm>
            <a:off x="3605191" y="288201"/>
            <a:ext cx="2110600" cy="1961284"/>
          </a:xfrm>
          <a:prstGeom prst="rect">
            <a:avLst/>
          </a:prstGeom>
        </p:spPr>
      </p:pic>
      <p:sp>
        <p:nvSpPr>
          <p:cNvPr id="6" name="Rectangle 5"/>
          <p:cNvSpPr/>
          <p:nvPr/>
        </p:nvSpPr>
        <p:spPr>
          <a:xfrm>
            <a:off x="5951318" y="967878"/>
            <a:ext cx="5353991" cy="923330"/>
          </a:xfrm>
          <a:prstGeom prst="rect">
            <a:avLst/>
          </a:prstGeom>
        </p:spPr>
        <p:txBody>
          <a:bodyPr wrap="square">
            <a:spAutoFit/>
          </a:bodyPr>
          <a:lstStyle/>
          <a:p>
            <a:r>
              <a:rPr lang="en-GB" b="1" i="0" dirty="0">
                <a:effectLst/>
                <a:latin typeface="Helvetica" panose="020B0604020202020204" pitchFamily="34" charset="0"/>
              </a:rPr>
              <a:t>List of illegal drugs</a:t>
            </a:r>
          </a:p>
          <a:p>
            <a:pPr fontAlgn="t"/>
            <a:r>
              <a:rPr lang="en-GB" b="0" i="0" u="none" strike="noStrike" dirty="0">
                <a:effectLst/>
                <a:latin typeface="Helvetica" panose="020B0604020202020204" pitchFamily="34" charset="0"/>
              </a:rPr>
              <a:t>See the list of illegal drugs under their correct headings.</a:t>
            </a:r>
          </a:p>
        </p:txBody>
      </p:sp>
      <p:pic>
        <p:nvPicPr>
          <p:cNvPr id="3074" name="Picture 2" descr="http://direct-learning.co.uk/drug-awareness-level-1/unit-1/images/screen-10/illegal-drugs-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320" y="2249485"/>
            <a:ext cx="5219989" cy="3740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85320" y="3241964"/>
            <a:ext cx="115606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Inhalants (Balloons)</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304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0"/>
            <a:ext cx="9905998" cy="942109"/>
          </a:xfrm>
        </p:spPr>
        <p:txBody>
          <a:bodyPr/>
          <a:lstStyle/>
          <a:p>
            <a:r>
              <a:rPr lang="en-US" dirty="0"/>
              <a:t>Dispelling the myths</a:t>
            </a:r>
            <a:endParaRPr lang="en-GB" dirty="0"/>
          </a:p>
        </p:txBody>
      </p:sp>
      <p:sp>
        <p:nvSpPr>
          <p:cNvPr id="5" name="Text Placeholder 4"/>
          <p:cNvSpPr>
            <a:spLocks noGrp="1"/>
          </p:cNvSpPr>
          <p:nvPr>
            <p:ph type="body" idx="1"/>
          </p:nvPr>
        </p:nvSpPr>
        <p:spPr>
          <a:xfrm>
            <a:off x="1171886" y="1551709"/>
            <a:ext cx="3196899" cy="685800"/>
          </a:xfrm>
        </p:spPr>
        <p:txBody>
          <a:bodyPr/>
          <a:lstStyle/>
          <a:p>
            <a:r>
              <a:rPr lang="en-US" dirty="0"/>
              <a:t>What users are told they will feel:</a:t>
            </a:r>
            <a:endParaRPr lang="en-GB" dirty="0"/>
          </a:p>
        </p:txBody>
      </p:sp>
      <p:sp>
        <p:nvSpPr>
          <p:cNvPr id="8" name="Text Placeholder 7"/>
          <p:cNvSpPr>
            <a:spLocks noGrp="1"/>
          </p:cNvSpPr>
          <p:nvPr>
            <p:ph type="body" sz="half" idx="15"/>
          </p:nvPr>
        </p:nvSpPr>
        <p:spPr>
          <a:xfrm>
            <a:off x="1165969" y="2470376"/>
            <a:ext cx="3208735" cy="2430936"/>
          </a:xfrm>
        </p:spPr>
        <p:txBody>
          <a:bodyPr>
            <a:noAutofit/>
          </a:bodyPr>
          <a:lstStyle/>
          <a:p>
            <a:pPr marL="285750" indent="-285750">
              <a:buFont typeface="Wingdings" panose="05000000000000000000" pitchFamily="2" charset="2"/>
              <a:buChar char="Ø"/>
            </a:pPr>
            <a:r>
              <a:rPr lang="en-US" sz="1600" dirty="0"/>
              <a:t>Euphoria (happiness)</a:t>
            </a:r>
          </a:p>
          <a:p>
            <a:pPr marL="285750" indent="-285750">
              <a:buFont typeface="Wingdings" panose="05000000000000000000" pitchFamily="2" charset="2"/>
              <a:buChar char="Ø"/>
            </a:pPr>
            <a:r>
              <a:rPr lang="en-US" sz="1600" dirty="0"/>
              <a:t>Mild and pleasant hallucinations </a:t>
            </a:r>
          </a:p>
          <a:p>
            <a:pPr marL="285750" indent="-285750">
              <a:buFont typeface="Wingdings" panose="05000000000000000000" pitchFamily="2" charset="2"/>
              <a:buChar char="Ø"/>
            </a:pPr>
            <a:r>
              <a:rPr lang="en-US" sz="1600" dirty="0"/>
              <a:t>Heightened awareness </a:t>
            </a:r>
          </a:p>
          <a:p>
            <a:pPr marL="285750" indent="-285750">
              <a:buFont typeface="Wingdings" panose="05000000000000000000" pitchFamily="2" charset="2"/>
              <a:buChar char="Ø"/>
            </a:pPr>
            <a:r>
              <a:rPr lang="en-US" sz="1600" dirty="0"/>
              <a:t>General feelings of wellbeing </a:t>
            </a:r>
          </a:p>
          <a:p>
            <a:pPr marL="285750" indent="-285750">
              <a:buFont typeface="Wingdings" panose="05000000000000000000" pitchFamily="2" charset="2"/>
              <a:buChar char="Ø"/>
            </a:pPr>
            <a:r>
              <a:rPr lang="en-US" sz="1600" dirty="0"/>
              <a:t>More energetic/chilled out/confident</a:t>
            </a:r>
            <a:endParaRPr lang="en-GB" sz="1600" dirty="0"/>
          </a:p>
        </p:txBody>
      </p:sp>
      <p:sp>
        <p:nvSpPr>
          <p:cNvPr id="6" name="Text Placeholder 5"/>
          <p:cNvSpPr>
            <a:spLocks noGrp="1"/>
          </p:cNvSpPr>
          <p:nvPr>
            <p:ph type="body" sz="quarter" idx="3"/>
          </p:nvPr>
        </p:nvSpPr>
        <p:spPr>
          <a:xfrm>
            <a:off x="4527103" y="1551709"/>
            <a:ext cx="3184385" cy="685800"/>
          </a:xfrm>
        </p:spPr>
        <p:txBody>
          <a:bodyPr/>
          <a:lstStyle/>
          <a:p>
            <a:r>
              <a:rPr lang="en-US" dirty="0"/>
              <a:t>What users actually feel:</a:t>
            </a:r>
            <a:endParaRPr lang="en-GB" dirty="0"/>
          </a:p>
        </p:txBody>
      </p:sp>
      <p:sp>
        <p:nvSpPr>
          <p:cNvPr id="9" name="Text Placeholder 8"/>
          <p:cNvSpPr>
            <a:spLocks noGrp="1"/>
          </p:cNvSpPr>
          <p:nvPr>
            <p:ph type="body" sz="half" idx="16"/>
          </p:nvPr>
        </p:nvSpPr>
        <p:spPr>
          <a:xfrm>
            <a:off x="4515658" y="2470376"/>
            <a:ext cx="3195830" cy="3999696"/>
          </a:xfrm>
        </p:spPr>
        <p:txBody>
          <a:bodyPr>
            <a:noAutofit/>
          </a:bodyPr>
          <a:lstStyle/>
          <a:p>
            <a:pPr marL="285750" indent="-285750">
              <a:buFont typeface="Wingdings" panose="05000000000000000000" pitchFamily="2" charset="2"/>
              <a:buChar char="Ø"/>
            </a:pPr>
            <a:r>
              <a:rPr lang="en-US" sz="1200" dirty="0"/>
              <a:t>Suicidal </a:t>
            </a:r>
          </a:p>
          <a:p>
            <a:pPr marL="285750" indent="-285750">
              <a:buFont typeface="Wingdings" panose="05000000000000000000" pitchFamily="2" charset="2"/>
              <a:buChar char="Ø"/>
            </a:pPr>
            <a:r>
              <a:rPr lang="en-US" sz="1200" dirty="0"/>
              <a:t>Paranoia </a:t>
            </a:r>
          </a:p>
          <a:p>
            <a:pPr marL="285750" indent="-285750">
              <a:buFont typeface="Wingdings" panose="05000000000000000000" pitchFamily="2" charset="2"/>
              <a:buChar char="Ø"/>
            </a:pPr>
            <a:r>
              <a:rPr lang="en-US" sz="1200" dirty="0"/>
              <a:t>Erratic Mood swings (aggression/depressed) </a:t>
            </a:r>
          </a:p>
          <a:p>
            <a:pPr marL="285750" indent="-285750">
              <a:buFont typeface="Wingdings" panose="05000000000000000000" pitchFamily="2" charset="2"/>
              <a:buChar char="Ø"/>
            </a:pPr>
            <a:r>
              <a:rPr lang="en-US" sz="1200" dirty="0"/>
              <a:t>Extreme and scary hallucinations</a:t>
            </a:r>
          </a:p>
          <a:p>
            <a:pPr marL="285750" indent="-285750">
              <a:buFont typeface="Wingdings" panose="05000000000000000000" pitchFamily="2" charset="2"/>
              <a:buChar char="Ø"/>
            </a:pPr>
            <a:r>
              <a:rPr lang="en-US" sz="1200" dirty="0"/>
              <a:t>Increased and decreased heart rate</a:t>
            </a:r>
          </a:p>
          <a:p>
            <a:pPr marL="285750" indent="-285750">
              <a:buFont typeface="Wingdings" panose="05000000000000000000" pitchFamily="2" charset="2"/>
              <a:buChar char="Ø"/>
            </a:pPr>
            <a:r>
              <a:rPr lang="en-US" sz="1200" dirty="0"/>
              <a:t>Insomnia (trouble sleeping) </a:t>
            </a:r>
          </a:p>
          <a:p>
            <a:pPr marL="285750" indent="-285750">
              <a:buFont typeface="Wingdings" panose="05000000000000000000" pitchFamily="2" charset="2"/>
              <a:buChar char="Ø"/>
            </a:pPr>
            <a:r>
              <a:rPr lang="en-US" sz="1200" dirty="0"/>
              <a:t>Increased body temperature and blood pressure</a:t>
            </a:r>
          </a:p>
          <a:p>
            <a:pPr marL="285750" indent="-285750">
              <a:buFont typeface="Wingdings" panose="05000000000000000000" pitchFamily="2" charset="2"/>
              <a:buChar char="Ø"/>
            </a:pPr>
            <a:r>
              <a:rPr lang="en-US" sz="1200" dirty="0"/>
              <a:t>Schizophrenia (hearing voices) </a:t>
            </a:r>
          </a:p>
          <a:p>
            <a:pPr marL="285750" indent="-285750">
              <a:buFont typeface="Wingdings" panose="05000000000000000000" pitchFamily="2" charset="2"/>
              <a:buChar char="Ø"/>
            </a:pPr>
            <a:r>
              <a:rPr lang="en-US" sz="1200" dirty="0"/>
              <a:t>Depression </a:t>
            </a:r>
          </a:p>
          <a:p>
            <a:pPr marL="285750" indent="-285750">
              <a:buFont typeface="Wingdings" panose="05000000000000000000" pitchFamily="2" charset="2"/>
              <a:buChar char="Ø"/>
            </a:pPr>
            <a:r>
              <a:rPr lang="en-US" sz="1200" dirty="0"/>
              <a:t>Anxiety</a:t>
            </a:r>
          </a:p>
          <a:p>
            <a:pPr marL="285750" indent="-285750">
              <a:buFont typeface="Wingdings" panose="05000000000000000000" pitchFamily="2" charset="2"/>
              <a:buChar char="Ø"/>
            </a:pPr>
            <a:r>
              <a:rPr lang="en-US" sz="1200" dirty="0"/>
              <a:t>Over – confident </a:t>
            </a:r>
            <a:endParaRPr lang="en-GB" sz="1200" dirty="0"/>
          </a:p>
        </p:txBody>
      </p:sp>
      <p:sp>
        <p:nvSpPr>
          <p:cNvPr id="7" name="Text Placeholder 6"/>
          <p:cNvSpPr>
            <a:spLocks noGrp="1"/>
          </p:cNvSpPr>
          <p:nvPr>
            <p:ph type="body" sz="quarter" idx="13"/>
          </p:nvPr>
        </p:nvSpPr>
        <p:spPr>
          <a:xfrm>
            <a:off x="7840997" y="1011382"/>
            <a:ext cx="4018494" cy="1226127"/>
          </a:xfrm>
        </p:spPr>
        <p:txBody>
          <a:bodyPr/>
          <a:lstStyle/>
          <a:p>
            <a:r>
              <a:rPr lang="en-US" dirty="0"/>
              <a:t>The serious consequences for drug users:</a:t>
            </a:r>
            <a:endParaRPr lang="en-GB" dirty="0"/>
          </a:p>
        </p:txBody>
      </p:sp>
      <p:sp>
        <p:nvSpPr>
          <p:cNvPr id="10" name="Text Placeholder 9"/>
          <p:cNvSpPr>
            <a:spLocks noGrp="1"/>
          </p:cNvSpPr>
          <p:nvPr>
            <p:ph type="body" sz="half" idx="17"/>
          </p:nvPr>
        </p:nvSpPr>
        <p:spPr>
          <a:xfrm>
            <a:off x="7840997" y="2455985"/>
            <a:ext cx="3194968" cy="4014087"/>
          </a:xfrm>
        </p:spPr>
        <p:txBody>
          <a:bodyPr>
            <a:normAutofit lnSpcReduction="10000"/>
          </a:bodyPr>
          <a:lstStyle/>
          <a:p>
            <a:pPr marL="285750" indent="-285750">
              <a:buFont typeface="Wingdings" panose="05000000000000000000" pitchFamily="2" charset="2"/>
              <a:buChar char="Ø"/>
            </a:pPr>
            <a:r>
              <a:rPr lang="en-US" dirty="0"/>
              <a:t>Brain damage </a:t>
            </a:r>
          </a:p>
          <a:p>
            <a:pPr marL="285750" indent="-285750">
              <a:buFont typeface="Wingdings" panose="05000000000000000000" pitchFamily="2" charset="2"/>
              <a:buChar char="Ø"/>
            </a:pPr>
            <a:r>
              <a:rPr lang="en-US" dirty="0"/>
              <a:t>Blindness</a:t>
            </a:r>
          </a:p>
          <a:p>
            <a:pPr marL="285750" indent="-285750">
              <a:buFont typeface="Wingdings" panose="05000000000000000000" pitchFamily="2" charset="2"/>
              <a:buChar char="Ø"/>
            </a:pPr>
            <a:r>
              <a:rPr lang="en-US" dirty="0"/>
              <a:t>Stroke or heart failure</a:t>
            </a:r>
          </a:p>
          <a:p>
            <a:pPr marL="285750" indent="-285750">
              <a:buFont typeface="Wingdings" panose="05000000000000000000" pitchFamily="2" charset="2"/>
              <a:buChar char="Ø"/>
            </a:pPr>
            <a:r>
              <a:rPr lang="en-US" dirty="0"/>
              <a:t>Coma</a:t>
            </a:r>
          </a:p>
          <a:p>
            <a:pPr marL="285750" indent="-285750">
              <a:buFont typeface="Wingdings" panose="05000000000000000000" pitchFamily="2" charset="2"/>
              <a:buChar char="Ø"/>
            </a:pPr>
            <a:r>
              <a:rPr lang="en-US" dirty="0"/>
              <a:t>Seizures</a:t>
            </a:r>
          </a:p>
          <a:p>
            <a:pPr marL="285750" indent="-285750">
              <a:buFont typeface="Wingdings" panose="05000000000000000000" pitchFamily="2" charset="2"/>
              <a:buChar char="Ø"/>
            </a:pPr>
            <a:r>
              <a:rPr lang="en-US" dirty="0"/>
              <a:t>Lung Dieses</a:t>
            </a:r>
          </a:p>
          <a:p>
            <a:pPr marL="285750" indent="-285750">
              <a:buFont typeface="Wingdings" panose="05000000000000000000" pitchFamily="2" charset="2"/>
              <a:buChar char="Ø"/>
            </a:pPr>
            <a:r>
              <a:rPr lang="en-US" dirty="0"/>
              <a:t>Catching HIV or Hepatitis </a:t>
            </a:r>
          </a:p>
          <a:p>
            <a:pPr marL="285750" indent="-285750">
              <a:buFont typeface="Wingdings" panose="05000000000000000000" pitchFamily="2" charset="2"/>
              <a:buChar char="Ø"/>
            </a:pPr>
            <a:r>
              <a:rPr lang="en-US" dirty="0"/>
              <a:t>Have a criminal record </a:t>
            </a:r>
          </a:p>
          <a:p>
            <a:pPr marL="285750" indent="-285750">
              <a:buFont typeface="Wingdings" panose="05000000000000000000" pitchFamily="2" charset="2"/>
              <a:buChar char="Ø"/>
            </a:pPr>
            <a:r>
              <a:rPr lang="en-US" dirty="0"/>
              <a:t>Suicide </a:t>
            </a:r>
          </a:p>
          <a:p>
            <a:pPr marL="285750" indent="-285750">
              <a:buFont typeface="Wingdings" panose="05000000000000000000" pitchFamily="2" charset="2"/>
              <a:buChar char="Ø"/>
            </a:pPr>
            <a:r>
              <a:rPr lang="en-US" dirty="0"/>
              <a:t>Overdose</a:t>
            </a:r>
          </a:p>
          <a:p>
            <a:pPr marL="285750" indent="-285750">
              <a:buFont typeface="Wingdings" panose="05000000000000000000" pitchFamily="2" charset="2"/>
              <a:buChar char="Ø"/>
            </a:pPr>
            <a:r>
              <a:rPr lang="en-US" dirty="0"/>
              <a:t>Death </a:t>
            </a:r>
          </a:p>
          <a:p>
            <a:endParaRPr lang="en-GB" dirty="0"/>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9524" b="97619" l="10000" r="90000">
                        <a14:foregroundMark x1="35667" y1="45833" x2="38333" y2="74405"/>
                      </a14:backgroundRemoval>
                    </a14:imgEffect>
                  </a14:imgLayer>
                </a14:imgProps>
              </a:ext>
            </a:extLst>
          </a:blip>
          <a:stretch>
            <a:fillRect/>
          </a:stretch>
        </p:blipFill>
        <p:spPr>
          <a:xfrm rot="20673717">
            <a:off x="1248533" y="5367393"/>
            <a:ext cx="1896122" cy="1061828"/>
          </a:xfrm>
          <a:prstGeom prst="rect">
            <a:avLst/>
          </a:prstGeom>
        </p:spPr>
      </p:pic>
      <p:pic>
        <p:nvPicPr>
          <p:cNvPr id="13" name="Picture 12"/>
          <p:cNvPicPr>
            <a:picLocks noChangeAspect="1"/>
          </p:cNvPicPr>
          <p:nvPr/>
        </p:nvPicPr>
        <p:blipFill>
          <a:blip r:embed="rId4"/>
          <a:stretch>
            <a:fillRect/>
          </a:stretch>
        </p:blipFill>
        <p:spPr>
          <a:xfrm>
            <a:off x="9850244" y="5653137"/>
            <a:ext cx="768163" cy="816935"/>
          </a:xfrm>
          <a:prstGeom prst="rect">
            <a:avLst/>
          </a:prstGeom>
        </p:spPr>
      </p:pic>
      <p:pic>
        <p:nvPicPr>
          <p:cNvPr id="14" name="Picture 13"/>
          <p:cNvPicPr>
            <a:picLocks noChangeAspect="1"/>
          </p:cNvPicPr>
          <p:nvPr/>
        </p:nvPicPr>
        <p:blipFill>
          <a:blip r:embed="rId5"/>
          <a:stretch>
            <a:fillRect/>
          </a:stretch>
        </p:blipFill>
        <p:spPr>
          <a:xfrm>
            <a:off x="6276795" y="1784576"/>
            <a:ext cx="908383" cy="963251"/>
          </a:xfrm>
          <a:prstGeom prst="rect">
            <a:avLst/>
          </a:prstGeom>
        </p:spPr>
      </p:pic>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10000" b="90000" l="5750" r="94500">
                        <a14:foregroundMark x1="38583" y1="80441" x2="38583" y2="80441"/>
                        <a14:foregroundMark x1="80583" y1="67794" x2="80583" y2="67794"/>
                        <a14:foregroundMark x1="88167" y1="65147" x2="88167" y2="65147"/>
                        <a14:foregroundMark x1="87083" y1="66765" x2="87083" y2="66765"/>
                        <a14:foregroundMark x1="79083" y1="68088" x2="79083" y2="68088"/>
                        <a14:foregroundMark x1="37500" y1="82206" x2="37500" y2="82206"/>
                        <a14:foregroundMark x1="37250" y1="82794" x2="37250" y2="82794"/>
                        <a14:foregroundMark x1="36667" y1="82206" x2="36667" y2="82206"/>
                        <a14:foregroundMark x1="73250" y1="64265" x2="73250" y2="64265"/>
                        <a14:foregroundMark x1="75583" y1="62500" x2="75583" y2="62500"/>
                        <a14:foregroundMark x1="77667" y1="61618" x2="77667" y2="61618"/>
                        <a14:foregroundMark x1="81250" y1="60588" x2="81250" y2="60588"/>
                        <a14:foregroundMark x1="72333" y1="74118" x2="72333" y2="74118"/>
                        <a14:foregroundMark x1="20750" y1="70588" x2="20750" y2="70588"/>
                        <a14:foregroundMark x1="20083" y1="73676" x2="20083" y2="73676"/>
                        <a14:foregroundMark x1="20417" y1="77206" x2="20417" y2="77206"/>
                        <a14:foregroundMark x1="22500" y1="72353" x2="22833" y2="78088"/>
                        <a14:foregroundMark x1="8583" y1="65441" x2="8583" y2="65441"/>
                        <a14:foregroundMark x1="12083" y1="72353" x2="22583" y2="78088"/>
                        <a14:foregroundMark x1="16333" y1="71912" x2="16333" y2="71912"/>
                        <a14:foregroundMark x1="16750" y1="76618" x2="16750" y2="76618"/>
                        <a14:foregroundMark x1="13417" y1="71029" x2="13417" y2="71029"/>
                        <a14:foregroundMark x1="12750" y1="67206" x2="12750" y2="67206"/>
                        <a14:foregroundMark x1="14250" y1="68529" x2="14250" y2="68529"/>
                        <a14:foregroundMark x1="14250" y1="65735" x2="14250" y2="65735"/>
                        <a14:foregroundMark x1="16417" y1="69118" x2="16417" y2="69118"/>
                        <a14:foregroundMark x1="94500" y1="13088" x2="94500" y2="13088"/>
                      </a14:backgroundRemoval>
                    </a14:imgEffect>
                  </a14:imgLayer>
                </a14:imgProps>
              </a:ext>
            </a:extLst>
          </a:blip>
          <a:stretch>
            <a:fillRect/>
          </a:stretch>
        </p:blipFill>
        <p:spPr>
          <a:xfrm rot="20187080">
            <a:off x="9886548" y="2289915"/>
            <a:ext cx="1962048" cy="1111827"/>
          </a:xfrm>
          <a:prstGeom prst="rect">
            <a:avLst/>
          </a:prstGeom>
        </p:spPr>
      </p:pic>
    </p:spTree>
    <p:extLst>
      <p:ext uri="{BB962C8B-B14F-4D97-AF65-F5344CB8AC3E}">
        <p14:creationId xmlns:p14="http://schemas.microsoft.com/office/powerpoint/2010/main" val="42603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3" y="512617"/>
            <a:ext cx="8991600" cy="1200329"/>
          </a:xfrm>
          <a:prstGeom prst="rect">
            <a:avLst/>
          </a:prstGeom>
          <a:no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tx1"/>
                </a:solidFill>
              </a:rPr>
              <a:t>Ad – </a:t>
            </a:r>
            <a:r>
              <a:rPr lang="en-US" sz="2400" b="1" dirty="0" err="1">
                <a:solidFill>
                  <a:schemeClr val="tx1"/>
                </a:solidFill>
              </a:rPr>
              <a:t>dic</a:t>
            </a:r>
            <a:r>
              <a:rPr lang="en-US" sz="2400" b="1" dirty="0">
                <a:solidFill>
                  <a:schemeClr val="tx1"/>
                </a:solidFill>
              </a:rPr>
              <a:t> - </a:t>
            </a:r>
            <a:r>
              <a:rPr lang="en-US" sz="2400" b="1" dirty="0" err="1">
                <a:solidFill>
                  <a:schemeClr val="tx1"/>
                </a:solidFill>
              </a:rPr>
              <a:t>tion</a:t>
            </a:r>
            <a:endParaRPr lang="en-US" sz="2400" b="1" dirty="0">
              <a:solidFill>
                <a:schemeClr val="tx1"/>
              </a:solidFill>
            </a:endParaRPr>
          </a:p>
          <a:p>
            <a:r>
              <a:rPr lang="en-US" sz="2400" dirty="0">
                <a:solidFill>
                  <a:schemeClr val="tx1"/>
                </a:solidFill>
              </a:rPr>
              <a:t>The continued repetition of behavior despite adverse consequences</a:t>
            </a:r>
          </a:p>
          <a:p>
            <a:r>
              <a:rPr lang="en-US" sz="2400" b="1" dirty="0">
                <a:solidFill>
                  <a:schemeClr val="tx1"/>
                </a:solidFill>
              </a:rPr>
              <a:t>Addiction Poem </a:t>
            </a:r>
            <a:r>
              <a:rPr lang="en-US" sz="2400" dirty="0">
                <a:solidFill>
                  <a:schemeClr val="tx1"/>
                </a:solidFill>
              </a:rPr>
              <a:t>– A message of hope</a:t>
            </a:r>
            <a:endParaRPr lang="en-GB" sz="2400" dirty="0">
              <a:solidFill>
                <a:schemeClr val="tx1"/>
              </a:solidFill>
            </a:endParaRPr>
          </a:p>
        </p:txBody>
      </p:sp>
      <p:pic>
        <p:nvPicPr>
          <p:cNvPr id="3" name="Fl1E1fVDt1s"/>
          <p:cNvPicPr>
            <a:picLocks noRot="1" noChangeAspect="1"/>
          </p:cNvPicPr>
          <p:nvPr>
            <a:videoFile r:link="rId1"/>
          </p:nvPr>
        </p:nvPicPr>
        <p:blipFill>
          <a:blip r:embed="rId3"/>
          <a:stretch>
            <a:fillRect/>
          </a:stretch>
        </p:blipFill>
        <p:spPr>
          <a:xfrm>
            <a:off x="2937933" y="2004580"/>
            <a:ext cx="6607079" cy="3716482"/>
          </a:xfrm>
          <a:prstGeom prst="rect">
            <a:avLst/>
          </a:prstGeom>
        </p:spPr>
      </p:pic>
    </p:spTree>
    <p:extLst>
      <p:ext uri="{BB962C8B-B14F-4D97-AF65-F5344CB8AC3E}">
        <p14:creationId xmlns:p14="http://schemas.microsoft.com/office/powerpoint/2010/main" val="265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is always available: You can talk to your student service team where there are counsellors and mentors available. </a:t>
            </a:r>
            <a:endParaRPr lang="en-GB" dirty="0"/>
          </a:p>
        </p:txBody>
      </p:sp>
      <p:sp>
        <p:nvSpPr>
          <p:cNvPr id="9" name="Text Placeholder 8">
            <a:extLst>
              <a:ext uri="{FF2B5EF4-FFF2-40B4-BE49-F238E27FC236}">
                <a16:creationId xmlns:a16="http://schemas.microsoft.com/office/drawing/2014/main" id="{AC5BFCEA-B44D-483A-8634-1AA905350CBF}"/>
              </a:ext>
            </a:extLst>
          </p:cNvPr>
          <p:cNvSpPr txBox="1">
            <a:spLocks noGrp="1"/>
          </p:cNvSpPr>
          <p:nvPr>
            <p:ph type="body" sz="half" idx="15"/>
          </p:nvPr>
        </p:nvSpPr>
        <p:spPr>
          <a:xfrm>
            <a:off x="554454" y="2339577"/>
            <a:ext cx="3208735" cy="243093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Showcard Gothic" panose="04020904020102020604" pitchFamily="82" charset="0"/>
              </a:rPr>
              <a:t>Sort </a:t>
            </a:r>
            <a:r>
              <a:rPr kumimoji="0" lang="en-GB" sz="3200" b="1" i="0" u="none" strike="noStrike" kern="0" cap="none" spc="0" normalizeH="0" baseline="0" noProof="0" dirty="0">
                <a:ln>
                  <a:noFill/>
                </a:ln>
                <a:solidFill>
                  <a:srgbClr val="FF0000"/>
                </a:solidFill>
                <a:effectLst/>
                <a:uLnTx/>
                <a:uFillTx/>
                <a:latin typeface="Showcard Gothic" panose="04020904020102020604" pitchFamily="82" charset="0"/>
              </a:rPr>
              <a:t>IT!</a:t>
            </a:r>
            <a:endParaRPr kumimoji="0" lang="en-GB" sz="3200" b="0" i="0" u="none" strike="noStrike" kern="0" cap="none" spc="0" normalizeH="0" baseline="0" noProof="0" dirty="0">
              <a:ln>
                <a:noFill/>
              </a:ln>
              <a:solidFill>
                <a:srgbClr val="FF0000"/>
              </a:solidFill>
              <a:effectLst/>
              <a:uLnTx/>
              <a:uFillTx/>
              <a:latin typeface="Showcard Gothic" panose="04020904020102020604" pitchFamily="8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rPr>
              <a:t>Compass Enfield Young People’s Service</a:t>
            </a:r>
            <a:br>
              <a:rPr kumimoji="0" lang="en-GB" sz="1600" i="0" u="none" strike="noStrike" kern="0" cap="none" spc="0" normalizeH="0" baseline="0" noProof="0" dirty="0">
                <a:ln>
                  <a:noFill/>
                </a:ln>
                <a:solidFill>
                  <a:prstClr val="black"/>
                </a:solidFill>
                <a:effectLst/>
                <a:uLnTx/>
                <a:uFillTx/>
              </a:rPr>
            </a:br>
            <a:r>
              <a:rPr kumimoji="0" lang="en-GB" sz="1600" i="0" u="none" strike="noStrike" kern="0" cap="none" spc="0" normalizeH="0" baseline="0" noProof="0" dirty="0">
                <a:ln>
                  <a:noFill/>
                </a:ln>
                <a:solidFill>
                  <a:prstClr val="black"/>
                </a:solidFill>
                <a:effectLst/>
                <a:uLnTx/>
                <a:uFillTx/>
              </a:rPr>
              <a:t>29 Folkestone Road</a:t>
            </a:r>
            <a:br>
              <a:rPr kumimoji="0" lang="en-GB" sz="1600" i="0" u="none" strike="noStrike" kern="0" cap="none" spc="0" normalizeH="0" baseline="0" noProof="0" dirty="0">
                <a:ln>
                  <a:noFill/>
                </a:ln>
                <a:solidFill>
                  <a:prstClr val="black"/>
                </a:solidFill>
                <a:effectLst/>
                <a:uLnTx/>
                <a:uFillTx/>
              </a:rPr>
            </a:br>
            <a:r>
              <a:rPr kumimoji="0" lang="en-GB" sz="1600" i="0" u="none" strike="noStrike" kern="0" cap="none" spc="0" normalizeH="0" baseline="0" noProof="0" dirty="0">
                <a:ln>
                  <a:noFill/>
                </a:ln>
                <a:solidFill>
                  <a:prstClr val="black"/>
                </a:solidFill>
                <a:effectLst/>
                <a:uLnTx/>
                <a:uFillTx/>
              </a:rPr>
              <a:t>Edmonton, London</a:t>
            </a:r>
            <a:br>
              <a:rPr kumimoji="0" lang="en-GB" sz="1600" i="0" u="none" strike="noStrike" kern="0" cap="none" spc="0" normalizeH="0" baseline="0" noProof="0" dirty="0">
                <a:ln>
                  <a:noFill/>
                </a:ln>
                <a:solidFill>
                  <a:prstClr val="black"/>
                </a:solidFill>
                <a:effectLst/>
                <a:uLnTx/>
                <a:uFillTx/>
              </a:rPr>
            </a:br>
            <a:r>
              <a:rPr kumimoji="0" lang="en-GB" sz="1600" i="0" u="none" strike="noStrike" kern="0" cap="none" spc="0" normalizeH="0" baseline="0" noProof="0" dirty="0">
                <a:ln>
                  <a:noFill/>
                </a:ln>
                <a:solidFill>
                  <a:prstClr val="black"/>
                </a:solidFill>
                <a:effectLst/>
                <a:uLnTx/>
                <a:uFillTx/>
              </a:rPr>
              <a:t>N18 2ER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rPr>
              <a:t>Tel: 0208 360 9102</a:t>
            </a:r>
            <a:br>
              <a:rPr kumimoji="0" lang="en-GB" sz="1600" b="1" i="0" u="none" strike="noStrike" kern="0" cap="none" spc="0" normalizeH="0" baseline="0" noProof="0" dirty="0">
                <a:ln>
                  <a:noFill/>
                </a:ln>
                <a:solidFill>
                  <a:prstClr val="black"/>
                </a:solidFill>
                <a:effectLst/>
                <a:uLnTx/>
                <a:uFillTx/>
              </a:rPr>
            </a:br>
            <a:br>
              <a:rPr kumimoji="0" lang="en-GB" sz="1600" b="1" i="0" u="none" strike="noStrike" kern="0" cap="none" spc="0" normalizeH="0" baseline="0" noProof="0" dirty="0">
                <a:ln>
                  <a:noFill/>
                </a:ln>
                <a:solidFill>
                  <a:prstClr val="black"/>
                </a:solidFill>
                <a:effectLst/>
                <a:uLnTx/>
                <a:uFillTx/>
              </a:rPr>
            </a:br>
            <a:r>
              <a:rPr kumimoji="0" lang="en-GB" sz="1600" b="1" i="0" u="sng" strike="noStrike" kern="0" cap="none" spc="0" normalizeH="0" baseline="0" noProof="0" dirty="0">
                <a:ln>
                  <a:noFill/>
                </a:ln>
                <a:solidFill>
                  <a:prstClr val="black"/>
                </a:solidFill>
                <a:effectLst/>
                <a:uLnTx/>
                <a:uFillTx/>
                <a:hlinkClick r:id="rId2">
                  <a:extLst>
                    <a:ext uri="{A12FA001-AC4F-418D-AE19-62706E023703}">
                      <ahyp:hlinkClr xmlns:ahyp="http://schemas.microsoft.com/office/drawing/2018/hyperlinkcolor" val="tx"/>
                    </a:ext>
                  </a:extLst>
                </a:hlinkClick>
              </a:rPr>
              <a:t>www.compass-uk.org.uk</a:t>
            </a:r>
            <a:r>
              <a:rPr kumimoji="0" lang="en-GB" sz="1600" b="1"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endParaRPr>
          </a:p>
        </p:txBody>
      </p:sp>
      <p:sp>
        <p:nvSpPr>
          <p:cNvPr id="7" name="Text Placeholder 6"/>
          <p:cNvSpPr>
            <a:spLocks noGrp="1"/>
          </p:cNvSpPr>
          <p:nvPr>
            <p:ph type="body" sz="half" idx="16"/>
          </p:nvPr>
        </p:nvSpPr>
        <p:spPr>
          <a:xfrm>
            <a:off x="4336381" y="2817402"/>
            <a:ext cx="3195830" cy="2430936"/>
          </a:xfrm>
        </p:spPr>
        <p:txBody>
          <a:bodyPr>
            <a:normAutofit/>
          </a:bodyPr>
          <a:lstStyle/>
          <a:p>
            <a:r>
              <a:rPr lang="en-GB" sz="2000" dirty="0">
                <a:hlinkClick r:id="rId3"/>
              </a:rPr>
              <a:t>https://www.ealingrise.org.uk</a:t>
            </a:r>
            <a:endParaRPr lang="en-GB" sz="2000" dirty="0"/>
          </a:p>
        </p:txBody>
      </p:sp>
      <p:sp>
        <p:nvSpPr>
          <p:cNvPr id="8" name="Text Placeholder 7"/>
          <p:cNvSpPr>
            <a:spLocks noGrp="1"/>
          </p:cNvSpPr>
          <p:nvPr>
            <p:ph type="body" sz="half" idx="17"/>
          </p:nvPr>
        </p:nvSpPr>
        <p:spPr>
          <a:xfrm>
            <a:off x="8368636" y="4979307"/>
            <a:ext cx="3279392" cy="1248229"/>
          </a:xfrm>
        </p:spPr>
        <p:txBody>
          <a:bodyPr>
            <a:normAutofit/>
          </a:bodyPr>
          <a:lstStyle/>
          <a:p>
            <a:endParaRPr lang="en-US" dirty="0"/>
          </a:p>
          <a:p>
            <a:r>
              <a:rPr lang="en-US" dirty="0"/>
              <a:t>https://stepbysteprecovery.co.uk/rehab/drug/london/</a:t>
            </a:r>
            <a:endParaRPr lang="en-GB" dirty="0"/>
          </a:p>
        </p:txBody>
      </p:sp>
      <p:pic>
        <p:nvPicPr>
          <p:cNvPr id="10" name="Picture 9">
            <a:extLst>
              <a:ext uri="{FF2B5EF4-FFF2-40B4-BE49-F238E27FC236}">
                <a16:creationId xmlns:a16="http://schemas.microsoft.com/office/drawing/2014/main" id="{A348BEB4-F8AC-43C3-8B23-E354F74660AA}"/>
              </a:ext>
            </a:extLst>
          </p:cNvPr>
          <p:cNvPicPr>
            <a:picLocks noChangeAspect="1"/>
          </p:cNvPicPr>
          <p:nvPr/>
        </p:nvPicPr>
        <p:blipFill>
          <a:blip r:embed="rId4"/>
          <a:stretch>
            <a:fillRect/>
          </a:stretch>
        </p:blipFill>
        <p:spPr>
          <a:xfrm>
            <a:off x="4522617" y="3230314"/>
            <a:ext cx="2809875" cy="1171575"/>
          </a:xfrm>
          <a:prstGeom prst="rect">
            <a:avLst/>
          </a:prstGeom>
        </p:spPr>
      </p:pic>
      <p:pic>
        <p:nvPicPr>
          <p:cNvPr id="11" name="Picture 2" descr="Change Grow Live - go to homepage">
            <a:extLst>
              <a:ext uri="{FF2B5EF4-FFF2-40B4-BE49-F238E27FC236}">
                <a16:creationId xmlns:a16="http://schemas.microsoft.com/office/drawing/2014/main" id="{02953C59-E341-4A27-A5FD-FBCA6E14C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2143" y="2817091"/>
            <a:ext cx="1873268" cy="737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a:srcRect t="34161" b="28344"/>
          <a:stretch/>
        </p:blipFill>
        <p:spPr>
          <a:xfrm>
            <a:off x="8734202" y="4577525"/>
            <a:ext cx="2143125" cy="803564"/>
          </a:xfrm>
          <a:prstGeom prst="rect">
            <a:avLst/>
          </a:prstGeom>
        </p:spPr>
      </p:pic>
      <p:sp>
        <p:nvSpPr>
          <p:cNvPr id="4" name="Rectangle 3"/>
          <p:cNvSpPr/>
          <p:nvPr/>
        </p:nvSpPr>
        <p:spPr>
          <a:xfrm>
            <a:off x="7725188" y="3663538"/>
            <a:ext cx="3202800" cy="369332"/>
          </a:xfrm>
          <a:prstGeom prst="rect">
            <a:avLst/>
          </a:prstGeom>
        </p:spPr>
        <p:txBody>
          <a:bodyPr wrap="none">
            <a:spAutoFit/>
          </a:bodyPr>
          <a:lstStyle/>
          <a:p>
            <a:r>
              <a:rPr lang="en-GB" dirty="0">
                <a:hlinkClick r:id="rId7"/>
              </a:rPr>
              <a:t>https://www.changegrowlive.org</a:t>
            </a:r>
            <a:endParaRPr lang="en-GB" dirty="0"/>
          </a:p>
        </p:txBody>
      </p:sp>
      <p:pic>
        <p:nvPicPr>
          <p:cNvPr id="5" name="Picture 4"/>
          <p:cNvPicPr>
            <a:picLocks noChangeAspect="1"/>
          </p:cNvPicPr>
          <p:nvPr/>
        </p:nvPicPr>
        <p:blipFill>
          <a:blip r:embed="rId8"/>
          <a:stretch>
            <a:fillRect/>
          </a:stretch>
        </p:blipFill>
        <p:spPr>
          <a:xfrm>
            <a:off x="3940586" y="5086282"/>
            <a:ext cx="918844" cy="759302"/>
          </a:xfrm>
          <a:prstGeom prst="rect">
            <a:avLst/>
          </a:prstGeom>
        </p:spPr>
      </p:pic>
      <p:sp>
        <p:nvSpPr>
          <p:cNvPr id="12" name="Rectangle 11"/>
          <p:cNvSpPr/>
          <p:nvPr/>
        </p:nvSpPr>
        <p:spPr>
          <a:xfrm>
            <a:off x="1629188" y="5843539"/>
            <a:ext cx="6096000" cy="646331"/>
          </a:xfrm>
          <a:prstGeom prst="rect">
            <a:avLst/>
          </a:prstGeom>
        </p:spPr>
        <p:txBody>
          <a:bodyPr>
            <a:spAutoFit/>
          </a:bodyPr>
          <a:lstStyle/>
          <a:p>
            <a:r>
              <a:rPr lang="en-US" dirty="0"/>
              <a:t>Call the free Smoke free National Helpline on 0300 123 1044 or visit: https://www.nhs.uk/live-well/quit-smoking/</a:t>
            </a:r>
          </a:p>
        </p:txBody>
      </p:sp>
    </p:spTree>
    <p:extLst>
      <p:ext uri="{BB962C8B-B14F-4D97-AF65-F5344CB8AC3E}">
        <p14:creationId xmlns:p14="http://schemas.microsoft.com/office/powerpoint/2010/main" val="4104674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22160-9FCB-4745-AF5B-59A76ADF48CE}">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customXml/itemProps2.xml><?xml version="1.0" encoding="utf-8"?>
<ds:datastoreItem xmlns:ds="http://schemas.openxmlformats.org/officeDocument/2006/customXml" ds:itemID="{2015264A-CC0E-422D-8CD2-7CAB2A788FCB}">
  <ds:schemaRefs>
    <ds:schemaRef ds:uri="http://schemas.microsoft.com/sharepoint/v3/contenttype/forms"/>
  </ds:schemaRefs>
</ds:datastoreItem>
</file>

<file path=customXml/itemProps3.xml><?xml version="1.0" encoding="utf-8"?>
<ds:datastoreItem xmlns:ds="http://schemas.openxmlformats.org/officeDocument/2006/customXml" ds:itemID="{C26B80E5-DF9B-4C75-B7CB-DC24854B5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644</TotalTime>
  <Words>1422</Words>
  <Application>Microsoft Office PowerPoint</Application>
  <PresentationFormat>Widescreen</PresentationFormat>
  <Paragraphs>121</Paragraphs>
  <Slides>9</Slides>
  <Notes>0</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Circuit</vt:lpstr>
      <vt:lpstr>Drugs and Smoking Awareness </vt:lpstr>
      <vt:lpstr>Smoking Vs’ Vaping Vaping and smoking both involve inhaling nicotine and other substances into your lungs. E-cigarettes heat liquid to make an aerosol; cigarettes burn tobacco, which creates smoke. </vt:lpstr>
      <vt:lpstr>Benefits to Not Smoking  Watch the clip – Tips from an ex smoker. Then as a class consider the benefits of giving up. </vt:lpstr>
      <vt:lpstr>What is a Drug? </vt:lpstr>
      <vt:lpstr>Most drugs come under one of the following groups. Click on the images to find out more.`</vt:lpstr>
      <vt:lpstr>ODD ONES OUT</vt:lpstr>
      <vt:lpstr>Dispelling the myths</vt:lpstr>
      <vt:lpstr>PowerPoint Presentation</vt:lpstr>
      <vt:lpstr>Help is always available: You can talk to your student service team where there are counsellors and mentors available.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drugs</dc:title>
  <dc:creator>Jaimie Squillino</dc:creator>
  <cp:lastModifiedBy>Jaimie Squillino</cp:lastModifiedBy>
  <cp:revision>41</cp:revision>
  <dcterms:created xsi:type="dcterms:W3CDTF">2023-07-26T10:45:34Z</dcterms:created>
  <dcterms:modified xsi:type="dcterms:W3CDTF">2023-09-11T10:22:01Z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