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4"/>
  </p:sldMasterIdLst>
  <p:notesMasterIdLst>
    <p:notesMasterId r:id="rId11"/>
  </p:notesMasterIdLst>
  <p:sldIdLst>
    <p:sldId id="256" r:id="rId5"/>
    <p:sldId id="257" r:id="rId6"/>
    <p:sldId id="259" r:id="rId7"/>
    <p:sldId id="258"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6F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3" autoAdjust="0"/>
    <p:restoredTop sz="84489" autoAdjust="0"/>
  </p:normalViewPr>
  <p:slideViewPr>
    <p:cSldViewPr snapToGrid="0">
      <p:cViewPr varScale="1">
        <p:scale>
          <a:sx n="62" d="100"/>
          <a:sy n="62" d="100"/>
        </p:scale>
        <p:origin x="1164"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1CBD44-F838-40E3-A894-7BD4AD581ECB}" type="datetimeFigureOut">
              <a:rPr lang="en-GB" smtClean="0"/>
              <a:t>11/09/2023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A2A7A0-2689-47BA-88DB-B9CC7CFD8452}" type="slidenum">
              <a:rPr lang="en-GB" smtClean="0"/>
              <a:t>‹#›</a:t>
            </a:fld>
            <a:endParaRPr lang="en-GB"/>
          </a:p>
        </p:txBody>
      </p:sp>
    </p:spTree>
    <p:extLst>
      <p:ext uri="{BB962C8B-B14F-4D97-AF65-F5344CB8AC3E}">
        <p14:creationId xmlns:p14="http://schemas.microsoft.com/office/powerpoint/2010/main" val="3147369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youtu.be/-oN2emCHMI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Why do some people drink alcohol? Socializing, relaxing, celebration etc.)</a:t>
            </a:r>
          </a:p>
          <a:p>
            <a:endParaRPr lang="en-US" i="1" dirty="0"/>
          </a:p>
          <a:p>
            <a:r>
              <a:rPr lang="en-US" i="1" dirty="0"/>
              <a:t>• Minus points (What are the possible negative effects of drinking alcohol? Not being</a:t>
            </a:r>
          </a:p>
          <a:p>
            <a:r>
              <a:rPr lang="en-US" i="1" dirty="0"/>
              <a:t>in control, being sick, doing things that you might not remember, feeling silly the next</a:t>
            </a:r>
          </a:p>
          <a:p>
            <a:r>
              <a:rPr lang="en-GB" i="1" dirty="0"/>
              <a:t>day, doing it because of what others say rather than because you want to…etc.)</a:t>
            </a:r>
          </a:p>
          <a:p>
            <a:endParaRPr lang="en-GB" i="1" dirty="0"/>
          </a:p>
          <a:p>
            <a:r>
              <a:rPr lang="en-US" i="1" dirty="0"/>
              <a:t>• Interesting points (What facts do you already know about alcohol? Laws, unit</a:t>
            </a:r>
          </a:p>
          <a:p>
            <a:r>
              <a:rPr lang="en-US" i="1" dirty="0"/>
              <a:t>counts, decline in drinking among young people, etc.)</a:t>
            </a:r>
          </a:p>
          <a:p>
            <a:endParaRPr lang="en-US" i="1" dirty="0"/>
          </a:p>
          <a:p>
            <a:r>
              <a:rPr lang="en-US" b="1" dirty="0"/>
              <a:t>Discuss students’ responses to the stimulus question – if it hasn’t been mentioned already, highlight that</a:t>
            </a:r>
          </a:p>
          <a:p>
            <a:r>
              <a:rPr lang="en-US" b="1" dirty="0"/>
              <a:t>purchasing alcohol under the age of 18 is illegal. </a:t>
            </a:r>
            <a:r>
              <a:rPr lang="en-US" sz="1200" b="1" i="0" kern="1200" dirty="0">
                <a:solidFill>
                  <a:schemeClr val="tx1"/>
                </a:solidFill>
                <a:effectLst/>
                <a:latin typeface="+mn-lt"/>
                <a:ea typeface="+mn-ea"/>
                <a:cs typeface="+mn-cs"/>
              </a:rPr>
              <a:t>Challenge 25 is a retailing strategy that encourages anyone who is over 18 but looks under 25 to carry acceptable ID if they wish to buy alcohol. Introduced by the Retail of Alcohol Standards Group as Challenge 21 in 2006, Challenge 25 rolled out in the off trade in 2009.</a:t>
            </a:r>
            <a:endParaRPr lang="en-GB" b="1" dirty="0"/>
          </a:p>
          <a:p>
            <a:endParaRPr lang="en-GB" dirty="0"/>
          </a:p>
        </p:txBody>
      </p:sp>
      <p:sp>
        <p:nvSpPr>
          <p:cNvPr id="4" name="Slide Number Placeholder 3"/>
          <p:cNvSpPr>
            <a:spLocks noGrp="1"/>
          </p:cNvSpPr>
          <p:nvPr>
            <p:ph type="sldNum" sz="quarter" idx="10"/>
          </p:nvPr>
        </p:nvSpPr>
        <p:spPr/>
        <p:txBody>
          <a:bodyPr/>
          <a:lstStyle/>
          <a:p>
            <a:fld id="{25A2A7A0-2689-47BA-88DB-B9CC7CFD8452}" type="slidenum">
              <a:rPr lang="en-GB" smtClean="0"/>
              <a:t>2</a:t>
            </a:fld>
            <a:endParaRPr lang="en-GB"/>
          </a:p>
        </p:txBody>
      </p:sp>
    </p:spTree>
    <p:extLst>
      <p:ext uri="{BB962C8B-B14F-4D97-AF65-F5344CB8AC3E}">
        <p14:creationId xmlns:p14="http://schemas.microsoft.com/office/powerpoint/2010/main" val="2665601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Further questions to explore:</a:t>
            </a:r>
            <a:r>
              <a:rPr lang="en-US" baseline="0" dirty="0"/>
              <a:t> </a:t>
            </a:r>
          </a:p>
          <a:p>
            <a:r>
              <a:rPr lang="en-US" sz="1200" b="0" i="0" u="none" strike="noStrike" kern="1200" baseline="0" dirty="0">
                <a:solidFill>
                  <a:schemeClr val="tx1"/>
                </a:solidFill>
                <a:latin typeface="+mn-lt"/>
                <a:ea typeface="+mn-ea"/>
                <a:cs typeface="+mn-cs"/>
              </a:rPr>
              <a:t>Drinking alcohol can lower your inhibitions;</a:t>
            </a:r>
          </a:p>
          <a:p>
            <a:r>
              <a:rPr lang="en-US" sz="1200" b="0" i="0" u="none" strike="noStrike" kern="1200" baseline="0" dirty="0">
                <a:solidFill>
                  <a:schemeClr val="tx1"/>
                </a:solidFill>
                <a:latin typeface="+mn-lt"/>
                <a:ea typeface="+mn-ea"/>
                <a:cs typeface="+mn-cs"/>
              </a:rPr>
              <a:t>why could this be a problem?</a:t>
            </a:r>
          </a:p>
          <a:p>
            <a:r>
              <a:rPr lang="en-GB" dirty="0"/>
              <a:t>further challenge questions • Drinking alcohol can lower your inhibitions; why could this be a problem? • Why might it have been difficult for your character to resist the temptation to drink? </a:t>
            </a:r>
          </a:p>
          <a:p>
            <a:r>
              <a:rPr lang="en-GB" dirty="0"/>
              <a:t>• What could someone do if they make a decision that has unforeseen dangerous or negative consequences?</a:t>
            </a:r>
            <a:endParaRPr lang="en-US" sz="1200" b="0" i="0" u="none" strike="noStrike" kern="1200" baseline="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25A2A7A0-2689-47BA-88DB-B9CC7CFD8452}" type="slidenum">
              <a:rPr lang="en-GB" smtClean="0"/>
              <a:t>3</a:t>
            </a:fld>
            <a:endParaRPr lang="en-GB"/>
          </a:p>
        </p:txBody>
      </p:sp>
    </p:spTree>
    <p:extLst>
      <p:ext uri="{BB962C8B-B14F-4D97-AF65-F5344CB8AC3E}">
        <p14:creationId xmlns:p14="http://schemas.microsoft.com/office/powerpoint/2010/main" val="1938041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In your discussion, </a:t>
            </a:r>
            <a:r>
              <a:rPr lang="en-US" dirty="0"/>
              <a:t>think about the phrases people</a:t>
            </a:r>
            <a:r>
              <a:rPr lang="en-US" baseline="0" dirty="0"/>
              <a:t> use to normalize drinking culture, ‘’its been a long day, I bet you cant wait for a glass of wine’’ ‘’lets celebrate with a drink’’, ‘’I’ll have a drink with my meal/ whist I’m cooking to unwind.’’ </a:t>
            </a:r>
          </a:p>
          <a:p>
            <a:pPr marL="0" indent="0">
              <a:buNone/>
            </a:pPr>
            <a:r>
              <a:rPr lang="en-US" baseline="0" dirty="0"/>
              <a:t>Remember drink can also act as a depressant, so does it really help you to unwind? Is it the drink that makes you unwind, or is it the act of stopping to have a meal or a ‘chill out’ that makes you unwind. Is it necessary to link this to alcohol? Why do you think society does this? </a:t>
            </a:r>
            <a:endParaRPr lang="en-US" dirty="0"/>
          </a:p>
          <a:p>
            <a:pPr marL="0" indent="0">
              <a:buNone/>
            </a:pPr>
            <a:endParaRPr lang="en-US" dirty="0"/>
          </a:p>
          <a:p>
            <a:pPr marL="0" indent="0">
              <a:buNone/>
            </a:pPr>
            <a:r>
              <a:rPr lang="en-US" dirty="0"/>
              <a:t>What does drinking do to your body. </a:t>
            </a:r>
          </a:p>
          <a:p>
            <a:r>
              <a:rPr lang="en-US" dirty="0">
                <a:hlinkClick r:id="rId3"/>
              </a:rPr>
              <a:t>https://youtu.be/-oN2emCHMIg</a:t>
            </a:r>
            <a:endParaRPr lang="en-US" dirty="0"/>
          </a:p>
          <a:p>
            <a:endParaRPr lang="en-GB" dirty="0"/>
          </a:p>
        </p:txBody>
      </p:sp>
      <p:sp>
        <p:nvSpPr>
          <p:cNvPr id="4" name="Slide Number Placeholder 3"/>
          <p:cNvSpPr>
            <a:spLocks noGrp="1"/>
          </p:cNvSpPr>
          <p:nvPr>
            <p:ph type="sldNum" sz="quarter" idx="10"/>
          </p:nvPr>
        </p:nvSpPr>
        <p:spPr/>
        <p:txBody>
          <a:bodyPr/>
          <a:lstStyle/>
          <a:p>
            <a:fld id="{25A2A7A0-2689-47BA-88DB-B9CC7CFD8452}" type="slidenum">
              <a:rPr lang="en-GB" smtClean="0"/>
              <a:t>4</a:t>
            </a:fld>
            <a:endParaRPr lang="en-GB"/>
          </a:p>
        </p:txBody>
      </p:sp>
    </p:spTree>
    <p:extLst>
      <p:ext uri="{BB962C8B-B14F-4D97-AF65-F5344CB8AC3E}">
        <p14:creationId xmlns:p14="http://schemas.microsoft.com/office/powerpoint/2010/main" val="1554286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highlight that these are not true</a:t>
            </a:r>
            <a:r>
              <a:rPr lang="en-US" baseline="0" dirty="0"/>
              <a:t> but things you might often here people say to make their habit okay, and often society will help to excuse the problem making it more difficult to spot. </a:t>
            </a:r>
          </a:p>
          <a:p>
            <a:pPr marL="285750" indent="-285750">
              <a:buFont typeface="Arial" panose="020B0604020202020204" pitchFamily="34" charset="0"/>
              <a:buChar char="•"/>
            </a:pPr>
            <a:r>
              <a:rPr lang="en-US" b="1" dirty="0">
                <a:solidFill>
                  <a:srgbClr val="00B050"/>
                </a:solidFill>
              </a:rPr>
              <a:t>If you drink and can be okay at work the next day, you don’t have a drink problem </a:t>
            </a:r>
            <a:r>
              <a:rPr lang="en-US" b="0" dirty="0">
                <a:solidFill>
                  <a:srgbClr val="00B050"/>
                </a:solidFill>
              </a:rPr>
              <a:t>– this is</a:t>
            </a:r>
            <a:r>
              <a:rPr lang="en-US" b="0" baseline="0" dirty="0">
                <a:solidFill>
                  <a:srgbClr val="00B050"/>
                </a:solidFill>
              </a:rPr>
              <a:t> a functioning alcoholic, however over time this can have terrible health and mental health issues. </a:t>
            </a:r>
            <a:endParaRPr lang="en-US" b="0" dirty="0">
              <a:solidFill>
                <a:srgbClr val="00B050"/>
              </a:solidFill>
            </a:endParaRPr>
          </a:p>
          <a:p>
            <a:pPr marL="285750" indent="-285750">
              <a:buFont typeface="Arial" panose="020B0604020202020204" pitchFamily="34" charset="0"/>
              <a:buChar char="•"/>
            </a:pPr>
            <a:r>
              <a:rPr lang="en-US" b="1" dirty="0"/>
              <a:t>If you drink and don’t get drunk – </a:t>
            </a:r>
            <a:r>
              <a:rPr lang="en-US" b="0" dirty="0"/>
              <a:t>just because there is a higher tolerance build up it often means that more alcohol needs to be consumed to get the desired ‘buss’ causing major issues</a:t>
            </a:r>
            <a:r>
              <a:rPr lang="en-US" b="0" baseline="0" dirty="0"/>
              <a:t> in the long run. </a:t>
            </a:r>
            <a:endParaRPr lang="en-US" b="0" dirty="0"/>
          </a:p>
          <a:p>
            <a:pPr marL="285750" indent="-285750">
              <a:buFont typeface="Arial" panose="020B0604020202020204" pitchFamily="34" charset="0"/>
              <a:buChar char="•"/>
            </a:pPr>
            <a:r>
              <a:rPr lang="en-US" b="1" dirty="0">
                <a:solidFill>
                  <a:srgbClr val="00B050"/>
                </a:solidFill>
              </a:rPr>
              <a:t>If you only drink for special occasions – </a:t>
            </a:r>
            <a:r>
              <a:rPr lang="en-US" b="0" dirty="0">
                <a:solidFill>
                  <a:srgbClr val="00B050"/>
                </a:solidFill>
              </a:rPr>
              <a:t>often this is a good excuse as we can make even having a long day a special occasion and reason to drink,</a:t>
            </a:r>
            <a:r>
              <a:rPr lang="en-US" b="0" baseline="0" dirty="0">
                <a:solidFill>
                  <a:srgbClr val="00B050"/>
                </a:solidFill>
              </a:rPr>
              <a:t> </a:t>
            </a:r>
            <a:endParaRPr lang="en-US" b="1" dirty="0">
              <a:solidFill>
                <a:srgbClr val="00B050"/>
              </a:solidFill>
            </a:endParaRPr>
          </a:p>
          <a:p>
            <a:pPr marL="285750" indent="-285750">
              <a:buFont typeface="Arial" panose="020B0604020202020204" pitchFamily="34" charset="0"/>
              <a:buChar char="•"/>
            </a:pPr>
            <a:r>
              <a:rPr lang="en-US" b="1" dirty="0"/>
              <a:t>You don’t have an alcohol problem if you eat – </a:t>
            </a:r>
            <a:r>
              <a:rPr lang="en-US" b="0" dirty="0"/>
              <a:t>this is simply not true</a:t>
            </a:r>
          </a:p>
          <a:p>
            <a:endParaRPr lang="en-GB" dirty="0"/>
          </a:p>
        </p:txBody>
      </p:sp>
      <p:sp>
        <p:nvSpPr>
          <p:cNvPr id="4" name="Slide Number Placeholder 3"/>
          <p:cNvSpPr>
            <a:spLocks noGrp="1"/>
          </p:cNvSpPr>
          <p:nvPr>
            <p:ph type="sldNum" sz="quarter" idx="10"/>
          </p:nvPr>
        </p:nvSpPr>
        <p:spPr/>
        <p:txBody>
          <a:bodyPr/>
          <a:lstStyle/>
          <a:p>
            <a:fld id="{25A2A7A0-2689-47BA-88DB-B9CC7CFD8452}" type="slidenum">
              <a:rPr lang="en-GB" smtClean="0"/>
              <a:t>5</a:t>
            </a:fld>
            <a:endParaRPr lang="en-GB"/>
          </a:p>
        </p:txBody>
      </p:sp>
    </p:spTree>
    <p:extLst>
      <p:ext uri="{BB962C8B-B14F-4D97-AF65-F5344CB8AC3E}">
        <p14:creationId xmlns:p14="http://schemas.microsoft.com/office/powerpoint/2010/main" val="41857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5B6DAF5-739C-4D88-9D46-ABB49FC6FE1A}"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A37AD-4A92-4ED9-ABB4-B7E1BBB4EE72}"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08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B6DAF5-739C-4D88-9D46-ABB49FC6FE1A}"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A37AD-4A92-4ED9-ABB4-B7E1BBB4EE72}" type="slidenum">
              <a:rPr lang="en-GB" smtClean="0"/>
              <a:t>‹#›</a:t>
            </a:fld>
            <a:endParaRPr lang="en-GB"/>
          </a:p>
        </p:txBody>
      </p:sp>
    </p:spTree>
    <p:extLst>
      <p:ext uri="{BB962C8B-B14F-4D97-AF65-F5344CB8AC3E}">
        <p14:creationId xmlns:p14="http://schemas.microsoft.com/office/powerpoint/2010/main" val="36360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B6DAF5-739C-4D88-9D46-ABB49FC6FE1A}"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A37AD-4A92-4ED9-ABB4-B7E1BBB4EE72}"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025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B6DAF5-739C-4D88-9D46-ABB49FC6FE1A}"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A37AD-4A92-4ED9-ABB4-B7E1BBB4EE72}" type="slidenum">
              <a:rPr lang="en-GB" smtClean="0"/>
              <a:t>‹#›</a:t>
            </a:fld>
            <a:endParaRPr lang="en-GB"/>
          </a:p>
        </p:txBody>
      </p:sp>
    </p:spTree>
    <p:extLst>
      <p:ext uri="{BB962C8B-B14F-4D97-AF65-F5344CB8AC3E}">
        <p14:creationId xmlns:p14="http://schemas.microsoft.com/office/powerpoint/2010/main" val="1410394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5B6DAF5-739C-4D88-9D46-ABB49FC6FE1A}"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A37AD-4A92-4ED9-ABB4-B7E1BBB4EE72}" type="slidenum">
              <a:rPr lang="en-GB" smtClean="0"/>
              <a:t>‹#›</a:t>
            </a:fld>
            <a:endParaRPr lang="en-GB"/>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468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B6DAF5-739C-4D88-9D46-ABB49FC6FE1A}"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A37AD-4A92-4ED9-ABB4-B7E1BBB4EE72}" type="slidenum">
              <a:rPr lang="en-GB" smtClean="0"/>
              <a:t>‹#›</a:t>
            </a:fld>
            <a:endParaRPr lang="en-GB"/>
          </a:p>
        </p:txBody>
      </p:sp>
    </p:spTree>
    <p:extLst>
      <p:ext uri="{BB962C8B-B14F-4D97-AF65-F5344CB8AC3E}">
        <p14:creationId xmlns:p14="http://schemas.microsoft.com/office/powerpoint/2010/main" val="257292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B6DAF5-739C-4D88-9D46-ABB49FC6FE1A}" type="datetimeFigureOut">
              <a:rPr lang="en-GB" smtClean="0"/>
              <a:t>11/09/2023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DA37AD-4A92-4ED9-ABB4-B7E1BBB4EE72}" type="slidenum">
              <a:rPr lang="en-GB" smtClean="0"/>
              <a:t>‹#›</a:t>
            </a:fld>
            <a:endParaRPr lang="en-GB"/>
          </a:p>
        </p:txBody>
      </p:sp>
    </p:spTree>
    <p:extLst>
      <p:ext uri="{BB962C8B-B14F-4D97-AF65-F5344CB8AC3E}">
        <p14:creationId xmlns:p14="http://schemas.microsoft.com/office/powerpoint/2010/main" val="1390713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B6DAF5-739C-4D88-9D46-ABB49FC6FE1A}" type="datetimeFigureOut">
              <a:rPr lang="en-GB" smtClean="0"/>
              <a:t>11/09/2023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DA37AD-4A92-4ED9-ABB4-B7E1BBB4EE72}" type="slidenum">
              <a:rPr lang="en-GB" smtClean="0"/>
              <a:t>‹#›</a:t>
            </a:fld>
            <a:endParaRPr lang="en-GB"/>
          </a:p>
        </p:txBody>
      </p:sp>
    </p:spTree>
    <p:extLst>
      <p:ext uri="{BB962C8B-B14F-4D97-AF65-F5344CB8AC3E}">
        <p14:creationId xmlns:p14="http://schemas.microsoft.com/office/powerpoint/2010/main" val="86084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B6DAF5-739C-4D88-9D46-ABB49FC6FE1A}" type="datetimeFigureOut">
              <a:rPr lang="en-GB" smtClean="0"/>
              <a:t>11/09/2023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DA37AD-4A92-4ED9-ABB4-B7E1BBB4EE72}" type="slidenum">
              <a:rPr lang="en-GB" smtClean="0"/>
              <a:t>‹#›</a:t>
            </a:fld>
            <a:endParaRPr lang="en-GB"/>
          </a:p>
        </p:txBody>
      </p:sp>
    </p:spTree>
    <p:extLst>
      <p:ext uri="{BB962C8B-B14F-4D97-AF65-F5344CB8AC3E}">
        <p14:creationId xmlns:p14="http://schemas.microsoft.com/office/powerpoint/2010/main" val="3702476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5B6DAF5-739C-4D88-9D46-ABB49FC6FE1A}"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A37AD-4A92-4ED9-ABB4-B7E1BBB4EE72}" type="slidenum">
              <a:rPr lang="en-GB" smtClean="0"/>
              <a:t>‹#›</a:t>
            </a:fld>
            <a:endParaRPr lang="en-GB"/>
          </a:p>
        </p:txBody>
      </p:sp>
    </p:spTree>
    <p:extLst>
      <p:ext uri="{BB962C8B-B14F-4D97-AF65-F5344CB8AC3E}">
        <p14:creationId xmlns:p14="http://schemas.microsoft.com/office/powerpoint/2010/main" val="195715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5B6DAF5-739C-4D88-9D46-ABB49FC6FE1A}"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A37AD-4A92-4ED9-ABB4-B7E1BBB4EE72}" type="slidenum">
              <a:rPr lang="en-GB" smtClean="0"/>
              <a:t>‹#›</a:t>
            </a:fld>
            <a:endParaRPr lang="en-GB"/>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559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5B6DAF5-739C-4D88-9D46-ABB49FC6FE1A}" type="datetimeFigureOut">
              <a:rPr lang="en-GB" smtClean="0"/>
              <a:t>11/09/2023</a:t>
            </a:fld>
            <a:endParaRPr lang="en-GB"/>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3DA37AD-4A92-4ED9-ABB4-B7E1BBB4EE72}"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739382"/>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video" Target="https://www.youtube.com/embed/uGiZC3ivJ98"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video" Target="https://www.youtube.com/embed/-oN2emCHMIg?start=8"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ideo" Target="https://www.youtube.com/embed/S7tSGWXNUvs?start=174"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7.png"/><Relationship Id="rId7" Type="http://schemas.openxmlformats.org/officeDocument/2006/relationships/hyperlink" Target="http://www.compass-uk.org.uk/" TargetMode="External"/><Relationship Id="rId2" Type="http://schemas.openxmlformats.org/officeDocument/2006/relationships/hyperlink" Target="http://www.talktofrank.com/drug/alcohol" TargetMode="External"/><Relationship Id="rId1" Type="http://schemas.openxmlformats.org/officeDocument/2006/relationships/slideLayout" Target="../slideLayouts/slideLayout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s://www.changegrowlive.org/" TargetMode="External"/><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6209607" cy="1463040"/>
          </a:xfrm>
        </p:spPr>
        <p:txBody>
          <a:bodyPr/>
          <a:lstStyle/>
          <a:p>
            <a:r>
              <a:rPr lang="en-US" dirty="0"/>
              <a:t>Alcohol awareness</a:t>
            </a:r>
            <a:endParaRPr lang="en-GB" dirty="0"/>
          </a:p>
        </p:txBody>
      </p:sp>
      <p:sp>
        <p:nvSpPr>
          <p:cNvPr id="3" name="Subtitle 2"/>
          <p:cNvSpPr>
            <a:spLocks noGrp="1"/>
          </p:cNvSpPr>
          <p:nvPr>
            <p:ph type="subTitle" idx="1"/>
          </p:nvPr>
        </p:nvSpPr>
        <p:spPr>
          <a:xfrm>
            <a:off x="8586537" y="4644188"/>
            <a:ext cx="3384884" cy="2117559"/>
          </a:xfrm>
        </p:spPr>
        <p:txBody>
          <a:bodyPr>
            <a:normAutofit fontScale="92500" lnSpcReduction="20000"/>
          </a:bodyPr>
          <a:lstStyle/>
          <a:p>
            <a:r>
              <a:rPr lang="en-GB" sz="1400" b="1" dirty="0">
                <a:latin typeface="Calibri" panose="020F0502020204030204" pitchFamily="34" charset="0"/>
              </a:rPr>
              <a:t>Alcohol awareness – learning objectives</a:t>
            </a:r>
          </a:p>
          <a:p>
            <a:r>
              <a:rPr lang="en-US" sz="1400" dirty="0">
                <a:latin typeface="Calibri" panose="020F0502020204030204" pitchFamily="34" charset="0"/>
              </a:rPr>
              <a:t>In this lesson, students explore the reasons why some young people choose to drink alcohol and the impact this can have on their health, wellbeing and overall lifestyle.</a:t>
            </a:r>
          </a:p>
          <a:p>
            <a:endParaRPr lang="en-US" sz="1400" dirty="0">
              <a:latin typeface="Calibri" panose="020F0502020204030204" pitchFamily="34" charset="0"/>
            </a:endParaRPr>
          </a:p>
          <a:p>
            <a:r>
              <a:rPr lang="en-US" sz="1400" dirty="0">
                <a:latin typeface="Calibri" panose="020F0502020204030204" pitchFamily="34" charset="0"/>
              </a:rPr>
              <a:t>Using peer-to-peer discussion, scenarios and videos, students will be encouraged to identify and assess the risks associated with underage or irresponsible drinking and how to deal with pressure from peers.</a:t>
            </a:r>
            <a:endParaRPr lang="en-GB" sz="1400" dirty="0">
              <a:latin typeface="Calibri" panose="020F0502020204030204" pitchFamily="34" charset="0"/>
            </a:endParaRPr>
          </a:p>
        </p:txBody>
      </p:sp>
      <p:pic>
        <p:nvPicPr>
          <p:cNvPr id="1026" name="Picture 2" descr="four, green, translucent, glass bottles, alcohol, beer, bottle, clean,  detail, drink | Pxfuel"/>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57200" y="2901112"/>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32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 as a group…</a:t>
            </a:r>
            <a:br>
              <a:rPr lang="en-US" dirty="0"/>
            </a:br>
            <a:r>
              <a:rPr lang="en-US" sz="4000" dirty="0">
                <a:solidFill>
                  <a:srgbClr val="00B050"/>
                </a:solidFill>
              </a:rPr>
              <a:t>Make a mind map of your thoughts &amp; Ideas</a:t>
            </a:r>
            <a:endParaRPr lang="en-GB" sz="4000" dirty="0">
              <a:solidFill>
                <a:srgbClr val="00B050"/>
              </a:solidFill>
            </a:endParaRPr>
          </a:p>
        </p:txBody>
      </p:sp>
      <p:sp>
        <p:nvSpPr>
          <p:cNvPr id="3" name="Content Placeholder 2"/>
          <p:cNvSpPr>
            <a:spLocks noGrp="1"/>
          </p:cNvSpPr>
          <p:nvPr>
            <p:ph idx="1"/>
          </p:nvPr>
        </p:nvSpPr>
        <p:spPr>
          <a:xfrm>
            <a:off x="1024128" y="2633472"/>
            <a:ext cx="7936992" cy="3717452"/>
          </a:xfrm>
        </p:spPr>
        <p:txBody>
          <a:bodyPr>
            <a:normAutofit/>
          </a:bodyPr>
          <a:lstStyle/>
          <a:p>
            <a:r>
              <a:rPr lang="en-US" i="1" dirty="0"/>
              <a:t>• Why do some people choose to drink alcohol? </a:t>
            </a:r>
          </a:p>
          <a:p>
            <a:endParaRPr lang="en-US" i="1" dirty="0"/>
          </a:p>
          <a:p>
            <a:r>
              <a:rPr lang="en-US" i="1" dirty="0"/>
              <a:t>• What are the possible negative effects of drinking alcohol? </a:t>
            </a:r>
          </a:p>
          <a:p>
            <a:endParaRPr lang="en-US" i="1" dirty="0"/>
          </a:p>
          <a:p>
            <a:r>
              <a:rPr lang="en-US" i="1" dirty="0"/>
              <a:t>• What are some of the risks associated with drinking regularly?</a:t>
            </a:r>
          </a:p>
          <a:p>
            <a:endParaRPr lang="en-US" i="1" dirty="0"/>
          </a:p>
          <a:p>
            <a:r>
              <a:rPr lang="en-US" i="1" dirty="0">
                <a:solidFill>
                  <a:srgbClr val="00B050"/>
                </a:solidFill>
              </a:rPr>
              <a:t> *As you go through this lesson, add your thoughts and feeling to your mind map. </a:t>
            </a:r>
          </a:p>
          <a:p>
            <a:endParaRPr lang="en-US" i="1" dirty="0"/>
          </a:p>
        </p:txBody>
      </p:sp>
      <p:pic>
        <p:nvPicPr>
          <p:cNvPr id="6" name="Picture 5"/>
          <p:cNvPicPr>
            <a:picLocks noChangeAspect="1"/>
          </p:cNvPicPr>
          <p:nvPr/>
        </p:nvPicPr>
        <p:blipFill rotWithShape="1">
          <a:blip r:embed="rId3"/>
          <a:srcRect b="5256"/>
          <a:stretch/>
        </p:blipFill>
        <p:spPr>
          <a:xfrm>
            <a:off x="8395855" y="2084832"/>
            <a:ext cx="3506878" cy="257229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9205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7236" y="283041"/>
            <a:ext cx="10447436" cy="1393213"/>
          </a:xfrm>
        </p:spPr>
        <p:txBody>
          <a:bodyPr>
            <a:normAutofit/>
          </a:bodyPr>
          <a:lstStyle/>
          <a:p>
            <a:r>
              <a:rPr lang="en-US" dirty="0"/>
              <a:t>Its up to you – Party edition</a:t>
            </a:r>
            <a:br>
              <a:rPr lang="en-US" dirty="0"/>
            </a:br>
            <a:r>
              <a:rPr lang="en-US" sz="2700" dirty="0">
                <a:solidFill>
                  <a:srgbClr val="00B050"/>
                </a:solidFill>
              </a:rPr>
              <a:t>watch this video, and be aware of how you feel about the characters responses.</a:t>
            </a:r>
            <a:br>
              <a:rPr lang="en-US" sz="2700" dirty="0">
                <a:solidFill>
                  <a:srgbClr val="00B050"/>
                </a:solidFill>
              </a:rPr>
            </a:br>
            <a:r>
              <a:rPr lang="en-US" sz="2700" dirty="0">
                <a:solidFill>
                  <a:schemeClr val="tx1"/>
                </a:solidFill>
              </a:rPr>
              <a:t>You are the new kid in the video. Play along and be aware of your feelings. </a:t>
            </a:r>
            <a:endParaRPr lang="en-GB" sz="2700" dirty="0">
              <a:solidFill>
                <a:schemeClr val="tx1"/>
              </a:solidFill>
            </a:endParaRPr>
          </a:p>
        </p:txBody>
      </p:sp>
      <p:pic>
        <p:nvPicPr>
          <p:cNvPr id="5" name="uGiZC3ivJ98"/>
          <p:cNvPicPr>
            <a:picLocks noGrp="1" noRot="1" noChangeAspect="1"/>
          </p:cNvPicPr>
          <p:nvPr>
            <p:ph sz="half" idx="1"/>
            <a:videoFile r:link="rId1"/>
          </p:nvPr>
        </p:nvPicPr>
        <p:blipFill>
          <a:blip r:embed="rId4"/>
          <a:stretch>
            <a:fillRect/>
          </a:stretch>
        </p:blipFill>
        <p:spPr>
          <a:xfrm>
            <a:off x="6640830" y="1925942"/>
            <a:ext cx="5158047" cy="2901401"/>
          </a:xfrm>
          <a:prstGeom prst="rect">
            <a:avLst/>
          </a:prstGeom>
          <a:ln w="107950" cap="rnd">
            <a:solidFill>
              <a:srgbClr val="C8C6BD"/>
            </a:solidFill>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171450" prst="hardEdge"/>
            <a:extrusionClr>
              <a:srgbClr val="FFFFFF"/>
            </a:extrusionClr>
          </a:sp3d>
        </p:spPr>
      </p:pic>
      <p:sp>
        <p:nvSpPr>
          <p:cNvPr id="4" name="Content Placeholder 3"/>
          <p:cNvSpPr>
            <a:spLocks noGrp="1"/>
          </p:cNvSpPr>
          <p:nvPr>
            <p:ph sz="half" idx="2"/>
          </p:nvPr>
        </p:nvSpPr>
        <p:spPr>
          <a:xfrm>
            <a:off x="345807" y="1925942"/>
            <a:ext cx="6169293" cy="4697108"/>
          </a:xfrm>
        </p:spPr>
        <p:txBody>
          <a:bodyPr>
            <a:normAutofit/>
          </a:bodyPr>
          <a:lstStyle/>
          <a:p>
            <a:r>
              <a:rPr lang="en-US" b="1" dirty="0"/>
              <a:t>•Stop the Video at 2:22 (Sugar free cola/Vodka)</a:t>
            </a:r>
          </a:p>
          <a:p>
            <a:pPr marL="0" indent="0">
              <a:buNone/>
            </a:pPr>
            <a:r>
              <a:rPr lang="en-US" dirty="0"/>
              <a:t> How do you feel being put on the spot? </a:t>
            </a:r>
          </a:p>
          <a:p>
            <a:pPr marL="0" indent="0">
              <a:buNone/>
            </a:pPr>
            <a:r>
              <a:rPr lang="en-US" dirty="0"/>
              <a:t>Head down thumps up vote – which option would you choose? (Continue video)</a:t>
            </a:r>
          </a:p>
          <a:p>
            <a:r>
              <a:rPr lang="en-US" b="1" dirty="0"/>
              <a:t>Stop video at 4:57 lobster. (down them/leave them)</a:t>
            </a:r>
          </a:p>
          <a:p>
            <a:r>
              <a:rPr lang="en-US" dirty="0"/>
              <a:t>How did you feel when your character </a:t>
            </a:r>
            <a:r>
              <a:rPr lang="en-GB" dirty="0"/>
              <a:t>decided to drink? </a:t>
            </a:r>
          </a:p>
          <a:p>
            <a:r>
              <a:rPr lang="en-GB" dirty="0"/>
              <a:t>Do you think its fair to put your friend under pressure?</a:t>
            </a:r>
          </a:p>
          <a:p>
            <a:r>
              <a:rPr lang="en-US" dirty="0"/>
              <a:t>• How did you feel in the play back, when your character </a:t>
            </a:r>
            <a:r>
              <a:rPr lang="en-GB" dirty="0"/>
              <a:t>decided not to drink?</a:t>
            </a:r>
          </a:p>
        </p:txBody>
      </p:sp>
      <p:sp>
        <p:nvSpPr>
          <p:cNvPr id="6" name="TextBox 5"/>
          <p:cNvSpPr txBox="1"/>
          <p:nvPr/>
        </p:nvSpPr>
        <p:spPr>
          <a:xfrm>
            <a:off x="6515100" y="5039202"/>
            <a:ext cx="5409507" cy="1692771"/>
          </a:xfrm>
          <a:prstGeom prst="rect">
            <a:avLst/>
          </a:prstGeom>
          <a:noFill/>
        </p:spPr>
        <p:txBody>
          <a:bodyPr wrap="square" rtlCol="0">
            <a:spAutoFit/>
          </a:bodyPr>
          <a:lstStyle/>
          <a:p>
            <a:r>
              <a:rPr lang="en-US" sz="2400" dirty="0"/>
              <a:t>• Why do you think some people pressure other people </a:t>
            </a:r>
            <a:r>
              <a:rPr lang="en-GB" sz="2400" dirty="0"/>
              <a:t>into drinking?</a:t>
            </a:r>
          </a:p>
          <a:p>
            <a:endParaRPr lang="en-GB" sz="800" dirty="0"/>
          </a:p>
          <a:p>
            <a:pPr marL="342900" indent="-342900">
              <a:buFont typeface="Arial" panose="020B0604020202020204" pitchFamily="34" charset="0"/>
              <a:buChar char="•"/>
            </a:pPr>
            <a:r>
              <a:rPr lang="en-US" sz="2400" dirty="0"/>
              <a:t>Is this acceptable behavior from someone who is a friend?</a:t>
            </a:r>
            <a:endParaRPr lang="en-GB" sz="2400" dirty="0"/>
          </a:p>
        </p:txBody>
      </p:sp>
    </p:spTree>
    <p:extLst>
      <p:ext uri="{BB962C8B-B14F-4D97-AF65-F5344CB8AC3E}">
        <p14:creationId xmlns:p14="http://schemas.microsoft.com/office/powerpoint/2010/main" val="2052578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775" y="888704"/>
            <a:ext cx="5608492" cy="1737360"/>
          </a:xfrm>
        </p:spPr>
        <p:txBody>
          <a:bodyPr/>
          <a:lstStyle/>
          <a:p>
            <a:r>
              <a:rPr lang="en-US" dirty="0">
                <a:solidFill>
                  <a:srgbClr val="00B050"/>
                </a:solidFill>
              </a:rPr>
              <a:t>What does drinking do to your body?</a:t>
            </a:r>
            <a:r>
              <a:rPr lang="en-US" sz="1400" dirty="0">
                <a:solidFill>
                  <a:srgbClr val="00B050"/>
                </a:solidFill>
              </a:rPr>
              <a:t>  Watch the clip to the left to find out (2:06)</a:t>
            </a:r>
            <a:br>
              <a:rPr lang="en-GB" sz="1400" dirty="0">
                <a:solidFill>
                  <a:srgbClr val="00B050"/>
                </a:solidFill>
              </a:rPr>
            </a:br>
            <a:br>
              <a:rPr lang="en-US" dirty="0">
                <a:solidFill>
                  <a:srgbClr val="00B050"/>
                </a:solidFill>
              </a:rPr>
            </a:br>
            <a:endParaRPr lang="en-GB" dirty="0">
              <a:solidFill>
                <a:srgbClr val="00B050"/>
              </a:solidFill>
            </a:endParaRPr>
          </a:p>
        </p:txBody>
      </p:sp>
      <p:sp>
        <p:nvSpPr>
          <p:cNvPr id="3" name="Content Placeholder 2"/>
          <p:cNvSpPr>
            <a:spLocks noGrp="1"/>
          </p:cNvSpPr>
          <p:nvPr>
            <p:ph idx="1"/>
          </p:nvPr>
        </p:nvSpPr>
        <p:spPr>
          <a:xfrm>
            <a:off x="8804296" y="835152"/>
            <a:ext cx="3154394" cy="3440961"/>
          </a:xfrm>
        </p:spPr>
        <p:txBody>
          <a:bodyPr/>
          <a:lstStyle/>
          <a:p>
            <a:pPr marL="0" indent="0">
              <a:buNone/>
            </a:pPr>
            <a:endParaRPr lang="en-US" dirty="0"/>
          </a:p>
          <a:p>
            <a:pPr marL="0" indent="0">
              <a:buNone/>
            </a:pPr>
            <a:endParaRPr lang="en-US" dirty="0"/>
          </a:p>
          <a:p>
            <a:endParaRPr lang="en-US" dirty="0"/>
          </a:p>
          <a:p>
            <a:endParaRPr lang="en-US" dirty="0"/>
          </a:p>
        </p:txBody>
      </p:sp>
      <p:sp>
        <p:nvSpPr>
          <p:cNvPr id="4" name="Text Placeholder 3"/>
          <p:cNvSpPr>
            <a:spLocks noGrp="1"/>
          </p:cNvSpPr>
          <p:nvPr>
            <p:ph type="body" sz="half" idx="2"/>
          </p:nvPr>
        </p:nvSpPr>
        <p:spPr>
          <a:xfrm>
            <a:off x="798022" y="2208869"/>
            <a:ext cx="4754880" cy="4324935"/>
          </a:xfrm>
        </p:spPr>
        <p:txBody>
          <a:bodyPr/>
          <a:lstStyle/>
          <a:p>
            <a:endParaRPr lang="en-US" dirty="0"/>
          </a:p>
          <a:p>
            <a:endParaRPr lang="en-US" dirty="0"/>
          </a:p>
        </p:txBody>
      </p:sp>
      <p:sp>
        <p:nvSpPr>
          <p:cNvPr id="5" name="Rectangle 4"/>
          <p:cNvSpPr/>
          <p:nvPr/>
        </p:nvSpPr>
        <p:spPr>
          <a:xfrm>
            <a:off x="403028" y="1909611"/>
            <a:ext cx="6450538" cy="4924425"/>
          </a:xfrm>
          <a:prstGeom prst="rect">
            <a:avLst/>
          </a:prstGeom>
        </p:spPr>
        <p:txBody>
          <a:bodyPr wrap="square">
            <a:spAutoFit/>
          </a:bodyPr>
          <a:lstStyle/>
          <a:p>
            <a:pPr lvl="0" defTabSz="914400">
              <a:defRPr/>
            </a:pPr>
            <a:r>
              <a:rPr lang="en-US" sz="1600" b="1" dirty="0">
                <a:solidFill>
                  <a:prstClr val="black"/>
                </a:solidFill>
                <a:latin typeface="Arial" panose="020B0604020202020204" pitchFamily="34" charset="0"/>
                <a:cs typeface="Arial" panose="020B0604020202020204" pitchFamily="34" charset="0"/>
              </a:rPr>
              <a:t>How many of us really know what a unit of alcohol is?</a:t>
            </a:r>
          </a:p>
          <a:p>
            <a:pPr lvl="0" defTabSz="914400">
              <a:defRPr/>
            </a:pPr>
            <a:endParaRPr lang="en-US" sz="800" dirty="0">
              <a:solidFill>
                <a:prstClr val="black"/>
              </a:solidFill>
              <a:latin typeface="Arial" panose="020B0604020202020204" pitchFamily="34" charset="0"/>
              <a:cs typeface="Arial" panose="020B0604020202020204" pitchFamily="34" charset="0"/>
            </a:endParaRPr>
          </a:p>
          <a:p>
            <a:pPr lvl="0" defTabSz="914400">
              <a:defRPr/>
            </a:pPr>
            <a:r>
              <a:rPr lang="en-US" sz="1200" dirty="0">
                <a:solidFill>
                  <a:prstClr val="black"/>
                </a:solidFill>
                <a:latin typeface="Calibri" panose="020F0502020204030204" pitchFamily="34" charset="0"/>
                <a:cs typeface="Calibri" panose="020F0502020204030204" pitchFamily="34" charset="0"/>
              </a:rPr>
              <a:t>With so many different drinks and glass sizes, from shots to pints – not to mention bottles – it's easy to get confused about how many units are in your drink. Especially at home – we don’t always stick to a unit and may not be aware we are drinking way more then we realize. </a:t>
            </a:r>
          </a:p>
          <a:p>
            <a:pPr lvl="0" defTabSz="914400">
              <a:defRPr/>
            </a:pPr>
            <a:endParaRPr lang="en-US" sz="1200" dirty="0">
              <a:solidFill>
                <a:prstClr val="black"/>
              </a:solidFill>
              <a:latin typeface="Calibri" panose="020F0502020204030204" pitchFamily="34" charset="0"/>
              <a:cs typeface="Calibri" panose="020F0502020204030204" pitchFamily="34" charset="0"/>
            </a:endParaRPr>
          </a:p>
          <a:p>
            <a:pPr lvl="0" defTabSz="914400">
              <a:defRPr/>
            </a:pPr>
            <a:r>
              <a:rPr lang="en-US" sz="1200" dirty="0">
                <a:solidFill>
                  <a:prstClr val="black"/>
                </a:solidFill>
                <a:latin typeface="Calibri" panose="020F0502020204030204" pitchFamily="34" charset="0"/>
                <a:cs typeface="Calibri" panose="020F0502020204030204" pitchFamily="34" charset="0"/>
              </a:rPr>
              <a:t>The idea of counting alcohol units was first introduced in the UK in 1987 to help people keep track of their drinking. Units are a simple way of expressing the quantity of pure alcohol in a drink one unit equals 10ml or 8g of pure alcohol. </a:t>
            </a:r>
          </a:p>
          <a:p>
            <a:endParaRPr lang="en-US" sz="1200" dirty="0">
              <a:solidFill>
                <a:prstClr val="black"/>
              </a:solidFill>
              <a:latin typeface="Calibri" panose="020F0502020204030204" pitchFamily="34" charset="0"/>
              <a:cs typeface="Calibri" panose="020F0502020204030204" pitchFamily="34" charset="0"/>
            </a:endParaRPr>
          </a:p>
          <a:p>
            <a:r>
              <a:rPr lang="en-US" sz="1400" dirty="0">
                <a:solidFill>
                  <a:prstClr val="black"/>
                </a:solidFill>
                <a:latin typeface="Calibri" panose="020F0502020204030204" pitchFamily="34" charset="0"/>
                <a:cs typeface="Calibri" panose="020F0502020204030204" pitchFamily="34" charset="0"/>
              </a:rPr>
              <a:t>Research shows that regular drinking or having </a:t>
            </a:r>
            <a:r>
              <a:rPr lang="en-US" sz="1400" dirty="0">
                <a:latin typeface="Calibri" panose="020F0502020204030204" pitchFamily="34" charset="0"/>
                <a:cs typeface="Calibri" panose="020F0502020204030204" pitchFamily="34" charset="0"/>
              </a:rPr>
              <a:t>1 or 2 heavy drinking episodes per week, increases your risks of death from long term illness and from accidents and injuries. Also increased is the risk of developing a range of health problems, including cancers of the mouth, throat and breast, the more you drink on a regular basis.</a:t>
            </a:r>
          </a:p>
          <a:p>
            <a:endParaRPr lang="en-US" sz="1400" dirty="0">
              <a:latin typeface="Calibri" panose="020F0502020204030204" pitchFamily="34" charset="0"/>
              <a:cs typeface="Calibri" panose="020F0502020204030204" pitchFamily="34" charset="0"/>
            </a:endParaRPr>
          </a:p>
          <a:p>
            <a:r>
              <a:rPr lang="en-US" sz="1400" dirty="0">
                <a:solidFill>
                  <a:prstClr val="black"/>
                </a:solidFill>
                <a:latin typeface="Calibri" panose="020F0502020204030204" pitchFamily="34" charset="0"/>
                <a:cs typeface="Calibri" panose="020F0502020204030204" pitchFamily="34" charset="0"/>
              </a:rPr>
              <a:t>If you drink, it is recommended to have at least 3 days per week with no alcohol at all. </a:t>
            </a:r>
          </a:p>
          <a:p>
            <a:pPr lvl="0" defTabSz="914400">
              <a:defRPr/>
            </a:pPr>
            <a:endParaRPr lang="en-US" sz="1600" dirty="0">
              <a:solidFill>
                <a:prstClr val="black"/>
              </a:solidFill>
              <a:latin typeface="Arial" panose="020B0604020202020204" pitchFamily="34" charset="0"/>
              <a:cs typeface="Arial" panose="020B0604020202020204" pitchFamily="34" charset="0"/>
            </a:endParaRPr>
          </a:p>
          <a:p>
            <a:pPr lvl="0" defTabSz="914400">
              <a:defRPr/>
            </a:pPr>
            <a:r>
              <a:rPr lang="en-US" sz="3200" b="1" dirty="0">
                <a:solidFill>
                  <a:srgbClr val="00B050"/>
                </a:solidFill>
                <a:cs typeface="Arial" panose="020B0604020202020204" pitchFamily="34" charset="0"/>
              </a:rPr>
              <a:t>In groups discuss: </a:t>
            </a:r>
          </a:p>
          <a:p>
            <a:pPr lvl="0" defTabSz="914400">
              <a:defRPr/>
            </a:pPr>
            <a:r>
              <a:rPr lang="en-US" sz="1400" dirty="0">
                <a:solidFill>
                  <a:prstClr val="black"/>
                </a:solidFill>
                <a:latin typeface="Arial" panose="020B0604020202020204" pitchFamily="34" charset="0"/>
                <a:cs typeface="Arial" panose="020B0604020202020204" pitchFamily="34" charset="0"/>
              </a:rPr>
              <a:t>Do you think that society's attitudes' towards drinking, encourages people to drink more than might be considered healthy, and more than they might realize? </a:t>
            </a:r>
          </a:p>
          <a:p>
            <a:pPr lvl="0" defTabSz="914400">
              <a:defRPr/>
            </a:pPr>
            <a:endParaRPr lang="en-US" sz="1600" dirty="0">
              <a:solidFill>
                <a:prstClr val="black"/>
              </a:solidFill>
              <a:latin typeface="Arial" panose="020B0604020202020204" pitchFamily="34" charset="0"/>
              <a:cs typeface="Arial" panose="020B0604020202020204" pitchFamily="34" charset="0"/>
            </a:endParaRPr>
          </a:p>
          <a:p>
            <a:pPr lvl="0" defTabSz="914400">
              <a:defRPr/>
            </a:pPr>
            <a:endParaRPr lang="en-US" dirty="0">
              <a:solidFill>
                <a:srgbClr val="00B050"/>
              </a:solidFill>
              <a:latin typeface="Arial" panose="020B0604020202020204" pitchFamily="34" charset="0"/>
              <a:cs typeface="Arial" panose="020B0604020202020204" pitchFamily="34" charset="0"/>
            </a:endParaRPr>
          </a:p>
        </p:txBody>
      </p:sp>
      <p:pic>
        <p:nvPicPr>
          <p:cNvPr id="6" name="-oN2emCHMIg"/>
          <p:cNvPicPr>
            <a:picLocks noRot="1" noChangeAspect="1"/>
          </p:cNvPicPr>
          <p:nvPr>
            <a:videoFile r:link="rId1"/>
          </p:nvPr>
        </p:nvPicPr>
        <p:blipFill>
          <a:blip r:embed="rId4"/>
          <a:stretch>
            <a:fillRect/>
          </a:stretch>
        </p:blipFill>
        <p:spPr>
          <a:xfrm>
            <a:off x="7248560" y="471509"/>
            <a:ext cx="4572000" cy="2571750"/>
          </a:xfrm>
          <a:prstGeom prst="rect">
            <a:avLst/>
          </a:prstGeom>
          <a:solidFill>
            <a:srgbClr val="FFFFFF">
              <a:shade val="85000"/>
            </a:srgbClr>
          </a:solidFill>
          <a:ln w="88900" cap="sq">
            <a:solidFill>
              <a:srgbClr val="FFFFFF"/>
            </a:solidFill>
            <a:prstDash val="solid"/>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6" name="Picture 2" descr="Alcohol Units | What is an alcohol uni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48560" y="3406902"/>
            <a:ext cx="4710130" cy="3126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69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Drinking for other reasons</a:t>
            </a:r>
            <a:endParaRPr lang="en-GB" dirty="0">
              <a:solidFill>
                <a:srgbClr val="00B050"/>
              </a:solidFill>
            </a:endParaRPr>
          </a:p>
        </p:txBody>
      </p:sp>
      <p:pic>
        <p:nvPicPr>
          <p:cNvPr id="5" name="S7tSGWXNUvs"/>
          <p:cNvPicPr>
            <a:picLocks noGrp="1" noRot="1" noChangeAspect="1"/>
          </p:cNvPicPr>
          <p:nvPr>
            <p:ph sz="half" idx="2"/>
            <a:videoFile r:link="rId1"/>
          </p:nvPr>
        </p:nvPicPr>
        <p:blipFill>
          <a:blip r:embed="rId4"/>
          <a:stretch>
            <a:fillRect/>
          </a:stretch>
        </p:blipFill>
        <p:spPr>
          <a:xfrm>
            <a:off x="7012804" y="1749359"/>
            <a:ext cx="4572000" cy="2571750"/>
          </a:xfrm>
          <a:prstGeom prst="rect">
            <a:avLst/>
          </a:prstGeom>
        </p:spPr>
      </p:pic>
      <p:sp>
        <p:nvSpPr>
          <p:cNvPr id="6" name="TextBox 5"/>
          <p:cNvSpPr txBox="1"/>
          <p:nvPr/>
        </p:nvSpPr>
        <p:spPr>
          <a:xfrm>
            <a:off x="1024128" y="1643453"/>
            <a:ext cx="5556976" cy="5078313"/>
          </a:xfrm>
          <a:prstGeom prst="rect">
            <a:avLst/>
          </a:prstGeom>
          <a:noFill/>
        </p:spPr>
        <p:txBody>
          <a:bodyPr wrap="square" rtlCol="0">
            <a:spAutoFit/>
          </a:bodyPr>
          <a:lstStyle/>
          <a:p>
            <a:r>
              <a:rPr lang="en-US" b="1" dirty="0">
                <a:solidFill>
                  <a:srgbClr val="00B050"/>
                </a:solidFill>
              </a:rPr>
              <a:t>Before you watch the video discuss: </a:t>
            </a:r>
          </a:p>
          <a:p>
            <a:r>
              <a:rPr lang="en-US" dirty="0"/>
              <a:t>Have you heard of the phrase functioning alcoholic; what does this actually mean? What do you think it means?</a:t>
            </a:r>
          </a:p>
          <a:p>
            <a:endParaRPr lang="en-US" dirty="0"/>
          </a:p>
          <a:p>
            <a:pPr marL="285750" indent="-285750">
              <a:buFont typeface="Arial" panose="020B0604020202020204" pitchFamily="34" charset="0"/>
              <a:buChar char="•"/>
            </a:pPr>
            <a:r>
              <a:rPr lang="en-US" dirty="0">
                <a:solidFill>
                  <a:srgbClr val="00B050"/>
                </a:solidFill>
              </a:rPr>
              <a:t>Add  any ideas onto your spider graph. </a:t>
            </a:r>
          </a:p>
          <a:p>
            <a:endParaRPr lang="en-US" b="1" dirty="0">
              <a:solidFill>
                <a:srgbClr val="00B050"/>
              </a:solidFill>
            </a:endParaRPr>
          </a:p>
          <a:p>
            <a:r>
              <a:rPr lang="en-US" b="1" dirty="0"/>
              <a:t>Beat the Assumptions – as a group look at these statements below and see if you think they are true or not. </a:t>
            </a:r>
          </a:p>
          <a:p>
            <a:pPr marL="285750" indent="-285750">
              <a:buFont typeface="Arial" panose="020B0604020202020204" pitchFamily="34" charset="0"/>
              <a:buChar char="•"/>
            </a:pPr>
            <a:r>
              <a:rPr lang="en-US" dirty="0">
                <a:solidFill>
                  <a:srgbClr val="00B050"/>
                </a:solidFill>
              </a:rPr>
              <a:t>If you drink and can be okay at work the next day, you don’t have a drink problem</a:t>
            </a:r>
          </a:p>
          <a:p>
            <a:pPr marL="285750" indent="-285750">
              <a:buFont typeface="Arial" panose="020B0604020202020204" pitchFamily="34" charset="0"/>
              <a:buChar char="•"/>
            </a:pPr>
            <a:r>
              <a:rPr lang="en-US" dirty="0"/>
              <a:t>If you drink and don’t get drunk you don’t have a problem</a:t>
            </a:r>
          </a:p>
          <a:p>
            <a:pPr marL="285750" indent="-285750">
              <a:buFont typeface="Arial" panose="020B0604020202020204" pitchFamily="34" charset="0"/>
              <a:buChar char="•"/>
            </a:pPr>
            <a:r>
              <a:rPr lang="en-US" dirty="0">
                <a:solidFill>
                  <a:srgbClr val="00B050"/>
                </a:solidFill>
              </a:rPr>
              <a:t>If you only drink for special occasions</a:t>
            </a:r>
          </a:p>
          <a:p>
            <a:pPr marL="285750" indent="-285750">
              <a:buFont typeface="Arial" panose="020B0604020202020204" pitchFamily="34" charset="0"/>
              <a:buChar char="•"/>
            </a:pPr>
            <a:r>
              <a:rPr lang="en-US" dirty="0"/>
              <a:t>You don’t have an alcohol problem if you eat</a:t>
            </a:r>
          </a:p>
          <a:p>
            <a:endParaRPr lang="en-US" b="1" dirty="0"/>
          </a:p>
          <a:p>
            <a:r>
              <a:rPr lang="en-US" b="1" dirty="0"/>
              <a:t>Now watch the video and see if you feel differently about the statements above. </a:t>
            </a:r>
          </a:p>
        </p:txBody>
      </p:sp>
      <p:sp>
        <p:nvSpPr>
          <p:cNvPr id="7" name="TextBox 6"/>
          <p:cNvSpPr txBox="1"/>
          <p:nvPr/>
        </p:nvSpPr>
        <p:spPr>
          <a:xfrm>
            <a:off x="7012804" y="4881094"/>
            <a:ext cx="4571999" cy="1477328"/>
          </a:xfrm>
          <a:prstGeom prst="rect">
            <a:avLst/>
          </a:prstGeom>
          <a:noFill/>
          <a:ln>
            <a:solidFill>
              <a:srgbClr val="00B050"/>
            </a:solidFill>
          </a:ln>
        </p:spPr>
        <p:txBody>
          <a:bodyPr wrap="square" rtlCol="0">
            <a:spAutoFit/>
          </a:bodyPr>
          <a:lstStyle/>
          <a:p>
            <a:r>
              <a:rPr lang="en-US" b="1" dirty="0"/>
              <a:t>Think about</a:t>
            </a:r>
          </a:p>
          <a:p>
            <a:r>
              <a:rPr lang="en-US" dirty="0"/>
              <a:t>Are there any other reasons that people may choose to drink? </a:t>
            </a:r>
          </a:p>
          <a:p>
            <a:endParaRPr lang="en-US" dirty="0"/>
          </a:p>
          <a:p>
            <a:r>
              <a:rPr lang="en-US" dirty="0"/>
              <a:t>What do you think they could do instead? </a:t>
            </a:r>
            <a:endParaRPr lang="en-GB" dirty="0"/>
          </a:p>
        </p:txBody>
      </p:sp>
    </p:spTree>
    <p:extLst>
      <p:ext uri="{BB962C8B-B14F-4D97-AF65-F5344CB8AC3E}">
        <p14:creationId xmlns:p14="http://schemas.microsoft.com/office/powerpoint/2010/main" val="369465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you are concerned </a:t>
            </a:r>
            <a:br>
              <a:rPr lang="en-US" dirty="0"/>
            </a:br>
            <a:r>
              <a:rPr lang="en-US" dirty="0">
                <a:solidFill>
                  <a:srgbClr val="00B050"/>
                </a:solidFill>
              </a:rPr>
              <a:t>Help is available </a:t>
            </a:r>
            <a:endParaRPr lang="en-GB" dirty="0">
              <a:solidFill>
                <a:srgbClr val="00B050"/>
              </a:solidFill>
            </a:endParaRPr>
          </a:p>
        </p:txBody>
      </p:sp>
      <p:sp>
        <p:nvSpPr>
          <p:cNvPr id="4" name="Text Placeholder 3"/>
          <p:cNvSpPr>
            <a:spLocks noGrp="1"/>
          </p:cNvSpPr>
          <p:nvPr>
            <p:ph type="body" sz="half" idx="2"/>
          </p:nvPr>
        </p:nvSpPr>
        <p:spPr>
          <a:xfrm>
            <a:off x="8571964" y="4765183"/>
            <a:ext cx="3392510" cy="1657995"/>
          </a:xfrm>
        </p:spPr>
        <p:txBody>
          <a:bodyPr/>
          <a:lstStyle/>
          <a:p>
            <a:r>
              <a:rPr lang="en-US" dirty="0"/>
              <a:t>You can talk to your student service team where there are counsellors and mentors available. </a:t>
            </a:r>
          </a:p>
        </p:txBody>
      </p:sp>
      <p:sp>
        <p:nvSpPr>
          <p:cNvPr id="5" name="Rectangle 4"/>
          <p:cNvSpPr/>
          <p:nvPr/>
        </p:nvSpPr>
        <p:spPr>
          <a:xfrm>
            <a:off x="401124" y="5487467"/>
            <a:ext cx="6096000" cy="577081"/>
          </a:xfrm>
          <a:prstGeom prst="rect">
            <a:avLst/>
          </a:prstGeom>
        </p:spPr>
        <p:txBody>
          <a:bodyPr>
            <a:spAutoFit/>
          </a:bodyPr>
          <a:lstStyle/>
          <a:p>
            <a:pPr>
              <a:lnSpc>
                <a:spcPct val="75000"/>
              </a:lnSpc>
            </a:pPr>
            <a:endParaRPr lang="en-GB" sz="1400" i="1" dirty="0">
              <a:solidFill>
                <a:schemeClr val="bg1"/>
              </a:solidFill>
              <a:latin typeface="Lato Medium" panose="020F0502020204030203" pitchFamily="34" charset="0"/>
              <a:ea typeface="Lato Medium" panose="020F0502020204030203" pitchFamily="34" charset="0"/>
              <a:cs typeface="Lato Medium" panose="020F0502020204030203" pitchFamily="34" charset="0"/>
              <a:hlinkClick r:id="rId2"/>
            </a:endParaRPr>
          </a:p>
          <a:p>
            <a:pPr>
              <a:lnSpc>
                <a:spcPct val="75000"/>
              </a:lnSpc>
            </a:pPr>
            <a:endParaRPr lang="en-GB" sz="1400" i="1" dirty="0">
              <a:solidFill>
                <a:schemeClr val="bg1"/>
              </a:solidFill>
              <a:latin typeface="Lato Medium" panose="020F0502020204030203" pitchFamily="34" charset="0"/>
              <a:ea typeface="Lato Medium" panose="020F0502020204030203" pitchFamily="34" charset="0"/>
              <a:cs typeface="Lato Medium" panose="020F0502020204030203" pitchFamily="34" charset="0"/>
              <a:hlinkClick r:id="rId2"/>
            </a:endParaRPr>
          </a:p>
          <a:p>
            <a:pPr>
              <a:lnSpc>
                <a:spcPct val="75000"/>
              </a:lnSpc>
            </a:pPr>
            <a:endParaRPr lang="en-GB" sz="1400" i="1" dirty="0">
              <a:solidFill>
                <a:schemeClr val="bg1"/>
              </a:solidFill>
              <a:latin typeface="Lato Medium" panose="020F0502020204030203" pitchFamily="34" charset="0"/>
              <a:ea typeface="Lato Medium" panose="020F0502020204030203" pitchFamily="34" charset="0"/>
              <a:cs typeface="Lato Medium" panose="020F0502020204030203" pitchFamily="34" charset="0"/>
              <a:hlinkClick r:id="rId2"/>
            </a:endParaRPr>
          </a:p>
        </p:txBody>
      </p:sp>
      <p:pic>
        <p:nvPicPr>
          <p:cNvPr id="6" name="Picture Placeholder 5">
            <a:extLst>
              <a:ext uri="{FF2B5EF4-FFF2-40B4-BE49-F238E27FC236}">
                <a16:creationId xmlns:a16="http://schemas.microsoft.com/office/drawing/2014/main" id="{A348BEB4-F8AC-43C3-8B23-E354F74660AA}"/>
              </a:ext>
            </a:extLst>
          </p:cNvPr>
          <p:cNvPicPr>
            <a:picLocks noGrp="1" noChangeAspect="1"/>
          </p:cNvPicPr>
          <p:nvPr>
            <p:ph type="pic" idx="1"/>
          </p:nvPr>
        </p:nvPicPr>
        <p:blipFill>
          <a:blip r:embed="rId3"/>
          <a:srcRect t="5019" b="5019"/>
          <a:stretch>
            <a:fillRect/>
          </a:stretch>
        </p:blipFill>
        <p:spPr>
          <a:xfrm>
            <a:off x="214648" y="206062"/>
            <a:ext cx="2746778" cy="1030310"/>
          </a:xfrm>
          <a:prstGeom prst="rect">
            <a:avLst/>
          </a:prstGeom>
        </p:spPr>
      </p:pic>
      <p:sp>
        <p:nvSpPr>
          <p:cNvPr id="7" name="TextBox 6">
            <a:extLst>
              <a:ext uri="{FF2B5EF4-FFF2-40B4-BE49-F238E27FC236}">
                <a16:creationId xmlns:a16="http://schemas.microsoft.com/office/drawing/2014/main" id="{76094D0E-C6E1-430D-8309-95D148F18598}"/>
              </a:ext>
            </a:extLst>
          </p:cNvPr>
          <p:cNvSpPr txBox="1"/>
          <p:nvPr/>
        </p:nvSpPr>
        <p:spPr>
          <a:xfrm>
            <a:off x="214648" y="1236372"/>
            <a:ext cx="6698347" cy="369332"/>
          </a:xfrm>
          <a:prstGeom prst="rect">
            <a:avLst/>
          </a:prstGeom>
          <a:noFill/>
        </p:spPr>
        <p:txBody>
          <a:bodyPr wrap="square">
            <a:spAutoFit/>
          </a:bodyPr>
          <a:lstStyle/>
          <a:p>
            <a:r>
              <a:rPr lang="en-GB">
                <a:hlinkClick r:id="rId4"/>
              </a:rPr>
              <a:t>https://www.changegrowlive.org</a:t>
            </a:r>
            <a:endParaRPr lang="en-GB" dirty="0"/>
          </a:p>
        </p:txBody>
      </p:sp>
      <p:pic>
        <p:nvPicPr>
          <p:cNvPr id="8" name="Picture 2" descr="Change Grow Live - go to homepage">
            <a:extLst>
              <a:ext uri="{FF2B5EF4-FFF2-40B4-BE49-F238E27FC236}">
                <a16:creationId xmlns:a16="http://schemas.microsoft.com/office/drawing/2014/main" id="{02953C59-E341-4A27-A5FD-FBCA6E14C34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18947" y="352240"/>
            <a:ext cx="1873268" cy="73795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6"/>
          <a:stretch>
            <a:fillRect/>
          </a:stretch>
        </p:blipFill>
        <p:spPr>
          <a:xfrm>
            <a:off x="5054734" y="1261878"/>
            <a:ext cx="2801693" cy="377985"/>
          </a:xfrm>
          <a:prstGeom prst="rect">
            <a:avLst/>
          </a:prstGeom>
        </p:spPr>
      </p:pic>
      <p:sp>
        <p:nvSpPr>
          <p:cNvPr id="10" name="Rectangle 9"/>
          <p:cNvSpPr/>
          <p:nvPr/>
        </p:nvSpPr>
        <p:spPr>
          <a:xfrm>
            <a:off x="9078302" y="745286"/>
            <a:ext cx="2671292" cy="2862322"/>
          </a:xfrm>
          <a:prstGeom prst="rect">
            <a:avLst/>
          </a:prstGeom>
        </p:spPr>
        <p:txBody>
          <a:bodyPr wrap="square">
            <a:spAutoFit/>
          </a:bodyPr>
          <a:lstStyle/>
          <a:p>
            <a:pPr lvl="0" algn="ctr" defTabSz="914400">
              <a:defRPr/>
            </a:pPr>
            <a:r>
              <a:rPr lang="en-GB" sz="3600" b="1" kern="0" dirty="0">
                <a:solidFill>
                  <a:prstClr val="black"/>
                </a:solidFill>
                <a:latin typeface="Showcard Gothic" panose="04020904020102020604" pitchFamily="82" charset="0"/>
              </a:rPr>
              <a:t>Sort </a:t>
            </a:r>
            <a:r>
              <a:rPr lang="en-GB" sz="3600" b="1" kern="0" dirty="0">
                <a:solidFill>
                  <a:srgbClr val="FF0000"/>
                </a:solidFill>
                <a:latin typeface="Showcard Gothic" panose="04020904020102020604" pitchFamily="82" charset="0"/>
              </a:rPr>
              <a:t>IT!</a:t>
            </a:r>
            <a:endParaRPr lang="en-GB" sz="3600" kern="0" dirty="0">
              <a:solidFill>
                <a:srgbClr val="FF0000"/>
              </a:solidFill>
              <a:latin typeface="Showcard Gothic" panose="04020904020102020604" pitchFamily="82" charset="0"/>
            </a:endParaRPr>
          </a:p>
          <a:p>
            <a:pPr lvl="0" algn="ctr" defTabSz="914400">
              <a:defRPr/>
            </a:pPr>
            <a:r>
              <a:rPr lang="en-GB" kern="0" dirty="0">
                <a:solidFill>
                  <a:prstClr val="black"/>
                </a:solidFill>
              </a:rPr>
              <a:t>Compass Enfield Young People’s Service</a:t>
            </a:r>
            <a:br>
              <a:rPr lang="en-GB" kern="0" dirty="0">
                <a:solidFill>
                  <a:prstClr val="black"/>
                </a:solidFill>
              </a:rPr>
            </a:br>
            <a:r>
              <a:rPr lang="en-GB" kern="0" dirty="0">
                <a:solidFill>
                  <a:prstClr val="black"/>
                </a:solidFill>
              </a:rPr>
              <a:t>29 Folkestone Road</a:t>
            </a:r>
            <a:br>
              <a:rPr lang="en-GB" kern="0" dirty="0">
                <a:solidFill>
                  <a:prstClr val="black"/>
                </a:solidFill>
              </a:rPr>
            </a:br>
            <a:r>
              <a:rPr lang="en-GB" kern="0" dirty="0">
                <a:solidFill>
                  <a:prstClr val="black"/>
                </a:solidFill>
              </a:rPr>
              <a:t>Edmonton, London</a:t>
            </a:r>
            <a:br>
              <a:rPr lang="en-GB" kern="0" dirty="0">
                <a:solidFill>
                  <a:prstClr val="black"/>
                </a:solidFill>
              </a:rPr>
            </a:br>
            <a:r>
              <a:rPr lang="en-GB" kern="0" dirty="0">
                <a:solidFill>
                  <a:prstClr val="black"/>
                </a:solidFill>
              </a:rPr>
              <a:t>N18 2ER</a:t>
            </a:r>
          </a:p>
          <a:p>
            <a:pPr lvl="0" algn="ctr" defTabSz="914400">
              <a:defRPr/>
            </a:pPr>
            <a:r>
              <a:rPr lang="en-GB" kern="0" dirty="0">
                <a:solidFill>
                  <a:prstClr val="black"/>
                </a:solidFill>
              </a:rPr>
              <a:t>Tel: 0208 360 9102</a:t>
            </a:r>
            <a:br>
              <a:rPr lang="en-GB" b="1" kern="0" dirty="0">
                <a:solidFill>
                  <a:prstClr val="black"/>
                </a:solidFill>
              </a:rPr>
            </a:br>
            <a:br>
              <a:rPr lang="en-GB" b="1" kern="0" dirty="0">
                <a:solidFill>
                  <a:prstClr val="black"/>
                </a:solidFill>
              </a:rPr>
            </a:br>
            <a:r>
              <a:rPr lang="en-GB" b="1" u="sng" kern="0" dirty="0">
                <a:solidFill>
                  <a:prstClr val="black"/>
                </a:solidFill>
                <a:hlinkClick r:id="rId7">
                  <a:extLst>
                    <a:ext uri="{A12FA001-AC4F-418D-AE19-62706E023703}">
                      <ahyp:hlinkClr xmlns:ahyp="http://schemas.microsoft.com/office/drawing/2018/hyperlinkcolor" val="tx"/>
                    </a:ext>
                  </a:extLst>
                </a:hlinkClick>
              </a:rPr>
              <a:t>www.compass-uk.org.uk</a:t>
            </a:r>
            <a:r>
              <a:rPr lang="en-GB" b="1" kern="0" dirty="0">
                <a:solidFill>
                  <a:prstClr val="black"/>
                </a:solidFill>
              </a:rPr>
              <a:t> </a:t>
            </a:r>
          </a:p>
        </p:txBody>
      </p:sp>
      <p:sp>
        <p:nvSpPr>
          <p:cNvPr id="11" name="Rectangle 10"/>
          <p:cNvSpPr/>
          <p:nvPr/>
        </p:nvSpPr>
        <p:spPr>
          <a:xfrm>
            <a:off x="229834" y="3238276"/>
            <a:ext cx="4119782" cy="369332"/>
          </a:xfrm>
          <a:prstGeom prst="rect">
            <a:avLst/>
          </a:prstGeom>
        </p:spPr>
        <p:txBody>
          <a:bodyPr wrap="none">
            <a:spAutoFit/>
          </a:bodyPr>
          <a:lstStyle/>
          <a:p>
            <a:r>
              <a:rPr lang="en-GB" dirty="0"/>
              <a:t>https://www.talktofrank.com/drug/alcohol</a:t>
            </a:r>
          </a:p>
        </p:txBody>
      </p:sp>
      <p:pic>
        <p:nvPicPr>
          <p:cNvPr id="2052" name="Picture 4" descr="Talk to Frank | Kirklees in Recovery"/>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051" y="1975369"/>
            <a:ext cx="2619375" cy="1227066"/>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4840099" y="3238276"/>
            <a:ext cx="3314049" cy="369332"/>
          </a:xfrm>
          <a:prstGeom prst="rect">
            <a:avLst/>
          </a:prstGeom>
        </p:spPr>
        <p:txBody>
          <a:bodyPr wrap="none">
            <a:spAutoFit/>
          </a:bodyPr>
          <a:lstStyle/>
          <a:p>
            <a:r>
              <a:rPr lang="en-GB" dirty="0"/>
              <a:t>Craig beck: @</a:t>
            </a:r>
            <a:r>
              <a:rPr lang="en-GB" dirty="0" err="1"/>
              <a:t>Stopdrinkingexpert</a:t>
            </a:r>
            <a:endParaRPr lang="en-GB" dirty="0"/>
          </a:p>
        </p:txBody>
      </p:sp>
      <p:pic>
        <p:nvPicPr>
          <p:cNvPr id="2054" name="Picture 6" descr="https://encrypted-tbn2.gstatic.com/images?q=tbn:ANd9GcTpbSCC5eRzJAuQ6Jbz8_pkhTp-ZymDeGhy7KEflp2ldyl3QBuA"/>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17555" y="1751881"/>
            <a:ext cx="995134" cy="1490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4915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e8693f6-5d79-4604-bddd-456e21101c9d">
      <Terms xmlns="http://schemas.microsoft.com/office/infopath/2007/PartnerControls"/>
    </lcf76f155ced4ddcb4097134ff3c332f>
    <TaxCatchAll xmlns="3fd155e4-6a04-42f1-a34a-dfc70400231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1EBAADD8EB8241B72EDA8B6D88159C" ma:contentTypeVersion="14" ma:contentTypeDescription="Create a new document." ma:contentTypeScope="" ma:versionID="b339d323639a7ab000565834618077d6">
  <xsd:schema xmlns:xsd="http://www.w3.org/2001/XMLSchema" xmlns:xs="http://www.w3.org/2001/XMLSchema" xmlns:p="http://schemas.microsoft.com/office/2006/metadata/properties" xmlns:ns2="7e8693f6-5d79-4604-bddd-456e21101c9d" xmlns:ns3="3fd155e4-6a04-42f1-a34a-dfc70400231e" targetNamespace="http://schemas.microsoft.com/office/2006/metadata/properties" ma:root="true" ma:fieldsID="ea904db3a7e994a4c5f25e2cb6ce3c1c" ns2:_="" ns3:_="">
    <xsd:import namespace="7e8693f6-5d79-4604-bddd-456e21101c9d"/>
    <xsd:import namespace="3fd155e4-6a04-42f1-a34a-dfc70400231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8693f6-5d79-4604-bddd-456e21101c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a6c9892-aff3-4ae5-bb17-7a24d2e1fdc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d155e4-6a04-42f1-a34a-dfc70400231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50e9f58-65f9-41c3-bbaa-ea38d7c7763f}" ma:internalName="TaxCatchAll" ma:showField="CatchAllData" ma:web="3fd155e4-6a04-42f1-a34a-dfc70400231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C7332C-8794-4A00-91D6-9AB07DD91FF5}">
  <ds:schemaRefs>
    <ds:schemaRef ds:uri="http://schemas.microsoft.com/office/2006/metadata/properties"/>
    <ds:schemaRef ds:uri="http://schemas.microsoft.com/office/infopath/2007/PartnerControls"/>
    <ds:schemaRef ds:uri="7e8693f6-5d79-4604-bddd-456e21101c9d"/>
    <ds:schemaRef ds:uri="3fd155e4-6a04-42f1-a34a-dfc70400231e"/>
  </ds:schemaRefs>
</ds:datastoreItem>
</file>

<file path=customXml/itemProps2.xml><?xml version="1.0" encoding="utf-8"?>
<ds:datastoreItem xmlns:ds="http://schemas.openxmlformats.org/officeDocument/2006/customXml" ds:itemID="{49434FE4-E089-433F-B1D2-E8840E7A67FE}">
  <ds:schemaRefs>
    <ds:schemaRef ds:uri="http://schemas.microsoft.com/sharepoint/v3/contenttype/forms"/>
  </ds:schemaRefs>
</ds:datastoreItem>
</file>

<file path=customXml/itemProps3.xml><?xml version="1.0" encoding="utf-8"?>
<ds:datastoreItem xmlns:ds="http://schemas.openxmlformats.org/officeDocument/2006/customXml" ds:itemID="{B7A629B9-D77B-4075-8E60-DDD54F4C18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8693f6-5d79-4604-bddd-456e21101c9d"/>
    <ds:schemaRef ds:uri="3fd155e4-6a04-42f1-a34a-dfc7040023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845</TotalTime>
  <Words>1310</Words>
  <Application>Microsoft Office PowerPoint</Application>
  <PresentationFormat>Widescreen</PresentationFormat>
  <Paragraphs>95</Paragraphs>
  <Slides>6</Slides>
  <Notes>4</Notes>
  <HiddenSlides>0</HiddenSlides>
  <MMClips>3</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Integral</vt:lpstr>
      <vt:lpstr>Alcohol awareness</vt:lpstr>
      <vt:lpstr>Discuss as a group… Make a mind map of your thoughts &amp; Ideas</vt:lpstr>
      <vt:lpstr>Its up to you – Party edition watch this video, and be aware of how you feel about the characters responses. You are the new kid in the video. Play along and be aware of your feelings. </vt:lpstr>
      <vt:lpstr>What does drinking do to your body?  Watch the clip to the left to find out (2:06)  </vt:lpstr>
      <vt:lpstr>Drinking for other reasons</vt:lpstr>
      <vt:lpstr>If you are concerned  Help is available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awareness</dc:title>
  <dc:creator>Jaimie Squillino</dc:creator>
  <cp:lastModifiedBy>Jaimie Squillino</cp:lastModifiedBy>
  <cp:revision>37</cp:revision>
  <dcterms:created xsi:type="dcterms:W3CDTF">2023-07-20T10:26:57Z</dcterms:created>
  <dcterms:modified xsi:type="dcterms:W3CDTF">2023-09-11T10:21:03Z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0x0101001D1EBAADD8EB8241B72EDA8B6D88159C</vt:lpwstr>
  </property>
</Properties>
</file>