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9" r:id="rId7"/>
    <p:sldId id="260" r:id="rId8"/>
    <p:sldId id="25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35704-15CB-8FC8-1013-574E2DD74761}" v="1" dt="2023-07-18T14:14:31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DB82A-1FAA-467B-AC4C-941B7D9BE1D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A5F00-852A-4882-BF97-37D824694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0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For a group: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Are there any qualities you wish you </a:t>
            </a:r>
            <a:r>
              <a:rPr lang="en-GB" baseline="0" dirty="0"/>
              <a:t>find more important than the other? Rank statement in order of importance.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Would the person with your chosen qualities make an ideal friend? Are there any differences in what we want from a partner and a friend.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can you do if your partner doesn’t have all the qualities you want?  Or you don’t have all the qualities that they would like?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Imagine you are over 50 – do you think you would look for the same qualities?  What might change over time?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Would men and women bid for the same qualities?  What about people who don’t identify as male or female?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your values/attitudes when looking for a partner?</a:t>
            </a:r>
          </a:p>
          <a:p>
            <a:r>
              <a:rPr lang="en-GB" dirty="0"/>
              <a:t>Would any of these be the same for a friend/colleague/family member </a:t>
            </a:r>
            <a:r>
              <a:rPr lang="en-GB" dirty="0" err="1"/>
              <a:t>etc</a:t>
            </a:r>
            <a:r>
              <a:rPr lang="en-GB" dirty="0"/>
              <a:t>?</a:t>
            </a:r>
          </a:p>
          <a:p>
            <a:endParaRPr lang="en-US" dirty="0"/>
          </a:p>
          <a:p>
            <a:r>
              <a:rPr lang="en-US" dirty="0"/>
              <a:t>Print this</a:t>
            </a:r>
            <a:r>
              <a:rPr lang="en-US" baseline="0" dirty="0"/>
              <a:t> list out and get students to work on their lists in pairs or small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1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categories can be changed and are just suggestions.  This could be used for a sexual relationship, an asexual relationship or a friendship.  Have a think about what is important to you in a relationship.  What do you want and why?  Read the supporting information on the  BISH UK website for each section.  </a:t>
            </a:r>
          </a:p>
          <a:p>
            <a:r>
              <a:rPr lang="en-GB" dirty="0"/>
              <a:t>Plot on the graph how well your relationship is going.  Then join the dots and colour in the shape.  </a:t>
            </a:r>
          </a:p>
          <a:p>
            <a:r>
              <a:rPr lang="en-GB" dirty="0"/>
              <a:t>After doing the graph it may become evident that your relationships are not that great, or even abusive so check out the guide to abusive relationships on BISH UK.  https://www.bishuk.com/relationships/abusive-relationships-2/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8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Ask your students to copy the relationship continuum on to a blank piece of paper then list where they feel each sentence should go- they can just list the sentence number on the continuum for speed. Discuss as a class where they feel each sentence should be placed.</a:t>
            </a:r>
            <a:endParaRPr dirty="0"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248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04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4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4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28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4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7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05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2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3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8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5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13C36-DD18-42CA-A60B-8A3A24B60C4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3F4FC-7D4B-4E8D-8EFC-EBE59A49D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3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pect.uk.net/" TargetMode="External"/><Relationship Id="rId3" Type="http://schemas.openxmlformats.org/officeDocument/2006/relationships/hyperlink" Target="mailto:caroline.howard@capel.ac.uk" TargetMode="External"/><Relationship Id="rId7" Type="http://schemas.openxmlformats.org/officeDocument/2006/relationships/hyperlink" Target="mailto:igho.okorde@capel.ac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ophie.patel@capel.ac.uk" TargetMode="External"/><Relationship Id="rId5" Type="http://schemas.openxmlformats.org/officeDocument/2006/relationships/hyperlink" Target="mailto:tracey.gordon@capel.ac.uk" TargetMode="External"/><Relationship Id="rId4" Type="http://schemas.openxmlformats.org/officeDocument/2006/relationships/hyperlink" Target="mailto:Jaimie.squillino@capel.ac.uk" TargetMode="External"/><Relationship Id="rId9" Type="http://schemas.openxmlformats.org/officeDocument/2006/relationships/hyperlink" Target="https://chat.womensaid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shtraining.com/wp-content/uploads/2020/04/22-relationship-graph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RwAdI1a9O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8604"/>
            <a:ext cx="9144000" cy="120769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Healthy Relationships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86C04-E297-499C-A9AB-831D722F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99" y="1896336"/>
            <a:ext cx="7113185" cy="47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1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B4C0458-DFD0-45D9-BF57-564FE862A626}"/>
              </a:ext>
            </a:extLst>
          </p:cNvPr>
          <p:cNvSpPr txBox="1"/>
          <p:nvPr/>
        </p:nvSpPr>
        <p:spPr>
          <a:xfrm>
            <a:off x="235405" y="1153064"/>
            <a:ext cx="4560881" cy="43088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dirty="0"/>
              <a:t>If you feel you want to discuss further the topics spoken about today please speak to your Tutor or a College Learning Mentor:</a:t>
            </a:r>
          </a:p>
          <a:p>
            <a:endParaRPr lang="en-US" sz="1600" dirty="0"/>
          </a:p>
          <a:p>
            <a:r>
              <a:rPr lang="en-US" sz="1600" dirty="0"/>
              <a:t>Enfield</a:t>
            </a:r>
          </a:p>
          <a:p>
            <a:r>
              <a:rPr lang="en-GB" sz="1600" dirty="0"/>
              <a:t>Caroline Howard: </a:t>
            </a:r>
            <a:r>
              <a:rPr lang="en-GB" sz="1600" dirty="0">
                <a:hlinkClick r:id="rId3"/>
              </a:rPr>
              <a:t>caroline.howard@capel.ac.uk</a:t>
            </a:r>
            <a:endParaRPr lang="en-GB" sz="1600" dirty="0"/>
          </a:p>
          <a:p>
            <a:r>
              <a:rPr lang="en-GB" sz="1600" dirty="0"/>
              <a:t>Jaimie Squillino: </a:t>
            </a:r>
            <a:r>
              <a:rPr lang="en-GB" sz="1600" dirty="0">
                <a:hlinkClick r:id="rId4"/>
              </a:rPr>
              <a:t>Jaimie.squillino@capel.ac.uk</a:t>
            </a:r>
            <a:endParaRPr lang="en-GB" sz="1600" dirty="0"/>
          </a:p>
          <a:p>
            <a:r>
              <a:rPr lang="en-US" sz="1600" dirty="0"/>
              <a:t>Tracey Gordon: </a:t>
            </a:r>
            <a:r>
              <a:rPr lang="en-US" sz="1600" dirty="0">
                <a:hlinkClick r:id="rId5"/>
              </a:rPr>
              <a:t>tracey.gordon@capel.ac.uk</a:t>
            </a:r>
            <a:endParaRPr lang="en-US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Gunnersbury Park, </a:t>
            </a:r>
          </a:p>
          <a:p>
            <a:r>
              <a:rPr lang="en-GB" sz="1600" dirty="0"/>
              <a:t>Sophie Patel: </a:t>
            </a:r>
            <a:r>
              <a:rPr lang="en-GB" sz="1600" dirty="0">
                <a:hlinkClick r:id="rId6"/>
              </a:rPr>
              <a:t>sophie.patel@capel.ac.uk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 err="1"/>
              <a:t>Mottingham</a:t>
            </a:r>
            <a:r>
              <a:rPr lang="en-GB" sz="1600" dirty="0"/>
              <a:t> and CP</a:t>
            </a:r>
          </a:p>
          <a:p>
            <a:r>
              <a:rPr lang="en-GB" sz="1600" dirty="0" err="1"/>
              <a:t>Igho</a:t>
            </a:r>
            <a:r>
              <a:rPr lang="en-GB" sz="1600" dirty="0"/>
              <a:t> </a:t>
            </a:r>
            <a:r>
              <a:rPr lang="en-GB" sz="1600" dirty="0" err="1"/>
              <a:t>Okorde</a:t>
            </a:r>
            <a:r>
              <a:rPr lang="en-GB" sz="1600" dirty="0"/>
              <a:t>: </a:t>
            </a:r>
            <a:r>
              <a:rPr lang="en-GB" sz="1600" dirty="0">
                <a:hlinkClick r:id="rId7"/>
              </a:rPr>
              <a:t>igho.okorde@capel.ac.uk</a:t>
            </a:r>
            <a:endParaRPr lang="en-GB" sz="1600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9F7F8-C9F8-4C20-A418-A7466216B93F}"/>
              </a:ext>
            </a:extLst>
          </p:cNvPr>
          <p:cNvSpPr txBox="1"/>
          <p:nvPr/>
        </p:nvSpPr>
        <p:spPr>
          <a:xfrm>
            <a:off x="5307929" y="1153064"/>
            <a:ext cx="6380864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latin typeface="+mn-lt"/>
              </a:rPr>
              <a:t>Respect: Men’s Advice Line offers advice and support to men suffering domestic abuse – phone +44 808 801 0327, email them at info@mensadviceline.org.uk or contact them online. </a:t>
            </a:r>
            <a:r>
              <a:rPr lang="en-GB" sz="1600" dirty="0">
                <a:latin typeface="+mn-lt"/>
                <a:hlinkClick r:id="rId8"/>
              </a:rPr>
              <a:t>https://www.respect.uk.net/</a:t>
            </a:r>
            <a:endParaRPr lang="en-GB" sz="1600" dirty="0">
              <a:latin typeface="+mn-lt"/>
            </a:endParaRPr>
          </a:p>
          <a:p>
            <a:pPr fontAlgn="base"/>
            <a:endParaRPr lang="en-GB" sz="1600" dirty="0">
              <a:latin typeface="+mn-lt"/>
            </a:endParaRPr>
          </a:p>
          <a:p>
            <a:pPr fontAlgn="base"/>
            <a:endParaRPr lang="en-US" sz="1600" dirty="0">
              <a:latin typeface="+mn-lt"/>
            </a:endParaRPr>
          </a:p>
          <a:p>
            <a:pPr algn="l" fontAlgn="base"/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Women’s Aid also offers help to women who feel they need help- email helpline@womensaid.org.uk or contact them online between the hours of 10:00am – 4:00pm Monday to Friday, and 10:00am-12:00pm Saturday and Sunday.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  <a:hlinkClick r:id="rId9"/>
              </a:rPr>
              <a:t>https://chat.womensaid.org.uk/</a:t>
            </a:r>
            <a:endParaRPr lang="en-US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 fontAlgn="base"/>
            <a:endParaRPr lang="en-US" sz="1600" dirty="0">
              <a:latin typeface="+mn-lt"/>
            </a:endParaRPr>
          </a:p>
          <a:p>
            <a:pPr algn="l" fontAlgn="base"/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Solace offers support for women in London who’ve been abused – phone 0808 802 5565 or email advice@solacewomensaid.org. </a:t>
            </a:r>
          </a:p>
          <a:p>
            <a:pPr algn="l" fontAlgn="base"/>
            <a:endParaRPr lang="en-US" sz="1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4845" y="353683"/>
            <a:ext cx="665959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Signposting Support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0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285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CD092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do you consider to be a healthy relationship?</a:t>
            </a:r>
            <a:endParaRPr lang="en-GB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93225" cy="43513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Discussion:</a:t>
            </a:r>
          </a:p>
          <a:p>
            <a:pPr marL="0" indent="0">
              <a:buNone/>
            </a:pPr>
            <a:r>
              <a:rPr lang="en-US" sz="3600" dirty="0"/>
              <a:t>Brainstorm your ideas in small groups or pairs for five minutes and then feedback to the rest of the class.</a:t>
            </a:r>
            <a:endParaRPr lang="en-GB" sz="3600" dirty="0"/>
          </a:p>
        </p:txBody>
      </p:sp>
      <p:pic>
        <p:nvPicPr>
          <p:cNvPr id="1026" name="Picture 2" descr="Being in a respectful relationship | eSafety Commissio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4" y="1580804"/>
            <a:ext cx="6695966" cy="4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6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E360-82D7-4A74-AEC6-3674A9A3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379165"/>
            <a:ext cx="81534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Activity – Values and Attitudes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86C04-E297-499C-A9AB-831D722F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432" y="1842339"/>
            <a:ext cx="6925656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4047-CA80-4E4B-8D08-E20309FD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221488"/>
            <a:ext cx="8153400" cy="6872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Values and Attitudes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2182E79-CFBB-4C23-A22D-9E644612D39F}"/>
              </a:ext>
            </a:extLst>
          </p:cNvPr>
          <p:cNvGraphicFramePr>
            <a:graphicFrameLocks noGrp="1"/>
          </p:cNvGraphicFramePr>
          <p:nvPr/>
        </p:nvGraphicFramePr>
        <p:xfrm>
          <a:off x="1721519" y="939088"/>
          <a:ext cx="8748975" cy="58723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9795">
                  <a:extLst>
                    <a:ext uri="{9D8B030D-6E8A-4147-A177-3AD203B41FA5}">
                      <a16:colId xmlns:a16="http://schemas.microsoft.com/office/drawing/2014/main" val="2589637103"/>
                    </a:ext>
                  </a:extLst>
                </a:gridCol>
                <a:gridCol w="1749795">
                  <a:extLst>
                    <a:ext uri="{9D8B030D-6E8A-4147-A177-3AD203B41FA5}">
                      <a16:colId xmlns:a16="http://schemas.microsoft.com/office/drawing/2014/main" val="3486462938"/>
                    </a:ext>
                  </a:extLst>
                </a:gridCol>
                <a:gridCol w="1749795">
                  <a:extLst>
                    <a:ext uri="{9D8B030D-6E8A-4147-A177-3AD203B41FA5}">
                      <a16:colId xmlns:a16="http://schemas.microsoft.com/office/drawing/2014/main" val="3531480882"/>
                    </a:ext>
                  </a:extLst>
                </a:gridCol>
                <a:gridCol w="1749795">
                  <a:extLst>
                    <a:ext uri="{9D8B030D-6E8A-4147-A177-3AD203B41FA5}">
                      <a16:colId xmlns:a16="http://schemas.microsoft.com/office/drawing/2014/main" val="2203992500"/>
                    </a:ext>
                  </a:extLst>
                </a:gridCol>
                <a:gridCol w="1749795">
                  <a:extLst>
                    <a:ext uri="{9D8B030D-6E8A-4147-A177-3AD203B41FA5}">
                      <a16:colId xmlns:a16="http://schemas.microsoft.com/office/drawing/2014/main" val="100627817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Trustworthy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Has nice eyes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Honest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Has a fit body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Wants children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34781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Nice 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Respectful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Sexy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Confident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Good 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762005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Reliable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Good kisser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Romantic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Owns a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Affectionate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137366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Dresses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Spontaneous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Hardworking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Doesn’t drink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980332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Doesn’t smoke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Can 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Likes to drink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Shares your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042307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Doesn’t take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Gets on with your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Passionate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Ambitious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Expresses their 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59755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Communicates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Has good manners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Positive vibes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Good listener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01631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Open minded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Sense of humour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Likes to 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Shares religious 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Works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26736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Likes to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Has a beautiful smile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Kind and considerate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Shows intimacy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Looks after their mental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92759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Self - aware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Generous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Can admit when they are wrong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Intelligent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Ability to empathise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80415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Financially 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Compassionate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Grows with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Compromises</a:t>
                      </a:r>
                    </a:p>
                    <a:p>
                      <a:pPr algn="ctr"/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634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71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808" y="104093"/>
            <a:ext cx="6829301" cy="84481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Group work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28" y="1291923"/>
            <a:ext cx="4366115" cy="500937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	</a:t>
            </a:r>
            <a:r>
              <a:rPr lang="en-US" sz="1800" b="1" dirty="0">
                <a:solidFill>
                  <a:prstClr val="black"/>
                </a:solidFill>
              </a:rPr>
              <a:t>Working in groups: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</a:rPr>
              <a:t>Are there any qualities you wish you find more important than the other? Rank statement in order of importance.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</a:rPr>
              <a:t>Would the person with your chosen qualities make an ideal friend? Are there any differences in what we want from a partner and a friend. 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</a:rPr>
              <a:t>What can you do if your partner doesn’t have all the qualities you want?  Or you don’t have all the qualities that they would like? 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</a:rPr>
              <a:t>Imagine you are over 50 – do you think you would look for the same qualities?  What might change over time? 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</a:rPr>
              <a:t>Would men and women bid for the same qualities?  What about people who don’t identify as male or female?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20" y="1291923"/>
            <a:ext cx="6882706" cy="50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6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8999-D711-4F8B-8F89-4D4FA06D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192" y="322218"/>
            <a:ext cx="8153400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976C3-F887-4177-94D0-BD79D2045381}"/>
              </a:ext>
            </a:extLst>
          </p:cNvPr>
          <p:cNvSpPr txBox="1"/>
          <p:nvPr/>
        </p:nvSpPr>
        <p:spPr>
          <a:xfrm>
            <a:off x="2097192" y="1553155"/>
            <a:ext cx="8153400" cy="4834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makes a relationship healthy / undesirable? 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Individually or in small groups - make some notes on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makes a relationship healthy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makes a relationship undesirable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Feedback written on flip chart or feedback verbally as a group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Discuss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Discussion points</a:t>
            </a:r>
          </a:p>
          <a:p>
            <a:pPr>
              <a:lnSpc>
                <a:spcPct val="107000"/>
              </a:lnSpc>
            </a:pPr>
            <a:endParaRPr lang="en-GB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What do you notice about the lists?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What do you notice about the two lists? Does one list have more points than the other?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Could relationships change over time and move between the lists? 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Does a friend or partner have to have all of the elements on the healthy list? What if they don’t? 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Do sexual relationships have the same ingredients as a friendship? 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Which of the ’healthy relationships’ list do you think 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are good at providing?</a:t>
            </a:r>
          </a:p>
        </p:txBody>
      </p:sp>
    </p:spTree>
    <p:extLst>
      <p:ext uri="{BB962C8B-B14F-4D97-AF65-F5344CB8AC3E}">
        <p14:creationId xmlns:p14="http://schemas.microsoft.com/office/powerpoint/2010/main" val="29512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C4AA58-04C0-470A-8258-04C90C68C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836713"/>
            <a:ext cx="3961234" cy="56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77CB9-2C27-45BC-B394-F2C0A50E4C34}"/>
              </a:ext>
            </a:extLst>
          </p:cNvPr>
          <p:cNvSpPr txBox="1"/>
          <p:nvPr/>
        </p:nvSpPr>
        <p:spPr>
          <a:xfrm>
            <a:off x="1559848" y="6440474"/>
            <a:ext cx="75243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https://bishtraining.com/wp-content/uploads/2020/04/22-relationship-graph.png</a:t>
            </a:r>
            <a:endParaRPr lang="en-GB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BA35E5-46CE-4D82-9119-573DCF45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04800"/>
            <a:ext cx="8153400" cy="5187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How’s Your Relationship Graph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643DD4-0717-4473-9E74-F8262336D76E}"/>
              </a:ext>
            </a:extLst>
          </p:cNvPr>
          <p:cNvSpPr txBox="1"/>
          <p:nvPr/>
        </p:nvSpPr>
        <p:spPr>
          <a:xfrm>
            <a:off x="8486760" y="1372364"/>
            <a:ext cx="3324239" cy="381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Individual activity:</a:t>
            </a:r>
          </a:p>
          <a:p>
            <a:endParaRPr lang="en-GB" sz="2200" dirty="0"/>
          </a:p>
          <a:p>
            <a:r>
              <a:rPr lang="en-US" sz="2200" dirty="0"/>
              <a:t>Thinking of a relationship or friendship, or a famous fictional relationship. Plot around your copy of the graph for each category 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9-Good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1-Unacceptable </a:t>
            </a:r>
            <a:endParaRPr lang="en-GB" sz="2200" b="1" dirty="0">
              <a:solidFill>
                <a:srgbClr val="FF0000"/>
              </a:solidFill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43411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2E00-475E-43BA-95F5-1D426309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365125"/>
            <a:ext cx="11214339" cy="72180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Video - Healthy and Unhealthy Behaviours in Relationships</a:t>
            </a:r>
          </a:p>
        </p:txBody>
      </p:sp>
      <p:pic>
        <p:nvPicPr>
          <p:cNvPr id="4" name="8RwAdI1a9O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2189" y="1340868"/>
            <a:ext cx="7896045" cy="4441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026" y="6036333"/>
            <a:ext cx="1032581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While watching the video thinking about your own relationship or friendships and </a:t>
            </a:r>
          </a:p>
          <a:p>
            <a:pPr algn="ctr"/>
            <a:r>
              <a:rPr lang="en-US" dirty="0"/>
              <a:t>think about if there are areas that you would like to change in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17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12894A-115F-4322-B6E5-1616FCCDB64A}"/>
              </a:ext>
            </a:extLst>
          </p:cNvPr>
          <p:cNvSpPr txBox="1"/>
          <p:nvPr/>
        </p:nvSpPr>
        <p:spPr>
          <a:xfrm>
            <a:off x="514865" y="297642"/>
            <a:ext cx="5187195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Relationship Continuum</a:t>
            </a:r>
          </a:p>
          <a:p>
            <a:endParaRPr lang="en-US" sz="3200" dirty="0"/>
          </a:p>
          <a:p>
            <a:r>
              <a:rPr lang="en-US" sz="1600" dirty="0"/>
              <a:t>Take each sentence (1-10) and list it on the continuum where you believe it falls (healthy, unhealthy, abusive). </a:t>
            </a:r>
          </a:p>
          <a:p>
            <a:endParaRPr lang="en-US" sz="1600" dirty="0"/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Checking your partner’s phone. </a:t>
            </a:r>
          </a:p>
          <a:p>
            <a:pPr marL="342900" indent="-342900">
              <a:buAutoNum type="arabicPeriod"/>
            </a:pPr>
            <a:r>
              <a:rPr lang="en-US" sz="1600" dirty="0"/>
              <a:t>Constantly checking up on where your partner is. </a:t>
            </a:r>
          </a:p>
          <a:p>
            <a:pPr marL="342900" indent="-342900">
              <a:buAutoNum type="arabicPeriod"/>
            </a:pPr>
            <a:r>
              <a:rPr lang="en-US" sz="1600" dirty="0"/>
              <a:t>Encouraging your partner to run for student government. </a:t>
            </a:r>
          </a:p>
          <a:p>
            <a:pPr marL="342900" indent="-342900">
              <a:buAutoNum type="arabicPeriod"/>
            </a:pPr>
            <a:r>
              <a:rPr lang="en-US" sz="1600" dirty="0"/>
              <a:t>Calling your partner names in front of his/her friends. </a:t>
            </a:r>
          </a:p>
          <a:p>
            <a:pPr marL="342900" indent="-342900">
              <a:buAutoNum type="arabicPeriod"/>
            </a:pPr>
            <a:r>
              <a:rPr lang="en-US" sz="1600" dirty="0"/>
              <a:t>Telling your partner when you are upset with them and why. </a:t>
            </a:r>
          </a:p>
          <a:p>
            <a:pPr marL="342900" indent="-342900">
              <a:buAutoNum type="arabicPeriod"/>
            </a:pPr>
            <a:r>
              <a:rPr lang="en-US" sz="1600" dirty="0"/>
              <a:t>Pressuring your partner to text you inappropriate photos. </a:t>
            </a:r>
          </a:p>
          <a:p>
            <a:pPr marL="342900" indent="-342900">
              <a:buAutoNum type="arabicPeriod"/>
            </a:pPr>
            <a:r>
              <a:rPr lang="en-US" sz="1600" dirty="0"/>
              <a:t>Making decisions together. </a:t>
            </a:r>
          </a:p>
          <a:p>
            <a:pPr marL="342900" indent="-342900">
              <a:buAutoNum type="arabicPeriod"/>
            </a:pPr>
            <a:r>
              <a:rPr lang="en-US" sz="1600" dirty="0"/>
              <a:t>Making you feel guilty when you spend time with your friend. </a:t>
            </a:r>
          </a:p>
          <a:p>
            <a:pPr marL="342900" indent="-342900">
              <a:buAutoNum type="arabicPeriod"/>
            </a:pPr>
            <a:r>
              <a:rPr lang="en-US" sz="1600" dirty="0"/>
              <a:t>Pressuring your partner to do something he or she does not want to do. </a:t>
            </a:r>
          </a:p>
          <a:p>
            <a:pPr marL="342900" indent="-342900">
              <a:buAutoNum type="arabicPeriod"/>
            </a:pPr>
            <a:r>
              <a:rPr lang="en-US" sz="1600" dirty="0"/>
              <a:t>Getting jealous when you do better at something than them.</a:t>
            </a:r>
            <a:endParaRPr lang="en-GB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85A3AF-83E0-497B-8CAA-7A6AE5A8ED10}"/>
              </a:ext>
            </a:extLst>
          </p:cNvPr>
          <p:cNvCxnSpPr>
            <a:cxnSpLocks/>
          </p:cNvCxnSpPr>
          <p:nvPr/>
        </p:nvCxnSpPr>
        <p:spPr>
          <a:xfrm>
            <a:off x="7068468" y="2726724"/>
            <a:ext cx="4415077" cy="6590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F8AD64-F45D-4A38-8C7C-5C093171F6F5}"/>
              </a:ext>
            </a:extLst>
          </p:cNvPr>
          <p:cNvCxnSpPr/>
          <p:nvPr/>
        </p:nvCxnSpPr>
        <p:spPr>
          <a:xfrm>
            <a:off x="7051589" y="2092411"/>
            <a:ext cx="0" cy="127258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13CFD0-B002-4A62-895B-49AE640D5F58}"/>
              </a:ext>
            </a:extLst>
          </p:cNvPr>
          <p:cNvCxnSpPr/>
          <p:nvPr/>
        </p:nvCxnSpPr>
        <p:spPr>
          <a:xfrm>
            <a:off x="11483545" y="2123382"/>
            <a:ext cx="0" cy="127258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36449-175A-4834-BBA7-2EF73748D239}"/>
              </a:ext>
            </a:extLst>
          </p:cNvPr>
          <p:cNvCxnSpPr/>
          <p:nvPr/>
        </p:nvCxnSpPr>
        <p:spPr>
          <a:xfrm>
            <a:off x="9296600" y="2123381"/>
            <a:ext cx="0" cy="127258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F4CDD0-82AF-45C7-B84E-C18BF2E0EE4E}"/>
              </a:ext>
            </a:extLst>
          </p:cNvPr>
          <p:cNvSpPr txBox="1"/>
          <p:nvPr/>
        </p:nvSpPr>
        <p:spPr>
          <a:xfrm>
            <a:off x="6672649" y="1656835"/>
            <a:ext cx="164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Healthy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03B75C-4C91-456E-A911-4F58F24E15EB}"/>
              </a:ext>
            </a:extLst>
          </p:cNvPr>
          <p:cNvSpPr txBox="1"/>
          <p:nvPr/>
        </p:nvSpPr>
        <p:spPr>
          <a:xfrm>
            <a:off x="8814486" y="1684297"/>
            <a:ext cx="198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Unhealthy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BAB291-D12B-4FDB-B28B-33C0AE69FC1D}"/>
              </a:ext>
            </a:extLst>
          </p:cNvPr>
          <p:cNvSpPr txBox="1"/>
          <p:nvPr/>
        </p:nvSpPr>
        <p:spPr>
          <a:xfrm>
            <a:off x="10997513" y="1679030"/>
            <a:ext cx="127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Abusive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195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8693f6-5d79-4604-bddd-456e21101c9d">
      <Terms xmlns="http://schemas.microsoft.com/office/infopath/2007/PartnerControls"/>
    </lcf76f155ced4ddcb4097134ff3c332f>
    <TaxCatchAll xmlns="3fd155e4-6a04-42f1-a34a-dfc70400231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EBAADD8EB8241B72EDA8B6D88159C" ma:contentTypeVersion="14" ma:contentTypeDescription="Create a new document." ma:contentTypeScope="" ma:versionID="b339d323639a7ab000565834618077d6">
  <xsd:schema xmlns:xsd="http://www.w3.org/2001/XMLSchema" xmlns:xs="http://www.w3.org/2001/XMLSchema" xmlns:p="http://schemas.microsoft.com/office/2006/metadata/properties" xmlns:ns2="7e8693f6-5d79-4604-bddd-456e21101c9d" xmlns:ns3="3fd155e4-6a04-42f1-a34a-dfc70400231e" targetNamespace="http://schemas.microsoft.com/office/2006/metadata/properties" ma:root="true" ma:fieldsID="ea904db3a7e994a4c5f25e2cb6ce3c1c" ns2:_="" ns3:_="">
    <xsd:import namespace="7e8693f6-5d79-4604-bddd-456e21101c9d"/>
    <xsd:import namespace="3fd155e4-6a04-42f1-a34a-dfc7040023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693f6-5d79-4604-bddd-456e21101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a6c9892-aff3-4ae5-bb17-7a24d2e1f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55e4-6a04-42f1-a34a-dfc7040023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50e9f58-65f9-41c3-bbaa-ea38d7c7763f}" ma:internalName="TaxCatchAll" ma:showField="CatchAllData" ma:web="3fd155e4-6a04-42f1-a34a-dfc7040023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8D91E-E572-4BFD-8883-837324D5F1D5}">
  <ds:schemaRefs>
    <ds:schemaRef ds:uri="http://schemas.microsoft.com/office/2006/metadata/properties"/>
    <ds:schemaRef ds:uri="http://schemas.microsoft.com/office/infopath/2007/PartnerControls"/>
    <ds:schemaRef ds:uri="7e8693f6-5d79-4604-bddd-456e21101c9d"/>
    <ds:schemaRef ds:uri="3fd155e4-6a04-42f1-a34a-dfc70400231e"/>
  </ds:schemaRefs>
</ds:datastoreItem>
</file>

<file path=customXml/itemProps2.xml><?xml version="1.0" encoding="utf-8"?>
<ds:datastoreItem xmlns:ds="http://schemas.openxmlformats.org/officeDocument/2006/customXml" ds:itemID="{EA63B405-448D-498D-95F5-A5111931B8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693f6-5d79-4604-bddd-456e21101c9d"/>
    <ds:schemaRef ds:uri="3fd155e4-6a04-42f1-a34a-dfc704002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6D808D-740F-4A91-BBEA-D4F141207E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1095</Words>
  <Application>Microsoft Office PowerPoint</Application>
  <PresentationFormat>Widescreen</PresentationFormat>
  <Paragraphs>153</Paragraphs>
  <Slides>10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Healthy Relationships</vt:lpstr>
      <vt:lpstr>What do you consider to be a healthy relationship?</vt:lpstr>
      <vt:lpstr>Activity – Values and Attitudes</vt:lpstr>
      <vt:lpstr>Values and Attitudes</vt:lpstr>
      <vt:lpstr>Group work</vt:lpstr>
      <vt:lpstr>Relationships</vt:lpstr>
      <vt:lpstr>How’s Your Relationship Graph</vt:lpstr>
      <vt:lpstr>Video - Healthy and Unhealthy Behaviours in Relationships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Relationship and Sex Education</dc:title>
  <dc:creator>Tracey Gordon</dc:creator>
  <cp:lastModifiedBy>Tracey Gordon</cp:lastModifiedBy>
  <cp:revision>13</cp:revision>
  <dcterms:created xsi:type="dcterms:W3CDTF">2023-07-18T11:11:11Z</dcterms:created>
  <dcterms:modified xsi:type="dcterms:W3CDTF">2023-09-11T10:18:29Z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0x0101001D1EBAADD8EB8241B72EDA8B6D88159C</vt:lpwstr>
  </property>
  <property fmtid="{D5CDD505-2E9C-101B-9397-08002B2CF9AE}" pid="3" name="MediaServiceImageTags">
    <vt:lpwstr/>
  </property>
</Properties>
</file>