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1" r:id="rId5"/>
    <p:sldId id="264" r:id="rId6"/>
    <p:sldId id="256" r:id="rId7"/>
    <p:sldId id="260" r:id="rId8"/>
    <p:sldId id="259"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56CEDCF-7DBB-465A-99E9-034AAC4EAF87}" type="datetimeFigureOut">
              <a:rPr lang="en-GB" smtClean="0"/>
              <a:t>11/09/2023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314FE1-6901-45F0-8ED7-9B54CEB52946}" type="slidenum">
              <a:rPr lang="en-GB" smtClean="0"/>
              <a:t>‹#›</a:t>
            </a:fld>
            <a:endParaRPr lang="en-GB"/>
          </a:p>
        </p:txBody>
      </p:sp>
    </p:spTree>
    <p:extLst>
      <p:ext uri="{BB962C8B-B14F-4D97-AF65-F5344CB8AC3E}">
        <p14:creationId xmlns:p14="http://schemas.microsoft.com/office/powerpoint/2010/main" val="3310720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6CEDCF-7DBB-465A-99E9-034AAC4EAF87}" type="datetimeFigureOut">
              <a:rPr lang="en-GB" smtClean="0"/>
              <a:t>11/09/2023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314FE1-6901-45F0-8ED7-9B54CEB52946}" type="slidenum">
              <a:rPr lang="en-GB" smtClean="0"/>
              <a:t>‹#›</a:t>
            </a:fld>
            <a:endParaRPr lang="en-GB"/>
          </a:p>
        </p:txBody>
      </p:sp>
    </p:spTree>
    <p:extLst>
      <p:ext uri="{BB962C8B-B14F-4D97-AF65-F5344CB8AC3E}">
        <p14:creationId xmlns:p14="http://schemas.microsoft.com/office/powerpoint/2010/main" val="1451056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6CEDCF-7DBB-465A-99E9-034AAC4EAF87}" type="datetimeFigureOut">
              <a:rPr lang="en-GB" smtClean="0"/>
              <a:t>11/09/2023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314FE1-6901-45F0-8ED7-9B54CEB52946}" type="slidenum">
              <a:rPr lang="en-GB" smtClean="0"/>
              <a:t>‹#›</a:t>
            </a:fld>
            <a:endParaRPr lang="en-GB"/>
          </a:p>
        </p:txBody>
      </p:sp>
    </p:spTree>
    <p:extLst>
      <p:ext uri="{BB962C8B-B14F-4D97-AF65-F5344CB8AC3E}">
        <p14:creationId xmlns:p14="http://schemas.microsoft.com/office/powerpoint/2010/main" val="3285033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6CEDCF-7DBB-465A-99E9-034AAC4EAF87}" type="datetimeFigureOut">
              <a:rPr lang="en-GB" smtClean="0"/>
              <a:t>11/09/2023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314FE1-6901-45F0-8ED7-9B54CEB52946}" type="slidenum">
              <a:rPr lang="en-GB" smtClean="0"/>
              <a:t>‹#›</a:t>
            </a:fld>
            <a:endParaRPr lang="en-GB"/>
          </a:p>
        </p:txBody>
      </p:sp>
    </p:spTree>
    <p:extLst>
      <p:ext uri="{BB962C8B-B14F-4D97-AF65-F5344CB8AC3E}">
        <p14:creationId xmlns:p14="http://schemas.microsoft.com/office/powerpoint/2010/main" val="1634103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56CEDCF-7DBB-465A-99E9-034AAC4EAF87}" type="datetimeFigureOut">
              <a:rPr lang="en-GB" smtClean="0"/>
              <a:t>11/09/2023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314FE1-6901-45F0-8ED7-9B54CEB52946}" type="slidenum">
              <a:rPr lang="en-GB" smtClean="0"/>
              <a:t>‹#›</a:t>
            </a:fld>
            <a:endParaRPr lang="en-GB"/>
          </a:p>
        </p:txBody>
      </p:sp>
    </p:spTree>
    <p:extLst>
      <p:ext uri="{BB962C8B-B14F-4D97-AF65-F5344CB8AC3E}">
        <p14:creationId xmlns:p14="http://schemas.microsoft.com/office/powerpoint/2010/main" val="620183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56CEDCF-7DBB-465A-99E9-034AAC4EAF87}" type="datetimeFigureOut">
              <a:rPr lang="en-GB" smtClean="0"/>
              <a:t>11/09/2023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314FE1-6901-45F0-8ED7-9B54CEB52946}" type="slidenum">
              <a:rPr lang="en-GB" smtClean="0"/>
              <a:t>‹#›</a:t>
            </a:fld>
            <a:endParaRPr lang="en-GB"/>
          </a:p>
        </p:txBody>
      </p:sp>
    </p:spTree>
    <p:extLst>
      <p:ext uri="{BB962C8B-B14F-4D97-AF65-F5344CB8AC3E}">
        <p14:creationId xmlns:p14="http://schemas.microsoft.com/office/powerpoint/2010/main" val="3952105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56CEDCF-7DBB-465A-99E9-034AAC4EAF87}" type="datetimeFigureOut">
              <a:rPr lang="en-GB" smtClean="0"/>
              <a:t>11/09/2023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8314FE1-6901-45F0-8ED7-9B54CEB52946}" type="slidenum">
              <a:rPr lang="en-GB" smtClean="0"/>
              <a:t>‹#›</a:t>
            </a:fld>
            <a:endParaRPr lang="en-GB"/>
          </a:p>
        </p:txBody>
      </p:sp>
    </p:spTree>
    <p:extLst>
      <p:ext uri="{BB962C8B-B14F-4D97-AF65-F5344CB8AC3E}">
        <p14:creationId xmlns:p14="http://schemas.microsoft.com/office/powerpoint/2010/main" val="2538677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56CEDCF-7DBB-465A-99E9-034AAC4EAF87}" type="datetimeFigureOut">
              <a:rPr lang="en-GB" smtClean="0"/>
              <a:t>11/09/2023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8314FE1-6901-45F0-8ED7-9B54CEB52946}" type="slidenum">
              <a:rPr lang="en-GB" smtClean="0"/>
              <a:t>‹#›</a:t>
            </a:fld>
            <a:endParaRPr lang="en-GB"/>
          </a:p>
        </p:txBody>
      </p:sp>
    </p:spTree>
    <p:extLst>
      <p:ext uri="{BB962C8B-B14F-4D97-AF65-F5344CB8AC3E}">
        <p14:creationId xmlns:p14="http://schemas.microsoft.com/office/powerpoint/2010/main" val="1809099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6CEDCF-7DBB-465A-99E9-034AAC4EAF87}" type="datetimeFigureOut">
              <a:rPr lang="en-GB" smtClean="0"/>
              <a:t>11/09/2023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8314FE1-6901-45F0-8ED7-9B54CEB52946}" type="slidenum">
              <a:rPr lang="en-GB" smtClean="0"/>
              <a:t>‹#›</a:t>
            </a:fld>
            <a:endParaRPr lang="en-GB"/>
          </a:p>
        </p:txBody>
      </p:sp>
    </p:spTree>
    <p:extLst>
      <p:ext uri="{BB962C8B-B14F-4D97-AF65-F5344CB8AC3E}">
        <p14:creationId xmlns:p14="http://schemas.microsoft.com/office/powerpoint/2010/main" val="2126123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56CEDCF-7DBB-465A-99E9-034AAC4EAF87}" type="datetimeFigureOut">
              <a:rPr lang="en-GB" smtClean="0"/>
              <a:t>11/09/2023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314FE1-6901-45F0-8ED7-9B54CEB52946}" type="slidenum">
              <a:rPr lang="en-GB" smtClean="0"/>
              <a:t>‹#›</a:t>
            </a:fld>
            <a:endParaRPr lang="en-GB"/>
          </a:p>
        </p:txBody>
      </p:sp>
    </p:spTree>
    <p:extLst>
      <p:ext uri="{BB962C8B-B14F-4D97-AF65-F5344CB8AC3E}">
        <p14:creationId xmlns:p14="http://schemas.microsoft.com/office/powerpoint/2010/main" val="571670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56CEDCF-7DBB-465A-99E9-034AAC4EAF87}" type="datetimeFigureOut">
              <a:rPr lang="en-GB" smtClean="0"/>
              <a:t>11/09/2023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314FE1-6901-45F0-8ED7-9B54CEB52946}" type="slidenum">
              <a:rPr lang="en-GB" smtClean="0"/>
              <a:t>‹#›</a:t>
            </a:fld>
            <a:endParaRPr lang="en-GB"/>
          </a:p>
        </p:txBody>
      </p:sp>
    </p:spTree>
    <p:extLst>
      <p:ext uri="{BB962C8B-B14F-4D97-AF65-F5344CB8AC3E}">
        <p14:creationId xmlns:p14="http://schemas.microsoft.com/office/powerpoint/2010/main" val="3693628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6CEDCF-7DBB-465A-99E9-034AAC4EAF87}" type="datetimeFigureOut">
              <a:rPr lang="en-GB" smtClean="0"/>
              <a:t>11/09/2023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314FE1-6901-45F0-8ED7-9B54CEB52946}" type="slidenum">
              <a:rPr lang="en-GB" smtClean="0"/>
              <a:t>‹#›</a:t>
            </a:fld>
            <a:endParaRPr lang="en-GB"/>
          </a:p>
        </p:txBody>
      </p:sp>
    </p:spTree>
    <p:extLst>
      <p:ext uri="{BB962C8B-B14F-4D97-AF65-F5344CB8AC3E}">
        <p14:creationId xmlns:p14="http://schemas.microsoft.com/office/powerpoint/2010/main" val="21906954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video" Target="https://www.youtube.com/embed/q0qD2K2RWkc"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630" y="1100800"/>
            <a:ext cx="6758248" cy="773719"/>
          </a:xfrm>
          <a:solidFill>
            <a:schemeClr val="accent1">
              <a:lumMod val="40000"/>
              <a:lumOff val="60000"/>
            </a:schemeClr>
          </a:solidFill>
        </p:spPr>
        <p:txBody>
          <a:bodyPr/>
          <a:lstStyle/>
          <a:p>
            <a:pPr algn="ctr"/>
            <a:r>
              <a:rPr lang="en-US" dirty="0"/>
              <a:t>Labelling and Stereotypes</a:t>
            </a:r>
            <a:endParaRPr lang="en-GB" dirty="0"/>
          </a:p>
        </p:txBody>
      </p:sp>
      <p:sp>
        <p:nvSpPr>
          <p:cNvPr id="3" name="Content Placeholder 2"/>
          <p:cNvSpPr>
            <a:spLocks noGrp="1"/>
          </p:cNvSpPr>
          <p:nvPr>
            <p:ph idx="1"/>
          </p:nvPr>
        </p:nvSpPr>
        <p:spPr>
          <a:xfrm>
            <a:off x="149630" y="2119745"/>
            <a:ext cx="5802283" cy="1537855"/>
          </a:xfrm>
          <a:solidFill>
            <a:schemeClr val="accent1"/>
          </a:solidFill>
        </p:spPr>
        <p:txBody>
          <a:bodyPr>
            <a:normAutofit fontScale="85000" lnSpcReduction="20000"/>
          </a:bodyPr>
          <a:lstStyle/>
          <a:p>
            <a:pPr marL="0" indent="0">
              <a:buNone/>
            </a:pPr>
            <a:r>
              <a:rPr lang="en-US" b="1" dirty="0"/>
              <a:t>Starter:</a:t>
            </a:r>
          </a:p>
          <a:p>
            <a:pPr marL="0" indent="0">
              <a:buNone/>
            </a:pPr>
            <a:r>
              <a:rPr lang="en-US" dirty="0"/>
              <a:t>In pairs take a minute to discuss what you think the differences are between ‘Labelling’ and ‘Stereotypes’. Share ideas with the whole group.</a:t>
            </a:r>
            <a:endParaRPr lang="en-GB" dirty="0"/>
          </a:p>
        </p:txBody>
      </p:sp>
      <p:sp>
        <p:nvSpPr>
          <p:cNvPr id="4" name="TextBox 3"/>
          <p:cNvSpPr txBox="1"/>
          <p:nvPr/>
        </p:nvSpPr>
        <p:spPr>
          <a:xfrm>
            <a:off x="5832763" y="4039984"/>
            <a:ext cx="4189614" cy="2585323"/>
          </a:xfrm>
          <a:prstGeom prst="rect">
            <a:avLst/>
          </a:prstGeom>
          <a:solidFill>
            <a:schemeClr val="accent1">
              <a:lumMod val="40000"/>
              <a:lumOff val="60000"/>
            </a:schemeClr>
          </a:solidFill>
        </p:spPr>
        <p:txBody>
          <a:bodyPr wrap="square" rtlCol="0">
            <a:spAutoFit/>
          </a:bodyPr>
          <a:lstStyle/>
          <a:p>
            <a:r>
              <a:rPr lang="en-US" dirty="0"/>
              <a:t>What is Stereotyping?</a:t>
            </a:r>
          </a:p>
          <a:p>
            <a:endParaRPr lang="en-US" dirty="0"/>
          </a:p>
          <a:p>
            <a:r>
              <a:rPr lang="en-US" dirty="0"/>
              <a:t>Stereotyping can be defined as a form of generalization of a group of people or else a simplified outlook.</a:t>
            </a:r>
          </a:p>
          <a:p>
            <a:endParaRPr lang="en-US" dirty="0"/>
          </a:p>
          <a:p>
            <a:r>
              <a:rPr lang="en-US" dirty="0"/>
              <a:t>Stereotyping takes place based on differences in people. It can be gender, religion, race, etc.</a:t>
            </a:r>
            <a:endParaRPr lang="en-GB" dirty="0"/>
          </a:p>
        </p:txBody>
      </p:sp>
      <p:sp>
        <p:nvSpPr>
          <p:cNvPr id="7" name="TextBox 6"/>
          <p:cNvSpPr txBox="1"/>
          <p:nvPr/>
        </p:nvSpPr>
        <p:spPr>
          <a:xfrm>
            <a:off x="149630" y="4039985"/>
            <a:ext cx="4987636" cy="2585323"/>
          </a:xfrm>
          <a:prstGeom prst="rect">
            <a:avLst/>
          </a:prstGeom>
          <a:solidFill>
            <a:schemeClr val="accent1">
              <a:lumMod val="40000"/>
              <a:lumOff val="60000"/>
            </a:schemeClr>
          </a:solidFill>
        </p:spPr>
        <p:txBody>
          <a:bodyPr wrap="square" rtlCol="0">
            <a:spAutoFit/>
          </a:bodyPr>
          <a:lstStyle/>
          <a:p>
            <a:r>
              <a:rPr lang="en-US" dirty="0"/>
              <a:t>What is labelling?</a:t>
            </a:r>
          </a:p>
          <a:p>
            <a:endParaRPr lang="en-US" dirty="0"/>
          </a:p>
          <a:p>
            <a:r>
              <a:rPr lang="en-US" dirty="0"/>
              <a:t>Labeling can be defined as a categorization.</a:t>
            </a:r>
          </a:p>
          <a:p>
            <a:endParaRPr lang="en-US" dirty="0"/>
          </a:p>
          <a:p>
            <a:r>
              <a:rPr lang="en-US" dirty="0"/>
              <a:t>Labeling can be understood as the act of attaching a label to an individual or else putting someone in a category. In most instances, labeling can be negative and harmful for the individual.</a:t>
            </a:r>
          </a:p>
          <a:p>
            <a:endParaRPr lang="en-GB" dirty="0"/>
          </a:p>
        </p:txBody>
      </p:sp>
      <p:pic>
        <p:nvPicPr>
          <p:cNvPr id="8" name="Picture 7"/>
          <p:cNvPicPr>
            <a:picLocks noChangeAspect="1"/>
          </p:cNvPicPr>
          <p:nvPr/>
        </p:nvPicPr>
        <p:blipFill>
          <a:blip r:embed="rId2"/>
          <a:stretch>
            <a:fillRect/>
          </a:stretch>
        </p:blipFill>
        <p:spPr>
          <a:xfrm rot="541565">
            <a:off x="8570374" y="1218556"/>
            <a:ext cx="2904007" cy="2757112"/>
          </a:xfrm>
          <a:prstGeom prst="rect">
            <a:avLst/>
          </a:prstGeom>
        </p:spPr>
      </p:pic>
      <p:sp>
        <p:nvSpPr>
          <p:cNvPr id="9" name="Title 1"/>
          <p:cNvSpPr txBox="1">
            <a:spLocks/>
          </p:cNvSpPr>
          <p:nvPr/>
        </p:nvSpPr>
        <p:spPr>
          <a:xfrm>
            <a:off x="279495" y="115741"/>
            <a:ext cx="11587942" cy="739834"/>
          </a:xfrm>
          <a:prstGeom prst="rect">
            <a:avLst/>
          </a:prstGeom>
          <a:solidFill>
            <a:schemeClr val="tx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rPr>
              <a:t>I am NOT Black,  you are NOT white</a:t>
            </a:r>
            <a:endParaRPr lang="en-GB" dirty="0">
              <a:solidFill>
                <a:schemeClr val="bg1"/>
              </a:solidFill>
            </a:endParaRPr>
          </a:p>
        </p:txBody>
      </p:sp>
    </p:spTree>
    <p:extLst>
      <p:ext uri="{BB962C8B-B14F-4D97-AF65-F5344CB8AC3E}">
        <p14:creationId xmlns:p14="http://schemas.microsoft.com/office/powerpoint/2010/main" val="493903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7316" y="99119"/>
            <a:ext cx="6607233" cy="707216"/>
          </a:xfrm>
          <a:solidFill>
            <a:schemeClr val="accent1"/>
          </a:solidFill>
        </p:spPr>
        <p:txBody>
          <a:bodyPr/>
          <a:lstStyle/>
          <a:p>
            <a:pPr algn="ctr"/>
            <a:r>
              <a:rPr lang="en-US" dirty="0"/>
              <a:t>Labelling activity</a:t>
            </a:r>
            <a:endParaRPr lang="en-GB" dirty="0"/>
          </a:p>
        </p:txBody>
      </p:sp>
      <p:sp>
        <p:nvSpPr>
          <p:cNvPr id="3" name="Content Placeholder 2"/>
          <p:cNvSpPr>
            <a:spLocks noGrp="1"/>
          </p:cNvSpPr>
          <p:nvPr>
            <p:ph idx="1"/>
          </p:nvPr>
        </p:nvSpPr>
        <p:spPr>
          <a:xfrm>
            <a:off x="257694" y="1010978"/>
            <a:ext cx="10515600" cy="1191895"/>
          </a:xfrm>
          <a:solidFill>
            <a:schemeClr val="accent1">
              <a:lumMod val="40000"/>
              <a:lumOff val="60000"/>
            </a:schemeClr>
          </a:solidFill>
        </p:spPr>
        <p:txBody>
          <a:bodyPr>
            <a:normAutofit fontScale="62500" lnSpcReduction="20000"/>
          </a:bodyPr>
          <a:lstStyle/>
          <a:p>
            <a:pPr marL="0" indent="0">
              <a:buNone/>
            </a:pPr>
            <a:r>
              <a:rPr lang="en-US" sz="3500" dirty="0"/>
              <a:t>Students will have randomly selected pre-written labels from the list below to stick onto either their forehead or back. They shouldn’t be able to see their own labels.</a:t>
            </a:r>
          </a:p>
          <a:p>
            <a:pPr marL="0" indent="0">
              <a:buNone/>
            </a:pPr>
            <a:r>
              <a:rPr lang="en-US" sz="3500" dirty="0"/>
              <a:t>Then students  will spend 5-10 minutes moving around the classroom and interacting with other students trying to get clues from each other in order to pinpoint their ‘labels’ </a:t>
            </a:r>
          </a:p>
          <a:p>
            <a:pPr marL="0" indent="0">
              <a:buNone/>
            </a:pPr>
            <a:endParaRPr lang="en-US" sz="3500" dirty="0"/>
          </a:p>
          <a:p>
            <a:endParaRPr lang="en-US" dirty="0"/>
          </a:p>
        </p:txBody>
      </p:sp>
      <p:sp>
        <p:nvSpPr>
          <p:cNvPr id="5" name="TextBox 4"/>
          <p:cNvSpPr txBox="1"/>
          <p:nvPr/>
        </p:nvSpPr>
        <p:spPr>
          <a:xfrm>
            <a:off x="166254" y="5387823"/>
            <a:ext cx="8602287" cy="923330"/>
          </a:xfrm>
          <a:prstGeom prst="rect">
            <a:avLst/>
          </a:prstGeom>
          <a:solidFill>
            <a:schemeClr val="accent1">
              <a:lumMod val="40000"/>
              <a:lumOff val="60000"/>
            </a:schemeClr>
          </a:solidFill>
        </p:spPr>
        <p:txBody>
          <a:bodyPr wrap="square" rtlCol="0">
            <a:spAutoFit/>
          </a:bodyPr>
          <a:lstStyle/>
          <a:p>
            <a:r>
              <a:rPr lang="en-US" dirty="0"/>
              <a:t>Were you able to determine your label based on how others were interacting with you?</a:t>
            </a:r>
          </a:p>
          <a:p>
            <a:r>
              <a:rPr lang="en-US" dirty="0"/>
              <a:t>How did you feel during this experience?</a:t>
            </a:r>
          </a:p>
          <a:p>
            <a:r>
              <a:rPr lang="en-US" dirty="0"/>
              <a:t>How did you feel interacting with others based on their labels?</a:t>
            </a:r>
          </a:p>
        </p:txBody>
      </p:sp>
      <p:pic>
        <p:nvPicPr>
          <p:cNvPr id="6" name="Picture 5"/>
          <p:cNvPicPr>
            <a:picLocks noChangeAspect="1"/>
          </p:cNvPicPr>
          <p:nvPr/>
        </p:nvPicPr>
        <p:blipFill>
          <a:blip r:embed="rId2"/>
          <a:stretch>
            <a:fillRect/>
          </a:stretch>
        </p:blipFill>
        <p:spPr>
          <a:xfrm>
            <a:off x="257694" y="2407516"/>
            <a:ext cx="8602287" cy="2772296"/>
          </a:xfrm>
          <a:prstGeom prst="rect">
            <a:avLst/>
          </a:prstGeom>
        </p:spPr>
      </p:pic>
      <p:pic>
        <p:nvPicPr>
          <p:cNvPr id="7" name="Picture 6"/>
          <p:cNvPicPr>
            <a:picLocks noChangeAspect="1"/>
          </p:cNvPicPr>
          <p:nvPr/>
        </p:nvPicPr>
        <p:blipFill>
          <a:blip r:embed="rId3"/>
          <a:stretch>
            <a:fillRect/>
          </a:stretch>
        </p:blipFill>
        <p:spPr>
          <a:xfrm>
            <a:off x="8926483" y="2626820"/>
            <a:ext cx="3058056" cy="2098807"/>
          </a:xfrm>
          <a:prstGeom prst="rect">
            <a:avLst/>
          </a:prstGeom>
        </p:spPr>
      </p:pic>
    </p:spTree>
    <p:extLst>
      <p:ext uri="{BB962C8B-B14F-4D97-AF65-F5344CB8AC3E}">
        <p14:creationId xmlns:p14="http://schemas.microsoft.com/office/powerpoint/2010/main" val="485332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8071" y="241068"/>
            <a:ext cx="11736837" cy="922714"/>
          </a:xfrm>
          <a:solidFill>
            <a:schemeClr val="accent1"/>
          </a:solidFill>
        </p:spPr>
        <p:txBody>
          <a:bodyPr/>
          <a:lstStyle/>
          <a:p>
            <a:pPr algn="l"/>
            <a:r>
              <a:rPr lang="en-US" dirty="0"/>
              <a:t>I am NOT Black,  you are NOT white</a:t>
            </a:r>
            <a:endParaRPr lang="en-GB" dirty="0"/>
          </a:p>
        </p:txBody>
      </p:sp>
      <p:sp>
        <p:nvSpPr>
          <p:cNvPr id="3" name="Subtitle 2"/>
          <p:cNvSpPr>
            <a:spLocks noGrp="1"/>
          </p:cNvSpPr>
          <p:nvPr>
            <p:ph type="subTitle" idx="1"/>
          </p:nvPr>
        </p:nvSpPr>
        <p:spPr>
          <a:xfrm>
            <a:off x="178072" y="3906981"/>
            <a:ext cx="2673193" cy="1338350"/>
          </a:xfrm>
          <a:solidFill>
            <a:schemeClr val="accent1">
              <a:lumMod val="20000"/>
              <a:lumOff val="80000"/>
            </a:schemeClr>
          </a:solidFill>
        </p:spPr>
        <p:txBody>
          <a:bodyPr>
            <a:normAutofit fontScale="77500" lnSpcReduction="20000"/>
          </a:bodyPr>
          <a:lstStyle/>
          <a:p>
            <a:r>
              <a:rPr lang="en-US" b="1" dirty="0"/>
              <a:t>Discussion </a:t>
            </a:r>
            <a:r>
              <a:rPr lang="en-US" dirty="0"/>
              <a:t>– This is a slam poem by Prince EA. </a:t>
            </a:r>
          </a:p>
          <a:p>
            <a:r>
              <a:rPr lang="en-US" dirty="0"/>
              <a:t>Before we listen, what do you think this poem will be about?</a:t>
            </a:r>
            <a:endParaRPr lang="en-GB" dirty="0"/>
          </a:p>
        </p:txBody>
      </p:sp>
      <p:pic>
        <p:nvPicPr>
          <p:cNvPr id="1026" name="Picture 2" descr="STOP wasting your LIFE (2023) - YouTub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072" y="1504603"/>
            <a:ext cx="3044060" cy="1654233"/>
          </a:xfrm>
          <a:prstGeom prst="rect">
            <a:avLst/>
          </a:prstGeom>
          <a:noFill/>
          <a:extLst>
            <a:ext uri="{909E8E84-426E-40DD-AFC4-6F175D3DCCD1}">
              <a14:hiddenFill xmlns:a14="http://schemas.microsoft.com/office/drawing/2010/main">
                <a:solidFill>
                  <a:srgbClr val="FFFFFF"/>
                </a:solidFill>
              </a14:hiddenFill>
            </a:ext>
          </a:extLst>
        </p:spPr>
      </p:pic>
      <p:pic>
        <p:nvPicPr>
          <p:cNvPr id="6" name="q0qD2K2RWkc"/>
          <p:cNvPicPr>
            <a:picLocks noRot="1" noChangeAspect="1"/>
          </p:cNvPicPr>
          <p:nvPr>
            <a:videoFile r:link="rId1"/>
          </p:nvPr>
        </p:nvPicPr>
        <p:blipFill>
          <a:blip r:embed="rId4"/>
          <a:stretch>
            <a:fillRect/>
          </a:stretch>
        </p:blipFill>
        <p:spPr>
          <a:xfrm>
            <a:off x="3441469" y="1504603"/>
            <a:ext cx="8282247" cy="4658765"/>
          </a:xfrm>
          <a:prstGeom prst="rect">
            <a:avLst/>
          </a:prstGeom>
        </p:spPr>
      </p:pic>
    </p:spTree>
    <p:extLst>
      <p:ext uri="{BB962C8B-B14F-4D97-AF65-F5344CB8AC3E}">
        <p14:creationId xmlns:p14="http://schemas.microsoft.com/office/powerpoint/2010/main" val="1774729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699" y="116377"/>
            <a:ext cx="10456025" cy="1654233"/>
          </a:xfrm>
          <a:solidFill>
            <a:schemeClr val="accent1">
              <a:lumMod val="60000"/>
              <a:lumOff val="40000"/>
            </a:schemeClr>
          </a:solidFill>
        </p:spPr>
        <p:txBody>
          <a:bodyPr>
            <a:noAutofit/>
          </a:bodyPr>
          <a:lstStyle/>
          <a:p>
            <a:pPr algn="ctr"/>
            <a:r>
              <a:rPr lang="en-US" sz="3600" dirty="0"/>
              <a:t>Group Discussion: How do labels affect our relationships with ourselves and others and </a:t>
            </a:r>
            <a:br>
              <a:rPr lang="en-US" sz="3600" dirty="0"/>
            </a:br>
            <a:r>
              <a:rPr lang="en-US" sz="3600" dirty="0"/>
              <a:t>how do we navigate life with labels?</a:t>
            </a:r>
            <a:endParaRPr lang="en-GB" sz="3600" dirty="0"/>
          </a:p>
        </p:txBody>
      </p:sp>
      <p:pic>
        <p:nvPicPr>
          <p:cNvPr id="4" name="Content Placeholder 3"/>
          <p:cNvPicPr>
            <a:picLocks noGrp="1" noChangeAspect="1"/>
          </p:cNvPicPr>
          <p:nvPr>
            <p:ph idx="1"/>
          </p:nvPr>
        </p:nvPicPr>
        <p:blipFill>
          <a:blip r:embed="rId2"/>
          <a:stretch>
            <a:fillRect/>
          </a:stretch>
        </p:blipFill>
        <p:spPr>
          <a:xfrm>
            <a:off x="1644534" y="1980179"/>
            <a:ext cx="8563033" cy="4620125"/>
          </a:xfrm>
          <a:prstGeom prst="rect">
            <a:avLst/>
          </a:prstGeom>
        </p:spPr>
      </p:pic>
    </p:spTree>
    <p:extLst>
      <p:ext uri="{BB962C8B-B14F-4D97-AF65-F5344CB8AC3E}">
        <p14:creationId xmlns:p14="http://schemas.microsoft.com/office/powerpoint/2010/main" val="995292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677" y="1388225"/>
            <a:ext cx="11073938" cy="3017520"/>
          </a:xfrm>
          <a:solidFill>
            <a:schemeClr val="accent1"/>
          </a:solidFill>
        </p:spPr>
        <p:txBody>
          <a:bodyPr>
            <a:normAutofit fontScale="92500"/>
          </a:bodyPr>
          <a:lstStyle/>
          <a:p>
            <a:pPr marL="0" indent="0">
              <a:buNone/>
            </a:pPr>
            <a:r>
              <a:rPr lang="en-US" b="1" dirty="0"/>
              <a:t>Final thought:</a:t>
            </a:r>
          </a:p>
          <a:p>
            <a:pPr marL="0" indent="0">
              <a:buNone/>
            </a:pPr>
            <a:r>
              <a:rPr lang="en-US" dirty="0"/>
              <a:t>In this poem, Prince EA conveys the important message that our exterior is of little relevance to who we are as human beings, it is our interior that shows our true personality.</a:t>
            </a:r>
          </a:p>
          <a:p>
            <a:pPr marL="0" indent="0">
              <a:buNone/>
            </a:pPr>
            <a:r>
              <a:rPr lang="en-US" dirty="0"/>
              <a:t>In a world where we seem to see increasing division, separation, and at times hatred of the other, perhaps the way forward is to recognize that we need to focus less on our external differences and more on our internal similarities.</a:t>
            </a:r>
          </a:p>
          <a:p>
            <a:endParaRPr lang="en-GB" dirty="0"/>
          </a:p>
        </p:txBody>
      </p:sp>
      <p:sp>
        <p:nvSpPr>
          <p:cNvPr id="6" name="Title 1"/>
          <p:cNvSpPr>
            <a:spLocks noGrp="1"/>
          </p:cNvSpPr>
          <p:nvPr>
            <p:ph type="title"/>
          </p:nvPr>
        </p:nvSpPr>
        <p:spPr>
          <a:xfrm>
            <a:off x="354677" y="365125"/>
            <a:ext cx="10999123" cy="782031"/>
          </a:xfrm>
          <a:solidFill>
            <a:schemeClr val="accent1">
              <a:lumMod val="40000"/>
              <a:lumOff val="60000"/>
            </a:schemeClr>
          </a:solidFill>
        </p:spPr>
        <p:txBody>
          <a:bodyPr/>
          <a:lstStyle/>
          <a:p>
            <a:pPr algn="ctr"/>
            <a:r>
              <a:rPr lang="en-US" dirty="0"/>
              <a:t>I am NOT Black,  you are NOT white</a:t>
            </a:r>
            <a:endParaRPr lang="en-GB" dirty="0"/>
          </a:p>
        </p:txBody>
      </p:sp>
      <p:sp>
        <p:nvSpPr>
          <p:cNvPr id="7" name="TextBox 6"/>
          <p:cNvSpPr txBox="1"/>
          <p:nvPr/>
        </p:nvSpPr>
        <p:spPr>
          <a:xfrm>
            <a:off x="203809" y="4646814"/>
            <a:ext cx="3387290" cy="1754326"/>
          </a:xfrm>
          <a:prstGeom prst="rect">
            <a:avLst/>
          </a:prstGeom>
          <a:solidFill>
            <a:schemeClr val="accent1">
              <a:lumMod val="40000"/>
              <a:lumOff val="60000"/>
            </a:schemeClr>
          </a:solidFill>
        </p:spPr>
        <p:txBody>
          <a:bodyPr wrap="square" rtlCol="0">
            <a:spAutoFit/>
          </a:bodyPr>
          <a:lstStyle/>
          <a:p>
            <a:r>
              <a:rPr lang="en-US" dirty="0"/>
              <a:t>Activity:</a:t>
            </a:r>
          </a:p>
          <a:p>
            <a:r>
              <a:rPr lang="en-US" dirty="0"/>
              <a:t>Create a poster exploring the question below.</a:t>
            </a:r>
          </a:p>
          <a:p>
            <a:endParaRPr lang="en-US" dirty="0"/>
          </a:p>
          <a:p>
            <a:r>
              <a:rPr lang="en-US" b="1" dirty="0"/>
              <a:t>Who would you be if the world never gave you a label?</a:t>
            </a:r>
          </a:p>
        </p:txBody>
      </p:sp>
      <p:pic>
        <p:nvPicPr>
          <p:cNvPr id="8" name="Picture 7"/>
          <p:cNvPicPr>
            <a:picLocks noChangeAspect="1"/>
          </p:cNvPicPr>
          <p:nvPr/>
        </p:nvPicPr>
        <p:blipFill>
          <a:blip r:embed="rId2"/>
          <a:stretch>
            <a:fillRect/>
          </a:stretch>
        </p:blipFill>
        <p:spPr>
          <a:xfrm>
            <a:off x="3819294" y="4530437"/>
            <a:ext cx="3238298" cy="2196638"/>
          </a:xfrm>
          <a:prstGeom prst="rect">
            <a:avLst/>
          </a:prstGeom>
        </p:spPr>
      </p:pic>
      <p:pic>
        <p:nvPicPr>
          <p:cNvPr id="9" name="Picture 8"/>
          <p:cNvPicPr>
            <a:picLocks noChangeAspect="1"/>
          </p:cNvPicPr>
          <p:nvPr/>
        </p:nvPicPr>
        <p:blipFill>
          <a:blip r:embed="rId3"/>
          <a:stretch>
            <a:fillRect/>
          </a:stretch>
        </p:blipFill>
        <p:spPr>
          <a:xfrm>
            <a:off x="7361841" y="4530437"/>
            <a:ext cx="4251817" cy="2176462"/>
          </a:xfrm>
          <a:prstGeom prst="rect">
            <a:avLst/>
          </a:prstGeom>
        </p:spPr>
      </p:pic>
    </p:spTree>
    <p:extLst>
      <p:ext uri="{BB962C8B-B14F-4D97-AF65-F5344CB8AC3E}">
        <p14:creationId xmlns:p14="http://schemas.microsoft.com/office/powerpoint/2010/main" val="25857633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D1EBAADD8EB8241B72EDA8B6D88159C" ma:contentTypeVersion="13" ma:contentTypeDescription="Create a new document." ma:contentTypeScope="" ma:versionID="cd2d64b38d700f3ca82f15346f6aa514">
  <xsd:schema xmlns:xsd="http://www.w3.org/2001/XMLSchema" xmlns:xs="http://www.w3.org/2001/XMLSchema" xmlns:p="http://schemas.microsoft.com/office/2006/metadata/properties" xmlns:ns2="7e8693f6-5d79-4604-bddd-456e21101c9d" xmlns:ns3="3fd155e4-6a04-42f1-a34a-dfc70400231e" targetNamespace="http://schemas.microsoft.com/office/2006/metadata/properties" ma:root="true" ma:fieldsID="e7634c76640e3c57ca42cabcbf7aa013" ns2:_="" ns3:_="">
    <xsd:import namespace="7e8693f6-5d79-4604-bddd-456e21101c9d"/>
    <xsd:import namespace="3fd155e4-6a04-42f1-a34a-dfc70400231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8693f6-5d79-4604-bddd-456e21101c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7a6c9892-aff3-4ae5-bb17-7a24d2e1fdc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fd155e4-6a04-42f1-a34a-dfc70400231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d50e9f58-65f9-41c3-bbaa-ea38d7c7763f}" ma:internalName="TaxCatchAll" ma:showField="CatchAllData" ma:web="3fd155e4-6a04-42f1-a34a-dfc70400231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e8693f6-5d79-4604-bddd-456e21101c9d">
      <Terms xmlns="http://schemas.microsoft.com/office/infopath/2007/PartnerControls"/>
    </lcf76f155ced4ddcb4097134ff3c332f>
    <TaxCatchAll xmlns="3fd155e4-6a04-42f1-a34a-dfc70400231e" xsi:nil="true"/>
  </documentManagement>
</p:properties>
</file>

<file path=customXml/itemProps1.xml><?xml version="1.0" encoding="utf-8"?>
<ds:datastoreItem xmlns:ds="http://schemas.openxmlformats.org/officeDocument/2006/customXml" ds:itemID="{CF215A7E-2399-4CB4-A040-E0DDC2108920}">
  <ds:schemaRefs>
    <ds:schemaRef ds:uri="http://schemas.microsoft.com/sharepoint/v3/contenttype/forms"/>
  </ds:schemaRefs>
</ds:datastoreItem>
</file>

<file path=customXml/itemProps2.xml><?xml version="1.0" encoding="utf-8"?>
<ds:datastoreItem xmlns:ds="http://schemas.openxmlformats.org/officeDocument/2006/customXml" ds:itemID="{7F9C5A1A-5DF7-4937-96D5-3A52E3F82B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8693f6-5d79-4604-bddd-456e21101c9d"/>
    <ds:schemaRef ds:uri="3fd155e4-6a04-42f1-a34a-dfc7040023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A9A4F58-42C6-4BA5-A8F8-947698331F5F}">
  <ds:schemaRefs>
    <ds:schemaRef ds:uri="http://schemas.microsoft.com/office/2006/metadata/properties"/>
    <ds:schemaRef ds:uri="http://schemas.microsoft.com/office/infopath/2007/PartnerControls"/>
    <ds:schemaRef ds:uri="7e8693f6-5d79-4604-bddd-456e21101c9d"/>
    <ds:schemaRef ds:uri="3fd155e4-6a04-42f1-a34a-dfc70400231e"/>
  </ds:schemaRefs>
</ds:datastoreItem>
</file>

<file path=docProps/app.xml><?xml version="1.0" encoding="utf-8"?>
<Properties xmlns="http://schemas.openxmlformats.org/officeDocument/2006/extended-properties" xmlns:vt="http://schemas.openxmlformats.org/officeDocument/2006/docPropsVTypes">
  <TotalTime>277</TotalTime>
  <Words>404</Words>
  <Application>Microsoft Office PowerPoint</Application>
  <PresentationFormat>Widescreen</PresentationFormat>
  <Paragraphs>32</Paragraphs>
  <Slides>5</Slides>
  <Notes>0</Notes>
  <HiddenSlides>0</HiddenSlides>
  <MMClips>1</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Labelling and Stereotypes</vt:lpstr>
      <vt:lpstr>Labelling activity</vt:lpstr>
      <vt:lpstr>I am NOT Black,  you are NOT white</vt:lpstr>
      <vt:lpstr>Group Discussion: How do labels affect our relationships with ourselves and others and  how do we navigate life with labels?</vt:lpstr>
      <vt:lpstr>I am NOT Black,  you are NOT white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Tracey Gordon</dc:creator>
  <cp:lastModifiedBy>Tracey Gordon</cp:lastModifiedBy>
  <cp:revision>27</cp:revision>
  <dcterms:created xsi:type="dcterms:W3CDTF">2023-02-09T14:55:10Z</dcterms:created>
  <dcterms:modified xsi:type="dcterms:W3CDTF">2023-09-11T10:07:17Z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0x0101001D1EBAADD8EB8241B72EDA8B6D88159C</vt:lpwstr>
  </property>
</Properties>
</file>