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79" r:id="rId4"/>
    <p:sldId id="258" r:id="rId5"/>
    <p:sldId id="278" r:id="rId6"/>
    <p:sldId id="280" r:id="rId7"/>
    <p:sldId id="283" r:id="rId8"/>
    <p:sldId id="284" r:id="rId9"/>
    <p:sldId id="285" r:id="rId10"/>
    <p:sldId id="286" r:id="rId11"/>
    <p:sldId id="287" r:id="rId12"/>
    <p:sldId id="288" r:id="rId13"/>
    <p:sldId id="289" r:id="rId14"/>
    <p:sldId id="290" r:id="rId15"/>
    <p:sldId id="291" r:id="rId16"/>
    <p:sldId id="292" r:id="rId17"/>
    <p:sldId id="281" r:id="rId18"/>
    <p:sldId id="282" r:id="rId19"/>
    <p:sldId id="29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69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9639C-0167-4CDF-8463-EE257D8B4007}"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27B9A-D4C3-482A-8478-2333A43FD8F2}" type="slidenum">
              <a:rPr lang="en-GB" smtClean="0"/>
              <a:t>‹#›</a:t>
            </a:fld>
            <a:endParaRPr lang="en-GB"/>
          </a:p>
        </p:txBody>
      </p:sp>
    </p:spTree>
    <p:extLst>
      <p:ext uri="{BB962C8B-B14F-4D97-AF65-F5344CB8AC3E}">
        <p14:creationId xmlns:p14="http://schemas.microsoft.com/office/powerpoint/2010/main" val="205183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dirty="0"/>
          </a:p>
        </p:txBody>
      </p:sp>
    </p:spTree>
    <p:extLst>
      <p:ext uri="{BB962C8B-B14F-4D97-AF65-F5344CB8AC3E}">
        <p14:creationId xmlns:p14="http://schemas.microsoft.com/office/powerpoint/2010/main" val="391408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extLst>
      <p:ext uri="{BB962C8B-B14F-4D97-AF65-F5344CB8AC3E}">
        <p14:creationId xmlns:p14="http://schemas.microsoft.com/office/powerpoint/2010/main" val="330110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extLst>
      <p:ext uri="{BB962C8B-B14F-4D97-AF65-F5344CB8AC3E}">
        <p14:creationId xmlns:p14="http://schemas.microsoft.com/office/powerpoint/2010/main" val="419455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baseline="0" dirty="0"/>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extLst>
      <p:ext uri="{BB962C8B-B14F-4D97-AF65-F5344CB8AC3E}">
        <p14:creationId xmlns:p14="http://schemas.microsoft.com/office/powerpoint/2010/main" val="110862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altLang="en-US" dirty="0"/>
              <a:t>Discuss as a whole class</a:t>
            </a:r>
          </a:p>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extLst>
      <p:ext uri="{BB962C8B-B14F-4D97-AF65-F5344CB8AC3E}">
        <p14:creationId xmlns:p14="http://schemas.microsoft.com/office/powerpoint/2010/main" val="116200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extLst>
      <p:ext uri="{BB962C8B-B14F-4D97-AF65-F5344CB8AC3E}">
        <p14:creationId xmlns:p14="http://schemas.microsoft.com/office/powerpoint/2010/main" val="400962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dirty="0"/>
          </a:p>
        </p:txBody>
      </p:sp>
    </p:spTree>
    <p:extLst>
      <p:ext uri="{BB962C8B-B14F-4D97-AF65-F5344CB8AC3E}">
        <p14:creationId xmlns:p14="http://schemas.microsoft.com/office/powerpoint/2010/main" val="26410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967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F3A4-14F1-4319-86D2-5B461E2945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69F20B-BB30-446F-80AB-3B5BFC3B4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79E9C5-30E2-4308-9AFA-B23D6A6B80B9}"/>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7DEC2CB9-CCFB-4F83-A2A8-BDBFA1180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6C50FA-622D-41F4-AE3B-6CD833518ABB}"/>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294839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CB3-0579-466C-BFA7-53AEBDF008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9A146-8934-4AAA-A4B9-0E2B8C82C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BF17F-81E2-4381-8A7C-8533FFE3F214}"/>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DC97FAC0-B232-4B00-A913-F4755674CA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FE8E3-1D40-4B5B-AFDE-9D69EE6A6AB9}"/>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244032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2EC80-F66F-4C5E-B2E4-151D450D1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AA5BC3-54B5-4508-9DA6-280F610893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6DF9C-F109-49A7-86D1-32D7A90ECA5F}"/>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8BE20852-D1E3-4251-AC8A-403A7ED1B9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994C1-5D47-42B7-8F95-807C81488FC6}"/>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1034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6F65-870B-46C5-AD2C-81B693FABA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752405-A914-4BF0-B6A2-28AA44CFF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FC209-9671-4453-8302-7139E7C1C588}"/>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9C820308-5FF3-48F3-84B4-FD3253364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F4BC7-E913-488E-A673-8E2995C73724}"/>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289482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64B4A-5CAC-4688-AF52-473E3B739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26DCB8-812A-4C38-94B6-9BA3F91AE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FA5C6-96CE-45F0-898A-E3D0C4CDE5CD}"/>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F7960488-22CE-4A8D-8AB0-976AC424C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64FAD-5A14-49DD-B7CF-0B1456218B89}"/>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364076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D6C5-E122-4BE0-8279-7AE5ED34C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3F2C9B-676C-4490-BCFE-B0E5B58F8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C0AE6-9F58-4EF5-A5C0-41D2143FB9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58866F-B552-43ED-AAF4-F4A83E8F42FD}"/>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6" name="Footer Placeholder 5">
            <a:extLst>
              <a:ext uri="{FF2B5EF4-FFF2-40B4-BE49-F238E27FC236}">
                <a16:creationId xmlns:a16="http://schemas.microsoft.com/office/drawing/2014/main" id="{6FD3308E-58D9-4370-A01D-E5B3E7126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550E88-7E05-4058-8AE2-D8854FCBA536}"/>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56692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8CE1-36AE-42AB-81C2-8860A71DAF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3A816F-479A-403E-AE4B-A6B9EF38B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F3054-0922-4AA2-9FCE-A9656E9103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E3873C-8E51-461D-86A0-B0AB062B4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F9854-55C9-453C-988C-6BAA9C09C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9684B8-91FC-4475-B3B7-350EA0514EE3}"/>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8" name="Footer Placeholder 7">
            <a:extLst>
              <a:ext uri="{FF2B5EF4-FFF2-40B4-BE49-F238E27FC236}">
                <a16:creationId xmlns:a16="http://schemas.microsoft.com/office/drawing/2014/main" id="{1EB7C94A-DE8B-474C-8DC5-3174D0FDE3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8B8BE9-050E-45CE-BDFE-6883AD81E848}"/>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32237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79CB-88BC-4E3D-8640-ED5DEBAE1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3B9242-1006-4228-9162-39ED40FB67D0}"/>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4" name="Footer Placeholder 3">
            <a:extLst>
              <a:ext uri="{FF2B5EF4-FFF2-40B4-BE49-F238E27FC236}">
                <a16:creationId xmlns:a16="http://schemas.microsoft.com/office/drawing/2014/main" id="{DC1069B5-F8CE-4D64-9447-BCE13C74A0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925153-5BDA-4793-A37F-D36DE4B06145}"/>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196077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C5C49-7A4A-40BA-AFC6-A8258C0B94C4}"/>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3" name="Footer Placeholder 2">
            <a:extLst>
              <a:ext uri="{FF2B5EF4-FFF2-40B4-BE49-F238E27FC236}">
                <a16:creationId xmlns:a16="http://schemas.microsoft.com/office/drawing/2014/main" id="{50CD353A-3252-45EB-9BDF-653FDE547D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90C5AF-5DBD-4834-94A3-7D4E2907F86E}"/>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295686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FF27-267D-4D9F-B62C-381B63384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BAE9A1-A6F7-452A-9F4B-908ECCC5D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3D04-3DC5-4CB6-8BCD-91E670192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2633B-2276-4EF2-9291-BF55DE54749A}"/>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6" name="Footer Placeholder 5">
            <a:extLst>
              <a:ext uri="{FF2B5EF4-FFF2-40B4-BE49-F238E27FC236}">
                <a16:creationId xmlns:a16="http://schemas.microsoft.com/office/drawing/2014/main" id="{CCBB9F8B-6153-4498-A5E3-02D47F982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C95292-5A6E-4B1A-B552-EA3378F30509}"/>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179972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9002-F26B-4459-B026-E70211FCF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850B28-E0EB-48A9-A750-485807B8B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820756-390C-49FE-822C-E199FFFA5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1814D-702B-4B13-82D3-61DB0F16EF23}"/>
              </a:ext>
            </a:extLst>
          </p:cNvPr>
          <p:cNvSpPr>
            <a:spLocks noGrp="1"/>
          </p:cNvSpPr>
          <p:nvPr>
            <p:ph type="dt" sz="half" idx="10"/>
          </p:nvPr>
        </p:nvSpPr>
        <p:spPr/>
        <p:txBody>
          <a:bodyPr/>
          <a:lstStyle/>
          <a:p>
            <a:fld id="{C242674D-72D9-4C3C-8EF4-B3B19E1B8E40}" type="datetimeFigureOut">
              <a:rPr lang="en-GB" smtClean="0"/>
              <a:t>10/07/2023</a:t>
            </a:fld>
            <a:endParaRPr lang="en-GB"/>
          </a:p>
        </p:txBody>
      </p:sp>
      <p:sp>
        <p:nvSpPr>
          <p:cNvPr id="6" name="Footer Placeholder 5">
            <a:extLst>
              <a:ext uri="{FF2B5EF4-FFF2-40B4-BE49-F238E27FC236}">
                <a16:creationId xmlns:a16="http://schemas.microsoft.com/office/drawing/2014/main" id="{FFF4AD3A-AF13-4E5A-ADB1-24B81BBE7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61CC35-8293-48CF-B5A8-F1560E0F137D}"/>
              </a:ext>
            </a:extLst>
          </p:cNvPr>
          <p:cNvSpPr>
            <a:spLocks noGrp="1"/>
          </p:cNvSpPr>
          <p:nvPr>
            <p:ph type="sldNum" sz="quarter" idx="12"/>
          </p:nvPr>
        </p:nvSpPr>
        <p:spPr/>
        <p:txBody>
          <a:bodyPr/>
          <a:lstStyle/>
          <a:p>
            <a:fld id="{1BCFF8CF-938F-426E-A6E8-205A6E01AA8B}" type="slidenum">
              <a:rPr lang="en-GB" smtClean="0"/>
              <a:t>‹#›</a:t>
            </a:fld>
            <a:endParaRPr lang="en-GB"/>
          </a:p>
        </p:txBody>
      </p:sp>
    </p:spTree>
    <p:extLst>
      <p:ext uri="{BB962C8B-B14F-4D97-AF65-F5344CB8AC3E}">
        <p14:creationId xmlns:p14="http://schemas.microsoft.com/office/powerpoint/2010/main" val="189125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762EC-B86A-4D0A-A4E8-13453D05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5FBA99-4F2A-41AA-A6B0-1A529B074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E0E60-85D0-4B38-A147-65687213E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2674D-72D9-4C3C-8EF4-B3B19E1B8E40}" type="datetimeFigureOut">
              <a:rPr lang="en-GB" smtClean="0"/>
              <a:t>10/07/2023</a:t>
            </a:fld>
            <a:endParaRPr lang="en-GB"/>
          </a:p>
        </p:txBody>
      </p:sp>
      <p:sp>
        <p:nvSpPr>
          <p:cNvPr id="5" name="Footer Placeholder 4">
            <a:extLst>
              <a:ext uri="{FF2B5EF4-FFF2-40B4-BE49-F238E27FC236}">
                <a16:creationId xmlns:a16="http://schemas.microsoft.com/office/drawing/2014/main" id="{FBCBDE16-D827-49C5-B4FC-22D324C70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0E7B71-95AA-4EFC-A512-A2C8B5CF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FF8CF-938F-426E-A6E8-205A6E01AA8B}" type="slidenum">
              <a:rPr lang="en-GB" smtClean="0"/>
              <a:t>‹#›</a:t>
            </a:fld>
            <a:endParaRPr lang="en-GB"/>
          </a:p>
        </p:txBody>
      </p:sp>
    </p:spTree>
    <p:extLst>
      <p:ext uri="{BB962C8B-B14F-4D97-AF65-F5344CB8AC3E}">
        <p14:creationId xmlns:p14="http://schemas.microsoft.com/office/powerpoint/2010/main" val="267645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artshole.co.uk/arts/artists/laurel%20price/TREE-OF-LIFE.jpg"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uk/imgres?imgurl=http://www.bltc.com/chakra.gif&amp;imgrefurl=http://www.bltc.com/buddhism-suffering.html&amp;h=271&amp;w=289&amp;sz=4&amp;tbnid=E71tITij2ZKcrM:&amp;tbnh=103&amp;tbnw=110&amp;hl=en&amp;start=6&amp;prev=/images%3Fq%3Dbuddhism%26svnum%3D10%26hl%3Den%26lr%3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uk/imgres?imgurl=http://www.himalayanacademy.com/resources/books/dws/images/dws-t-is-one-Hinduism.jpg&amp;imgrefurl=http://www.himalayanacademy.com/resources/books/dws/dws_r5_truth-major-religions.html&amp;h=277&amp;w=276&amp;sz=15&amp;tbnid=VQMAc5kKtsN5uM:&amp;tbnh=109&amp;tbnw=108&amp;hl=en&amp;start=5&amp;prev=/images%3Fq%3Dhinduism%26svnum%3D10%26hl%3Den%26lr%3D"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87B1C-9718-496A-B40B-DAAD2BDA263C}"/>
              </a:ext>
            </a:extLst>
          </p:cNvPr>
          <p:cNvPicPr>
            <a:picLocks noChangeAspect="1"/>
          </p:cNvPicPr>
          <p:nvPr/>
        </p:nvPicPr>
        <p:blipFill>
          <a:blip r:embed="rId2"/>
          <a:stretch>
            <a:fillRect/>
          </a:stretch>
        </p:blipFill>
        <p:spPr>
          <a:xfrm>
            <a:off x="0" y="6215223"/>
            <a:ext cx="12192000" cy="713232"/>
          </a:xfrm>
          <a:prstGeom prst="rect">
            <a:avLst/>
          </a:prstGeom>
        </p:spPr>
      </p:pic>
      <p:sp>
        <p:nvSpPr>
          <p:cNvPr id="5" name="Rectangle 2">
            <a:extLst>
              <a:ext uri="{FF2B5EF4-FFF2-40B4-BE49-F238E27FC236}">
                <a16:creationId xmlns:a16="http://schemas.microsoft.com/office/drawing/2014/main" id="{5BFFAA83-F7CF-41F6-9E16-D319F4981DEC}"/>
              </a:ext>
            </a:extLst>
          </p:cNvPr>
          <p:cNvSpPr>
            <a:spLocks noChangeArrowheads="1"/>
          </p:cNvSpPr>
          <p:nvPr/>
        </p:nvSpPr>
        <p:spPr bwMode="auto">
          <a:xfrm>
            <a:off x="1162877" y="4512365"/>
            <a:ext cx="1011803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Christianity</a:t>
            </a:r>
            <a:r>
              <a:rPr lang="en-GB" altLang="en-US" sz="2000" i="1" dirty="0">
                <a:solidFill>
                  <a:schemeClr val="accent2"/>
                </a:solidFill>
                <a:latin typeface="Arial" panose="020B0604020202020204" pitchFamily="34" charset="0"/>
                <a:cs typeface="Arial" panose="020B0604020202020204" pitchFamily="34" charset="0"/>
              </a:rPr>
              <a:t> </a:t>
            </a:r>
            <a:r>
              <a:rPr lang="en-GB" altLang="en-US" sz="2000" i="1" dirty="0" smtClean="0">
                <a:solidFill>
                  <a:schemeClr val="accent2"/>
                </a:solidFill>
                <a:latin typeface="Arial" panose="020B0604020202020204" pitchFamily="34" charset="0"/>
                <a:cs typeface="Arial" panose="020B0604020202020204" pitchFamily="34" charset="0"/>
              </a:rPr>
              <a:t>- </a:t>
            </a:r>
            <a:r>
              <a:rPr lang="en-GB" altLang="en-US" sz="2000" dirty="0">
                <a:solidFill>
                  <a:schemeClr val="accent2"/>
                </a:solidFill>
                <a:latin typeface="Arial" panose="020B0604020202020204" pitchFamily="34" charset="0"/>
                <a:cs typeface="Arial" panose="020B0604020202020204" pitchFamily="34" charset="0"/>
              </a:rPr>
              <a:t>The cross has been used in many cultures to represent the spiritual intersecting of the temporal and the eternal, the specific and the universal.  The Christian cross as a symbol of Jesus' approach to living and dying reminds us particularly that only through unconditional loving-kindness can the painful dichotomies of life be overcome. </a:t>
            </a:r>
          </a:p>
        </p:txBody>
      </p:sp>
      <p:pic>
        <p:nvPicPr>
          <p:cNvPr id="6" name="Picture 6" descr="http://religion-cults.com/Christianity/jesus-vel-nub-7g.jpg">
            <a:extLst>
              <a:ext uri="{FF2B5EF4-FFF2-40B4-BE49-F238E27FC236}">
                <a16:creationId xmlns:a16="http://schemas.microsoft.com/office/drawing/2014/main" id="{7E691F9D-D5EE-4722-AFCB-F9598894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5165"/>
            <a:ext cx="30210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images.google.co.uk/url?q=http://www.oca.org/Images/About/Worship/symbols1x.jpg">
            <a:extLst>
              <a:ext uri="{FF2B5EF4-FFF2-40B4-BE49-F238E27FC236}">
                <a16:creationId xmlns:a16="http://schemas.microsoft.com/office/drawing/2014/main" id="{6743F0F3-61AC-4575-AB21-87F461B3E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8965"/>
            <a:ext cx="3259138"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F313F-35BC-4DAC-9827-F5182445CA4A}"/>
              </a:ext>
            </a:extLst>
          </p:cNvPr>
          <p:cNvPicPr>
            <a:picLocks noChangeAspect="1"/>
          </p:cNvPicPr>
          <p:nvPr/>
        </p:nvPicPr>
        <p:blipFill>
          <a:blip r:embed="rId2"/>
          <a:stretch>
            <a:fillRect/>
          </a:stretch>
        </p:blipFill>
        <p:spPr>
          <a:xfrm>
            <a:off x="0" y="6215223"/>
            <a:ext cx="12192000" cy="713232"/>
          </a:xfrm>
          <a:prstGeom prst="rect">
            <a:avLst/>
          </a:prstGeom>
        </p:spPr>
      </p:pic>
      <p:sp>
        <p:nvSpPr>
          <p:cNvPr id="5" name="Rectangle 2">
            <a:extLst>
              <a:ext uri="{FF2B5EF4-FFF2-40B4-BE49-F238E27FC236}">
                <a16:creationId xmlns:a16="http://schemas.microsoft.com/office/drawing/2014/main" id="{FA719794-29C8-40F6-A54E-327633348393}"/>
              </a:ext>
            </a:extLst>
          </p:cNvPr>
          <p:cNvSpPr>
            <a:spLocks noChangeArrowheads="1"/>
          </p:cNvSpPr>
          <p:nvPr/>
        </p:nvSpPr>
        <p:spPr bwMode="auto">
          <a:xfrm>
            <a:off x="962439" y="4680057"/>
            <a:ext cx="99490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Humanism</a:t>
            </a:r>
            <a:r>
              <a:rPr lang="en-GB" altLang="en-US" sz="2000" dirty="0">
                <a:solidFill>
                  <a:schemeClr val="accent2"/>
                </a:solidFill>
                <a:latin typeface="Arial" panose="020B0604020202020204" pitchFamily="34" charset="0"/>
                <a:cs typeface="Arial" panose="020B0604020202020204" pitchFamily="34" charset="0"/>
              </a:rPr>
              <a:t> </a:t>
            </a:r>
            <a:r>
              <a:rPr lang="en-GB" altLang="en-US" sz="2000" dirty="0" smtClean="0">
                <a:solidFill>
                  <a:schemeClr val="accent2"/>
                </a:solidFill>
                <a:latin typeface="Arial" panose="020B0604020202020204" pitchFamily="34" charset="0"/>
                <a:cs typeface="Arial" panose="020B0604020202020204" pitchFamily="34" charset="0"/>
              </a:rPr>
              <a:t>- The </a:t>
            </a:r>
            <a:r>
              <a:rPr lang="en-GB" altLang="en-US" sz="2000" dirty="0">
                <a:solidFill>
                  <a:schemeClr val="accent2"/>
                </a:solidFill>
                <a:latin typeface="Arial" panose="020B0604020202020204" pitchFamily="34" charset="0"/>
                <a:cs typeface="Arial" panose="020B0604020202020204" pitchFamily="34" charset="0"/>
              </a:rPr>
              <a:t>exuberant outreaching human figure is a 3200 year old Chinese ideogram for Humanism defined as the understanding that knowledge and wisdom come not by instruction but by the human mind reflecting on the experience of life.  </a:t>
            </a:r>
            <a:r>
              <a:rPr lang="en-GB" altLang="en-US" sz="2000" dirty="0">
                <a:latin typeface="Arial" panose="020B0604020202020204" pitchFamily="34" charset="0"/>
                <a:cs typeface="Arial" panose="020B0604020202020204" pitchFamily="34" charset="0"/>
              </a:rPr>
              <a:t/>
            </a:r>
            <a:br>
              <a:rPr lang="en-GB" altLang="en-US" sz="2000" dirty="0">
                <a:latin typeface="Arial" panose="020B0604020202020204" pitchFamily="34" charset="0"/>
                <a:cs typeface="Arial" panose="020B0604020202020204" pitchFamily="34" charset="0"/>
              </a:rPr>
            </a:br>
            <a:endParaRPr lang="en-GB" altLang="en-US" sz="2000" dirty="0">
              <a:latin typeface="Arial" panose="020B0604020202020204" pitchFamily="34" charset="0"/>
              <a:cs typeface="Arial" panose="020B0604020202020204" pitchFamily="34" charset="0"/>
            </a:endParaRPr>
          </a:p>
        </p:txBody>
      </p:sp>
      <p:pic>
        <p:nvPicPr>
          <p:cNvPr id="6" name="Picture 4" descr="http://scihuman.org/SH_Logo-260.jpg">
            <a:extLst>
              <a:ext uri="{FF2B5EF4-FFF2-40B4-BE49-F238E27FC236}">
                <a16:creationId xmlns:a16="http://schemas.microsoft.com/office/drawing/2014/main" id="{75B41F58-1A85-40DF-B682-605399383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227" y="47076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redparty.org.uk/redstar001/humanism2.jpg">
            <a:extLst>
              <a:ext uri="{FF2B5EF4-FFF2-40B4-BE49-F238E27FC236}">
                <a16:creationId xmlns:a16="http://schemas.microsoft.com/office/drawing/2014/main" id="{B5994956-05E9-492A-B0C6-A95F21CC6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5027" y="341244"/>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6AE0E4-17D0-4DFE-AFD7-0F410A886044}"/>
              </a:ext>
            </a:extLst>
          </p:cNvPr>
          <p:cNvPicPr>
            <a:picLocks noChangeAspect="1"/>
          </p:cNvPicPr>
          <p:nvPr/>
        </p:nvPicPr>
        <p:blipFill>
          <a:blip r:embed="rId2"/>
          <a:stretch>
            <a:fillRect/>
          </a:stretch>
        </p:blipFill>
        <p:spPr>
          <a:xfrm>
            <a:off x="0" y="6215223"/>
            <a:ext cx="12192000" cy="713232"/>
          </a:xfrm>
          <a:prstGeom prst="rect">
            <a:avLst/>
          </a:prstGeom>
        </p:spPr>
      </p:pic>
      <p:sp>
        <p:nvSpPr>
          <p:cNvPr id="5" name="Rectangle 2">
            <a:extLst>
              <a:ext uri="{FF2B5EF4-FFF2-40B4-BE49-F238E27FC236}">
                <a16:creationId xmlns:a16="http://schemas.microsoft.com/office/drawing/2014/main" id="{49D05A58-4979-4D48-82C1-1803416D3500}"/>
              </a:ext>
            </a:extLst>
          </p:cNvPr>
          <p:cNvSpPr>
            <a:spLocks noChangeArrowheads="1"/>
          </p:cNvSpPr>
          <p:nvPr/>
        </p:nvSpPr>
        <p:spPr bwMode="auto">
          <a:xfrm>
            <a:off x="1580322" y="4891088"/>
            <a:ext cx="92135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Naturalism</a:t>
            </a:r>
            <a:r>
              <a:rPr lang="en-GB" altLang="en-US" sz="2000" dirty="0">
                <a:solidFill>
                  <a:schemeClr val="accent2"/>
                </a:solidFill>
                <a:latin typeface="Arial" panose="020B0604020202020204" pitchFamily="34" charset="0"/>
                <a:cs typeface="Arial" panose="020B0604020202020204" pitchFamily="34" charset="0"/>
              </a:rPr>
              <a:t> </a:t>
            </a:r>
            <a:r>
              <a:rPr lang="en-GB" altLang="en-US" sz="2000" dirty="0" smtClean="0">
                <a:solidFill>
                  <a:schemeClr val="accent2"/>
                </a:solidFill>
                <a:latin typeface="Arial" panose="020B0604020202020204" pitchFamily="34" charset="0"/>
                <a:cs typeface="Arial" panose="020B0604020202020204" pitchFamily="34" charset="0"/>
              </a:rPr>
              <a:t>- The </a:t>
            </a:r>
            <a:r>
              <a:rPr lang="en-GB" altLang="en-US" sz="2000" dirty="0">
                <a:solidFill>
                  <a:schemeClr val="accent2"/>
                </a:solidFill>
                <a:latin typeface="Arial" panose="020B0604020202020204" pitchFamily="34" charset="0"/>
                <a:cs typeface="Arial" panose="020B0604020202020204" pitchFamily="34" charset="0"/>
              </a:rPr>
              <a:t>Tree of Life is used to represent the "earth centred" or Primal religions.   </a:t>
            </a:r>
            <a:r>
              <a:rPr lang="en-GB" altLang="en-US" sz="2000" dirty="0" smtClean="0">
                <a:solidFill>
                  <a:schemeClr val="accent2"/>
                </a:solidFill>
                <a:latin typeface="Arial" panose="020B0604020202020204" pitchFamily="34" charset="0"/>
                <a:cs typeface="Arial" panose="020B0604020202020204" pitchFamily="34" charset="0"/>
              </a:rPr>
              <a:t>The </a:t>
            </a:r>
            <a:r>
              <a:rPr lang="en-GB" altLang="en-US" sz="2000" dirty="0">
                <a:solidFill>
                  <a:schemeClr val="accent2"/>
                </a:solidFill>
                <a:latin typeface="Arial" panose="020B0604020202020204" pitchFamily="34" charset="0"/>
                <a:cs typeface="Arial" panose="020B0604020202020204" pitchFamily="34" charset="0"/>
              </a:rPr>
              <a:t>symbol reminds naturalists of the Oneness of being and its rich multiplicity of life forms.   </a:t>
            </a:r>
            <a:br>
              <a:rPr lang="en-GB" altLang="en-US" sz="2000" dirty="0">
                <a:solidFill>
                  <a:schemeClr val="accent2"/>
                </a:solidFill>
                <a:latin typeface="Arial" panose="020B0604020202020204" pitchFamily="34" charset="0"/>
                <a:cs typeface="Arial" panose="020B0604020202020204" pitchFamily="34" charset="0"/>
              </a:rPr>
            </a:br>
            <a:endParaRPr lang="en-GB" altLang="en-US" sz="2000" dirty="0">
              <a:solidFill>
                <a:schemeClr val="accent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38661AA-D772-47CA-B107-21A962514D46}"/>
              </a:ext>
            </a:extLst>
          </p:cNvPr>
          <p:cNvSpPr>
            <a:spLocks noChangeArrowheads="1"/>
          </p:cNvSpPr>
          <p:nvPr/>
        </p:nvSpPr>
        <p:spPr bwMode="auto">
          <a:xfrm>
            <a:off x="284163" y="2239963"/>
            <a:ext cx="69659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7" name="Picture 7" descr="TREE-OF-LIFE.jpg">
            <a:hlinkClick r:id="rId3"/>
            <a:extLst>
              <a:ext uri="{FF2B5EF4-FFF2-40B4-BE49-F238E27FC236}">
                <a16:creationId xmlns:a16="http://schemas.microsoft.com/office/drawing/2014/main" id="{5F1591B0-0A94-43A1-B393-CAF415DDC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62724"/>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2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F8A19F5-C5C3-48BA-83CF-BA3E93B7516E}"/>
              </a:ext>
            </a:extLst>
          </p:cNvPr>
          <p:cNvSpPr>
            <a:spLocks noChangeArrowheads="1"/>
          </p:cNvSpPr>
          <p:nvPr/>
        </p:nvSpPr>
        <p:spPr bwMode="auto">
          <a:xfrm>
            <a:off x="1769165" y="4425345"/>
            <a:ext cx="86820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Judaism</a:t>
            </a:r>
            <a:r>
              <a:rPr lang="en-GB" altLang="en-US" sz="2000" i="1" dirty="0">
                <a:solidFill>
                  <a:schemeClr val="accent2"/>
                </a:solidFill>
                <a:latin typeface="Arial" panose="020B0604020202020204" pitchFamily="34" charset="0"/>
                <a:cs typeface="Arial" panose="020B0604020202020204" pitchFamily="34" charset="0"/>
              </a:rPr>
              <a:t> </a:t>
            </a:r>
            <a:r>
              <a:rPr lang="en-GB" altLang="en-US" sz="2000" i="1" dirty="0" smtClean="0">
                <a:solidFill>
                  <a:schemeClr val="accent2"/>
                </a:solidFill>
                <a:latin typeface="Arial" panose="020B0604020202020204" pitchFamily="34" charset="0"/>
                <a:cs typeface="Arial" panose="020B0604020202020204" pitchFamily="34" charset="0"/>
              </a:rPr>
              <a:t>- </a:t>
            </a:r>
            <a:r>
              <a:rPr lang="en-GB" altLang="en-US" sz="2000" dirty="0">
                <a:solidFill>
                  <a:schemeClr val="accent2"/>
                </a:solidFill>
                <a:latin typeface="Arial" panose="020B0604020202020204" pitchFamily="34" charset="0"/>
                <a:cs typeface="Arial" panose="020B0604020202020204" pitchFamily="34" charset="0"/>
              </a:rPr>
              <a:t>Various cultures have used intertwined triangles to represent the mutual embrace of humanity's transcending spiritual impulse and divinity's historical creative impulse.  This symbol in Jewish tradition reminds us particularly of the covenant of holiness.  </a:t>
            </a:r>
            <a:br>
              <a:rPr lang="en-GB" altLang="en-US" sz="2000" dirty="0">
                <a:solidFill>
                  <a:schemeClr val="accent2"/>
                </a:solidFill>
                <a:latin typeface="Arial" panose="020B0604020202020204" pitchFamily="34" charset="0"/>
                <a:cs typeface="Arial" panose="020B0604020202020204" pitchFamily="34" charset="0"/>
              </a:rPr>
            </a:br>
            <a:endParaRPr lang="en-GB" altLang="en-US" sz="2000" dirty="0">
              <a:solidFill>
                <a:schemeClr val="accent2"/>
              </a:solidFill>
              <a:latin typeface="Arial" panose="020B0604020202020204" pitchFamily="34" charset="0"/>
              <a:cs typeface="Arial" panose="020B0604020202020204" pitchFamily="34" charset="0"/>
            </a:endParaRPr>
          </a:p>
        </p:txBody>
      </p:sp>
      <p:pic>
        <p:nvPicPr>
          <p:cNvPr id="5" name="Picture 4" descr="http://www.mrdowling.com/images/605judaism.gif">
            <a:extLst>
              <a:ext uri="{FF2B5EF4-FFF2-40B4-BE49-F238E27FC236}">
                <a16:creationId xmlns:a16="http://schemas.microsoft.com/office/drawing/2014/main" id="{4B2085B6-887B-4151-A631-708761317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5" y="310545"/>
            <a:ext cx="39322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blessingscornucopia.com/JudaismJewishJudaicTalmudTorahBackground.jpg">
            <a:extLst>
              <a:ext uri="{FF2B5EF4-FFF2-40B4-BE49-F238E27FC236}">
                <a16:creationId xmlns:a16="http://schemas.microsoft.com/office/drawing/2014/main" id="{CE35136D-94B5-4EE8-8D72-AF1353773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965" y="1072545"/>
            <a:ext cx="40608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4636F65-B5C5-4FA3-93E7-A5EEF1CD341E}"/>
              </a:ext>
            </a:extLst>
          </p:cNvPr>
          <p:cNvPicPr>
            <a:picLocks noChangeAspect="1"/>
          </p:cNvPicPr>
          <p:nvPr/>
        </p:nvPicPr>
        <p:blipFill>
          <a:blip r:embed="rId4"/>
          <a:stretch>
            <a:fillRect/>
          </a:stretch>
        </p:blipFill>
        <p:spPr>
          <a:xfrm>
            <a:off x="0" y="6184524"/>
            <a:ext cx="12192000" cy="713232"/>
          </a:xfrm>
          <a:prstGeom prst="rect">
            <a:avLst/>
          </a:prstGeom>
        </p:spPr>
      </p:pic>
    </p:spTree>
    <p:extLst>
      <p:ext uri="{BB962C8B-B14F-4D97-AF65-F5344CB8AC3E}">
        <p14:creationId xmlns:p14="http://schemas.microsoft.com/office/powerpoint/2010/main" val="42272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705CA1E-DAB2-4A82-863F-9FAA2FCF68A6}"/>
              </a:ext>
            </a:extLst>
          </p:cNvPr>
          <p:cNvSpPr>
            <a:spLocks noChangeArrowheads="1"/>
          </p:cNvSpPr>
          <p:nvPr/>
        </p:nvSpPr>
        <p:spPr bwMode="auto">
          <a:xfrm>
            <a:off x="1222512" y="4697896"/>
            <a:ext cx="10048461"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Buddhism</a:t>
            </a:r>
            <a:r>
              <a:rPr lang="en-GB" altLang="en-US" sz="2000" i="1" dirty="0">
                <a:solidFill>
                  <a:schemeClr val="accent2"/>
                </a:solidFill>
                <a:latin typeface="Arial" panose="020B0604020202020204" pitchFamily="34" charset="0"/>
                <a:cs typeface="Arial" panose="020B0604020202020204" pitchFamily="34" charset="0"/>
              </a:rPr>
              <a:t> </a:t>
            </a:r>
            <a:r>
              <a:rPr lang="en-GB" altLang="en-US" sz="2000" i="1" dirty="0" smtClean="0">
                <a:solidFill>
                  <a:schemeClr val="accent2"/>
                </a:solidFill>
                <a:latin typeface="Arial" panose="020B0604020202020204" pitchFamily="34" charset="0"/>
                <a:cs typeface="Arial" panose="020B0604020202020204" pitchFamily="34" charset="0"/>
              </a:rPr>
              <a:t>- </a:t>
            </a:r>
            <a:r>
              <a:rPr lang="en-GB" altLang="en-US" sz="2000" dirty="0">
                <a:solidFill>
                  <a:schemeClr val="accent2"/>
                </a:solidFill>
                <a:latin typeface="Arial" panose="020B0604020202020204" pitchFamily="34" charset="0"/>
                <a:cs typeface="Arial" panose="020B0604020202020204" pitchFamily="34" charset="0"/>
              </a:rPr>
              <a:t>The eight-spoked wheel stands for Buddhism's </a:t>
            </a:r>
            <a:r>
              <a:rPr lang="en-GB" altLang="en-US" sz="2000" i="1" dirty="0">
                <a:solidFill>
                  <a:schemeClr val="accent2"/>
                </a:solidFill>
                <a:latin typeface="Arial" panose="020B0604020202020204" pitchFamily="34" charset="0"/>
                <a:cs typeface="Arial" panose="020B0604020202020204" pitchFamily="34" charset="0"/>
              </a:rPr>
              <a:t>Noble Eightfold Path</a:t>
            </a:r>
            <a:r>
              <a:rPr lang="en-GB" altLang="en-US" sz="2000" dirty="0">
                <a:solidFill>
                  <a:schemeClr val="accent2"/>
                </a:solidFill>
                <a:latin typeface="Arial" panose="020B0604020202020204" pitchFamily="34" charset="0"/>
                <a:cs typeface="Arial" panose="020B0604020202020204" pitchFamily="34" charset="0"/>
              </a:rPr>
              <a:t>--</a:t>
            </a:r>
            <a:r>
              <a:rPr lang="en-GB" altLang="en-US" sz="2000" i="1" dirty="0">
                <a:solidFill>
                  <a:schemeClr val="accent2"/>
                </a:solidFill>
                <a:latin typeface="Arial" panose="020B0604020202020204" pitchFamily="34" charset="0"/>
                <a:cs typeface="Arial" panose="020B0604020202020204" pitchFamily="34" charset="0"/>
              </a:rPr>
              <a:t>  </a:t>
            </a:r>
            <a:r>
              <a:rPr lang="en-GB" altLang="en-US" sz="2000" dirty="0">
                <a:solidFill>
                  <a:schemeClr val="accent2"/>
                </a:solidFill>
                <a:latin typeface="Arial" panose="020B0604020202020204" pitchFamily="34" charset="0"/>
                <a:cs typeface="Arial" panose="020B0604020202020204" pitchFamily="34" charset="0"/>
              </a:rPr>
              <a:t>the path of understanding, consideration and devotion by which we can take ourselves from our self bound suffering past fearfulness, neediness and confusion to blessedness and peace. </a:t>
            </a:r>
          </a:p>
        </p:txBody>
      </p:sp>
      <p:pic>
        <p:nvPicPr>
          <p:cNvPr id="5" name="Picture 4" descr="http://images.google.co.uk/images?q=tbn:E71tITij2ZKcrM:www.bltc.com/chakra.gif">
            <a:hlinkClick r:id="rId2"/>
            <a:extLst>
              <a:ext uri="{FF2B5EF4-FFF2-40B4-BE49-F238E27FC236}">
                <a16:creationId xmlns:a16="http://schemas.microsoft.com/office/drawing/2014/main" id="{8EAF232E-F2DE-496B-9FCD-0482005FF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17" y="991084"/>
            <a:ext cx="350520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meditationinliverpool.org.uk/Images/Buddha3.jpg">
            <a:extLst>
              <a:ext uri="{FF2B5EF4-FFF2-40B4-BE49-F238E27FC236}">
                <a16:creationId xmlns:a16="http://schemas.microsoft.com/office/drawing/2014/main" id="{8757B11B-9586-4D19-97C7-ECC1DBA5B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417" y="430696"/>
            <a:ext cx="357981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AE11DF-2404-43BD-AE27-37CDCED1CB0A}"/>
              </a:ext>
            </a:extLst>
          </p:cNvPr>
          <p:cNvPicPr>
            <a:picLocks noChangeAspect="1"/>
          </p:cNvPicPr>
          <p:nvPr/>
        </p:nvPicPr>
        <p:blipFill>
          <a:blip r:embed="rId5"/>
          <a:stretch>
            <a:fillRect/>
          </a:stretch>
        </p:blipFill>
        <p:spPr>
          <a:xfrm>
            <a:off x="0" y="6184524"/>
            <a:ext cx="12192000" cy="713232"/>
          </a:xfrm>
          <a:prstGeom prst="rect">
            <a:avLst/>
          </a:prstGeom>
        </p:spPr>
      </p:pic>
    </p:spTree>
    <p:extLst>
      <p:ext uri="{BB962C8B-B14F-4D97-AF65-F5344CB8AC3E}">
        <p14:creationId xmlns:p14="http://schemas.microsoft.com/office/powerpoint/2010/main" val="32771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F5912EB-11BC-4D31-8FD6-3150D4DB076D}"/>
              </a:ext>
            </a:extLst>
          </p:cNvPr>
          <p:cNvSpPr>
            <a:spLocks noChangeArrowheads="1"/>
          </p:cNvSpPr>
          <p:nvPr/>
        </p:nvSpPr>
        <p:spPr bwMode="auto">
          <a:xfrm>
            <a:off x="1093304" y="4731026"/>
            <a:ext cx="100087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i="1" dirty="0">
                <a:solidFill>
                  <a:schemeClr val="accent2"/>
                </a:solidFill>
                <a:latin typeface="Arial" panose="020B0604020202020204" pitchFamily="34" charset="0"/>
                <a:cs typeface="Arial" panose="020B0604020202020204" pitchFamily="34" charset="0"/>
              </a:rPr>
              <a:t>Islam</a:t>
            </a:r>
            <a:r>
              <a:rPr lang="en-GB" altLang="en-US" sz="2000" i="1" dirty="0">
                <a:solidFill>
                  <a:schemeClr val="accent2"/>
                </a:solidFill>
                <a:latin typeface="Arial" panose="020B0604020202020204" pitchFamily="34" charset="0"/>
                <a:cs typeface="Arial" panose="020B0604020202020204" pitchFamily="34" charset="0"/>
              </a:rPr>
              <a:t> </a:t>
            </a:r>
            <a:r>
              <a:rPr lang="en-GB" altLang="en-US" sz="2000" i="1" dirty="0" smtClean="0">
                <a:solidFill>
                  <a:schemeClr val="accent2"/>
                </a:solidFill>
                <a:latin typeface="Arial" panose="020B0604020202020204" pitchFamily="34" charset="0"/>
                <a:cs typeface="Arial" panose="020B0604020202020204" pitchFamily="34" charset="0"/>
              </a:rPr>
              <a:t>- </a:t>
            </a:r>
            <a:r>
              <a:rPr lang="en-GB" altLang="en-US" sz="2000" dirty="0" smtClean="0">
                <a:solidFill>
                  <a:schemeClr val="accent2"/>
                </a:solidFill>
                <a:latin typeface="Arial" panose="020B0604020202020204" pitchFamily="34" charset="0"/>
                <a:cs typeface="Arial" panose="020B0604020202020204" pitchFamily="34" charset="0"/>
              </a:rPr>
              <a:t>The </a:t>
            </a:r>
            <a:r>
              <a:rPr lang="en-GB" altLang="en-US" sz="2000" dirty="0">
                <a:solidFill>
                  <a:schemeClr val="accent2"/>
                </a:solidFill>
                <a:latin typeface="Arial" panose="020B0604020202020204" pitchFamily="34" charset="0"/>
                <a:cs typeface="Arial" panose="020B0604020202020204" pitchFamily="34" charset="0"/>
              </a:rPr>
              <a:t>star and crescent can be said to represent the shining beauty of harmony and existence.  This symbol reminds us of the central truth of Islam, that is profound surrender to the goodness of God. </a:t>
            </a:r>
            <a:br>
              <a:rPr lang="en-GB" altLang="en-US" sz="2000" dirty="0">
                <a:solidFill>
                  <a:schemeClr val="accent2"/>
                </a:solidFill>
                <a:latin typeface="Arial" panose="020B0604020202020204" pitchFamily="34" charset="0"/>
                <a:cs typeface="Arial" panose="020B0604020202020204" pitchFamily="34" charset="0"/>
              </a:rPr>
            </a:br>
            <a:endParaRPr lang="en-GB" altLang="en-US" sz="2000" dirty="0">
              <a:solidFill>
                <a:schemeClr val="accent2"/>
              </a:solidFill>
              <a:latin typeface="Arial" panose="020B0604020202020204" pitchFamily="34" charset="0"/>
              <a:cs typeface="Arial" panose="020B0604020202020204" pitchFamily="34" charset="0"/>
            </a:endParaRPr>
          </a:p>
        </p:txBody>
      </p:sp>
      <p:pic>
        <p:nvPicPr>
          <p:cNvPr id="5" name="Picture 4" descr="http://www.fashionsforpeace.com/images/symbols/islam.jpg">
            <a:extLst>
              <a:ext uri="{FF2B5EF4-FFF2-40B4-BE49-F238E27FC236}">
                <a16:creationId xmlns:a16="http://schemas.microsoft.com/office/drawing/2014/main" id="{E41D9BC6-6C57-4A8F-A9D2-BD2192117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191" y="765451"/>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islamonline.net/English/introducingislam/Worship/Pilgrimage/images/pic02.jpg">
            <a:extLst>
              <a:ext uri="{FF2B5EF4-FFF2-40B4-BE49-F238E27FC236}">
                <a16:creationId xmlns:a16="http://schemas.microsoft.com/office/drawing/2014/main" id="{ED8FF0AD-97F5-4216-B9F8-86E2592C1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591" y="844826"/>
            <a:ext cx="3570288"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0EC95EF-9CD3-4B57-A11F-446AE3642826}"/>
              </a:ext>
            </a:extLst>
          </p:cNvPr>
          <p:cNvPicPr>
            <a:picLocks noChangeAspect="1"/>
          </p:cNvPicPr>
          <p:nvPr/>
        </p:nvPicPr>
        <p:blipFill>
          <a:blip r:embed="rId4"/>
          <a:stretch>
            <a:fillRect/>
          </a:stretch>
        </p:blipFill>
        <p:spPr>
          <a:xfrm>
            <a:off x="0" y="6184524"/>
            <a:ext cx="12192000" cy="713232"/>
          </a:xfrm>
          <a:prstGeom prst="rect">
            <a:avLst/>
          </a:prstGeom>
        </p:spPr>
      </p:pic>
      <p:pic>
        <p:nvPicPr>
          <p:cNvPr id="8" name="Picture 7">
            <a:extLst>
              <a:ext uri="{FF2B5EF4-FFF2-40B4-BE49-F238E27FC236}">
                <a16:creationId xmlns:a16="http://schemas.microsoft.com/office/drawing/2014/main" id="{8B769BA7-527B-4512-899D-BEE5B66D4788}"/>
              </a:ext>
            </a:extLst>
          </p:cNvPr>
          <p:cNvPicPr>
            <a:picLocks noChangeAspect="1"/>
          </p:cNvPicPr>
          <p:nvPr/>
        </p:nvPicPr>
        <p:blipFill>
          <a:blip r:embed="rId4"/>
          <a:stretch>
            <a:fillRect/>
          </a:stretch>
        </p:blipFill>
        <p:spPr>
          <a:xfrm>
            <a:off x="0" y="6214341"/>
            <a:ext cx="12192000" cy="713232"/>
          </a:xfrm>
          <a:prstGeom prst="rect">
            <a:avLst/>
          </a:prstGeom>
        </p:spPr>
      </p:pic>
    </p:spTree>
    <p:extLst>
      <p:ext uri="{BB962C8B-B14F-4D97-AF65-F5344CB8AC3E}">
        <p14:creationId xmlns:p14="http://schemas.microsoft.com/office/powerpoint/2010/main" val="231796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ikonkar.com/sikhism/images/khanda.gif">
            <a:extLst>
              <a:ext uri="{FF2B5EF4-FFF2-40B4-BE49-F238E27FC236}">
                <a16:creationId xmlns:a16="http://schemas.microsoft.com/office/drawing/2014/main" id="{7FB0E609-E186-47BD-BE5F-328B64F42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548" y="403187"/>
            <a:ext cx="27209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boloji.com/sikhism/japujisahib/nanak.jpg">
            <a:extLst>
              <a:ext uri="{FF2B5EF4-FFF2-40B4-BE49-F238E27FC236}">
                <a16:creationId xmlns:a16="http://schemas.microsoft.com/office/drawing/2014/main" id="{EFFB80E6-B192-4D43-B4DD-3406FFF11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548" y="205409"/>
            <a:ext cx="2725738"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2C452F9F-0F33-4660-98AB-2FFFA40DA9F2}"/>
              </a:ext>
            </a:extLst>
          </p:cNvPr>
          <p:cNvSpPr txBox="1">
            <a:spLocks noChangeArrowheads="1"/>
          </p:cNvSpPr>
          <p:nvPr/>
        </p:nvSpPr>
        <p:spPr bwMode="auto">
          <a:xfrm>
            <a:off x="1292087" y="4548809"/>
            <a:ext cx="100882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dirty="0">
                <a:solidFill>
                  <a:schemeClr val="accent2"/>
                </a:solidFill>
                <a:latin typeface="Arial" panose="020B0604020202020204" pitchFamily="34" charset="0"/>
                <a:cs typeface="Arial" panose="020B0604020202020204" pitchFamily="34" charset="0"/>
              </a:rPr>
              <a:t>Sikhism</a:t>
            </a:r>
            <a:r>
              <a:rPr lang="en-GB" altLang="en-US" sz="2400" dirty="0">
                <a:solidFill>
                  <a:schemeClr val="accent2"/>
                </a:solidFill>
                <a:latin typeface="Arial" panose="020B0604020202020204" pitchFamily="34" charset="0"/>
                <a:cs typeface="Arial" panose="020B0604020202020204" pitchFamily="34" charset="0"/>
              </a:rPr>
              <a:t> – Sikhism was founded in the Punjab by Guru Nanak and is a monotheistic religion. Sikhs think religion should be practiced by living in the world and coping with life's everyday problems.</a:t>
            </a:r>
          </a:p>
          <a:p>
            <a:pPr eaLnBrk="1" hangingPunct="1">
              <a:spcBef>
                <a:spcPct val="0"/>
              </a:spcBef>
              <a:buFontTx/>
              <a:buNone/>
            </a:pPr>
            <a:endParaRPr lang="en-GB" altLang="en-US" sz="2400"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9DADFD1-09F8-46A5-A8B5-258024122484}"/>
              </a:ext>
            </a:extLst>
          </p:cNvPr>
          <p:cNvPicPr>
            <a:picLocks noChangeAspect="1"/>
          </p:cNvPicPr>
          <p:nvPr/>
        </p:nvPicPr>
        <p:blipFill>
          <a:blip r:embed="rId4"/>
          <a:stretch>
            <a:fillRect/>
          </a:stretch>
        </p:blipFill>
        <p:spPr>
          <a:xfrm>
            <a:off x="0" y="6214341"/>
            <a:ext cx="12192000" cy="713232"/>
          </a:xfrm>
          <a:prstGeom prst="rect">
            <a:avLst/>
          </a:prstGeom>
        </p:spPr>
      </p:pic>
    </p:spTree>
    <p:extLst>
      <p:ext uri="{BB962C8B-B14F-4D97-AF65-F5344CB8AC3E}">
        <p14:creationId xmlns:p14="http://schemas.microsoft.com/office/powerpoint/2010/main" val="266148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sp>
        <p:nvSpPr>
          <p:cNvPr id="2" name="Rectangle 1"/>
          <p:cNvSpPr/>
          <p:nvPr/>
        </p:nvSpPr>
        <p:spPr>
          <a:xfrm>
            <a:off x="277957" y="1166027"/>
            <a:ext cx="4772025"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85405"/>
            <a:ext cx="12192000" cy="713232"/>
          </a:xfrm>
          <a:prstGeom prst="rect">
            <a:avLst/>
          </a:prstGeom>
        </p:spPr>
      </p:pic>
      <p:sp>
        <p:nvSpPr>
          <p:cNvPr id="16" name="Title 1">
            <a:extLst>
              <a:ext uri="{FF2B5EF4-FFF2-40B4-BE49-F238E27FC236}">
                <a16:creationId xmlns:a16="http://schemas.microsoft.com/office/drawing/2014/main" id="{6528A006-9114-49CD-A2C9-30E27439404A}"/>
              </a:ext>
            </a:extLst>
          </p:cNvPr>
          <p:cNvSpPr txBox="1">
            <a:spLocks/>
          </p:cNvSpPr>
          <p:nvPr/>
        </p:nvSpPr>
        <p:spPr>
          <a:xfrm>
            <a:off x="200025" y="-114652"/>
            <a:ext cx="8229600" cy="9810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3600" b="1" dirty="0">
                <a:latin typeface="Arial" panose="020B0604020202020204" pitchFamily="34" charset="0"/>
                <a:cs typeface="Arial" panose="020B0604020202020204" pitchFamily="34" charset="0"/>
              </a:rPr>
              <a:t>Group Task: 5 minutes </a:t>
            </a:r>
          </a:p>
        </p:txBody>
      </p:sp>
      <p:sp>
        <p:nvSpPr>
          <p:cNvPr id="17" name="Content Placeholder 2">
            <a:extLst>
              <a:ext uri="{FF2B5EF4-FFF2-40B4-BE49-F238E27FC236}">
                <a16:creationId xmlns:a16="http://schemas.microsoft.com/office/drawing/2014/main" id="{D7AB1409-AFC4-4FF4-937B-02AE45D4D53C}"/>
              </a:ext>
            </a:extLst>
          </p:cNvPr>
          <p:cNvSpPr txBox="1">
            <a:spLocks/>
          </p:cNvSpPr>
          <p:nvPr/>
        </p:nvSpPr>
        <p:spPr>
          <a:xfrm>
            <a:off x="390524" y="1127325"/>
            <a:ext cx="3924301" cy="1995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GB" altLang="en-US" sz="2000" b="1" dirty="0">
                <a:latin typeface="Arial" panose="020B0604020202020204" pitchFamily="34" charset="0"/>
                <a:cs typeface="Arial" panose="020B0604020202020204" pitchFamily="34" charset="0"/>
              </a:rPr>
              <a:t>Number 1’s: </a:t>
            </a:r>
            <a:r>
              <a:rPr lang="en-GB" altLang="en-US" sz="2000" b="1" dirty="0">
                <a:solidFill>
                  <a:srgbClr val="C00000"/>
                </a:solidFill>
                <a:latin typeface="Arial" panose="020B0604020202020204" pitchFamily="34" charset="0"/>
                <a:cs typeface="Arial" panose="020B0604020202020204" pitchFamily="34" charset="0"/>
              </a:rPr>
              <a:t>What are the advantages of living in a multi-faith society?</a:t>
            </a:r>
          </a:p>
          <a:p>
            <a:pPr algn="l">
              <a:buFontTx/>
              <a:buNone/>
            </a:pPr>
            <a:r>
              <a:rPr lang="en-GB" altLang="en-US" sz="2000" i="1" dirty="0">
                <a:latin typeface="Arial" panose="020B0604020202020204" pitchFamily="34" charset="0"/>
                <a:cs typeface="Arial" panose="020B0604020202020204" pitchFamily="34" charset="0"/>
              </a:rPr>
              <a:t>e.g. It is good because you get to learn about others cultures and can learn from everyone. </a:t>
            </a:r>
            <a:endParaRPr lang="en-GB" altLang="en-US" sz="2000" dirty="0">
              <a:latin typeface="Arial" panose="020B0604020202020204" pitchFamily="34" charset="0"/>
              <a:cs typeface="Arial" panose="020B0604020202020204" pitchFamily="34" charset="0"/>
            </a:endParaRPr>
          </a:p>
        </p:txBody>
      </p:sp>
      <p:sp>
        <p:nvSpPr>
          <p:cNvPr id="18" name="TextBox 3">
            <a:extLst>
              <a:ext uri="{FF2B5EF4-FFF2-40B4-BE49-F238E27FC236}">
                <a16:creationId xmlns:a16="http://schemas.microsoft.com/office/drawing/2014/main" id="{8F7726F0-9F88-46AC-87A3-816F8F8C06C5}"/>
              </a:ext>
            </a:extLst>
          </p:cNvPr>
          <p:cNvSpPr txBox="1">
            <a:spLocks noChangeArrowheads="1"/>
          </p:cNvSpPr>
          <p:nvPr/>
        </p:nvSpPr>
        <p:spPr bwMode="auto">
          <a:xfrm>
            <a:off x="5240449" y="950160"/>
            <a:ext cx="39941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dirty="0">
                <a:latin typeface="Arial" panose="020B0604020202020204" pitchFamily="34" charset="0"/>
                <a:cs typeface="Arial" panose="020B0604020202020204" pitchFamily="34" charset="0"/>
              </a:rPr>
              <a:t>Number 2’s:</a:t>
            </a:r>
            <a:r>
              <a:rPr lang="en-GB" altLang="en-US" sz="2000" b="1" dirty="0">
                <a:solidFill>
                  <a:srgbClr val="FF0000"/>
                </a:solidFill>
                <a:latin typeface="Arial" panose="020B0604020202020204" pitchFamily="34" charset="0"/>
                <a:cs typeface="Arial" panose="020B0604020202020204" pitchFamily="34" charset="0"/>
              </a:rPr>
              <a:t> </a:t>
            </a:r>
            <a:r>
              <a:rPr lang="en-GB" altLang="en-US" sz="2000" b="1" dirty="0">
                <a:solidFill>
                  <a:srgbClr val="C00000"/>
                </a:solidFill>
                <a:latin typeface="Arial" panose="020B0604020202020204" pitchFamily="34" charset="0"/>
                <a:cs typeface="Arial" panose="020B0604020202020204" pitchFamily="34" charset="0"/>
              </a:rPr>
              <a:t>What are the disadvantages of a multi-faith society? </a:t>
            </a:r>
          </a:p>
          <a:p>
            <a:pPr eaLnBrk="1" hangingPunct="1">
              <a:spcBef>
                <a:spcPct val="0"/>
              </a:spcBef>
              <a:buFontTx/>
              <a:buNone/>
            </a:pPr>
            <a:r>
              <a:rPr lang="en-GB" altLang="en-US" sz="2000" i="1" dirty="0">
                <a:latin typeface="Arial" panose="020B0604020202020204" pitchFamily="34" charset="0"/>
                <a:cs typeface="Arial" panose="020B0604020202020204" pitchFamily="34" charset="0"/>
              </a:rPr>
              <a:t>e.g. It is bad because people’s  religious beliefs have lead to violence, for example, Christians have clashed with Muslims in Bradford. </a:t>
            </a:r>
          </a:p>
        </p:txBody>
      </p:sp>
      <p:pic>
        <p:nvPicPr>
          <p:cNvPr id="19" name="Picture 2" descr="http://blog.aids2010.org/image.axd?picture=2010%2F7%2FEAA.jpg">
            <a:extLst>
              <a:ext uri="{FF2B5EF4-FFF2-40B4-BE49-F238E27FC236}">
                <a16:creationId xmlns:a16="http://schemas.microsoft.com/office/drawing/2014/main" id="{C7542EC5-DD43-45DE-9844-7F9884CE6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298" y="3131607"/>
            <a:ext cx="2862911" cy="190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www.kalhan.com/wordpress/wp-content/uploads/2007/10/bradfordriots.jpg">
            <a:extLst>
              <a:ext uri="{FF2B5EF4-FFF2-40B4-BE49-F238E27FC236}">
                <a16:creationId xmlns:a16="http://schemas.microsoft.com/office/drawing/2014/main" id="{75610EB1-DE36-4499-B800-93BE09FAE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834" y="3479503"/>
            <a:ext cx="28082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a:extLst>
              <a:ext uri="{FF2B5EF4-FFF2-40B4-BE49-F238E27FC236}">
                <a16:creationId xmlns:a16="http://schemas.microsoft.com/office/drawing/2014/main" id="{2015F317-6D2D-4836-8B22-793B86A80CE4}"/>
              </a:ext>
            </a:extLst>
          </p:cNvPr>
          <p:cNvSpPr>
            <a:spLocks noChangeArrowheads="1"/>
          </p:cNvSpPr>
          <p:nvPr/>
        </p:nvSpPr>
        <p:spPr bwMode="auto">
          <a:xfrm>
            <a:off x="9748839" y="762162"/>
            <a:ext cx="2443161" cy="34163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dirty="0">
                <a:latin typeface="Arial" panose="020B0604020202020204" pitchFamily="34" charset="0"/>
                <a:cs typeface="Arial" panose="020B0604020202020204" pitchFamily="34" charset="0"/>
              </a:rPr>
              <a:t>Use the sheet on the next slide to state </a:t>
            </a:r>
            <a:r>
              <a:rPr lang="en-GB" altLang="en-US" sz="2400" dirty="0">
                <a:latin typeface="Arial" panose="020B0604020202020204" pitchFamily="34" charset="0"/>
                <a:cs typeface="Arial" panose="020B0604020202020204" pitchFamily="34" charset="0"/>
              </a:rPr>
              <a:t>some advantages and disadvantages you can see of a multi-faith society.</a:t>
            </a:r>
          </a:p>
        </p:txBody>
      </p:sp>
      <p:pic>
        <p:nvPicPr>
          <p:cNvPr id="22" name="Picture 5" descr="http://www.findingdulcinea.com/docroot/dulcinea/fd_images/guides/Family-and-Relationships/Marriage/Interfaith-Marriage/guides/0/image.jpg">
            <a:extLst>
              <a:ext uri="{FF2B5EF4-FFF2-40B4-BE49-F238E27FC236}">
                <a16:creationId xmlns:a16="http://schemas.microsoft.com/office/drawing/2014/main" id="{025AACB3-D14D-491E-AA7C-41BBFA35D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57" y="3161564"/>
            <a:ext cx="15065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http://www.aumsa.co.uk/baby-praying.jpg">
            <a:extLst>
              <a:ext uri="{FF2B5EF4-FFF2-40B4-BE49-F238E27FC236}">
                <a16:creationId xmlns:a16="http://schemas.microsoft.com/office/drawing/2014/main" id="{B3C3874D-D5DC-4081-947A-03A915044A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5506" y="3524606"/>
            <a:ext cx="1460066" cy="17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02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1E522C-3382-41C8-BA38-7C18A3A77C6E}"/>
              </a:ext>
            </a:extLst>
          </p:cNvPr>
          <p:cNvPicPr>
            <a:picLocks noChangeAspect="1"/>
          </p:cNvPicPr>
          <p:nvPr/>
        </p:nvPicPr>
        <p:blipFill>
          <a:blip r:embed="rId2"/>
          <a:stretch>
            <a:fillRect/>
          </a:stretch>
        </p:blipFill>
        <p:spPr>
          <a:xfrm>
            <a:off x="0" y="6215223"/>
            <a:ext cx="12192000" cy="713232"/>
          </a:xfrm>
          <a:prstGeom prst="rect">
            <a:avLst/>
          </a:prstGeom>
        </p:spPr>
      </p:pic>
      <p:sp>
        <p:nvSpPr>
          <p:cNvPr id="5" name="Title 1">
            <a:extLst>
              <a:ext uri="{FF2B5EF4-FFF2-40B4-BE49-F238E27FC236}">
                <a16:creationId xmlns:a16="http://schemas.microsoft.com/office/drawing/2014/main" id="{006C7E1C-2C93-4467-AF82-B99DBC7C27C7}"/>
              </a:ext>
            </a:extLst>
          </p:cNvPr>
          <p:cNvSpPr>
            <a:spLocks noGrp="1"/>
          </p:cNvSpPr>
          <p:nvPr>
            <p:ph type="title"/>
          </p:nvPr>
        </p:nvSpPr>
        <p:spPr>
          <a:xfrm>
            <a:off x="539749" y="373991"/>
            <a:ext cx="10621893" cy="874712"/>
          </a:xfrm>
        </p:spPr>
        <p:txBody>
          <a:bodyPr>
            <a:noAutofit/>
          </a:bodyPr>
          <a:lstStyle/>
          <a:p>
            <a:pPr eaLnBrk="1" hangingPunct="1"/>
            <a:r>
              <a:rPr lang="en-GB" altLang="en-US" sz="3600" b="1" dirty="0">
                <a:latin typeface="Arial" panose="020B0604020202020204" pitchFamily="34" charset="0"/>
                <a:cs typeface="Arial" panose="020B0604020202020204" pitchFamily="34" charset="0"/>
              </a:rPr>
              <a:t>Advantages and Disadvantages of </a:t>
            </a:r>
            <a:r>
              <a:rPr lang="en-GB" altLang="en-US" sz="3600" b="1" dirty="0" smtClean="0">
                <a:latin typeface="Arial" panose="020B0604020202020204" pitchFamily="34" charset="0"/>
                <a:cs typeface="Arial" panose="020B0604020202020204" pitchFamily="34" charset="0"/>
              </a:rPr>
              <a:t/>
            </a:r>
            <a:br>
              <a:rPr lang="en-GB" altLang="en-US" sz="3600" b="1" dirty="0" smtClean="0">
                <a:latin typeface="Arial" panose="020B0604020202020204" pitchFamily="34" charset="0"/>
                <a:cs typeface="Arial" panose="020B0604020202020204" pitchFamily="34" charset="0"/>
              </a:rPr>
            </a:br>
            <a:r>
              <a:rPr lang="en-GB" altLang="en-US" sz="3600" b="1" dirty="0" smtClean="0">
                <a:latin typeface="Arial" panose="020B0604020202020204" pitchFamily="34" charset="0"/>
                <a:cs typeface="Arial" panose="020B0604020202020204" pitchFamily="34" charset="0"/>
              </a:rPr>
              <a:t>Multi-Faith </a:t>
            </a:r>
            <a:r>
              <a:rPr lang="en-GB" altLang="en-US" sz="3600" b="1" dirty="0">
                <a:latin typeface="Arial" panose="020B0604020202020204" pitchFamily="34" charset="0"/>
                <a:cs typeface="Arial" panose="020B0604020202020204" pitchFamily="34" charset="0"/>
              </a:rPr>
              <a:t>Societies</a:t>
            </a:r>
          </a:p>
        </p:txBody>
      </p:sp>
      <p:graphicFrame>
        <p:nvGraphicFramePr>
          <p:cNvPr id="6" name="Content Placeholder 3">
            <a:extLst>
              <a:ext uri="{FF2B5EF4-FFF2-40B4-BE49-F238E27FC236}">
                <a16:creationId xmlns:a16="http://schemas.microsoft.com/office/drawing/2014/main" id="{35C81437-5598-4360-8400-144A0B37E30F}"/>
              </a:ext>
            </a:extLst>
          </p:cNvPr>
          <p:cNvGraphicFramePr>
            <a:graphicFrameLocks noGrp="1"/>
          </p:cNvGraphicFramePr>
          <p:nvPr>
            <p:ph idx="1"/>
            <p:extLst>
              <p:ext uri="{D42A27DB-BD31-4B8C-83A1-F6EECF244321}">
                <p14:modId xmlns:p14="http://schemas.microsoft.com/office/powerpoint/2010/main" val="2845353135"/>
              </p:ext>
            </p:extLst>
          </p:nvPr>
        </p:nvGraphicFramePr>
        <p:xfrm>
          <a:off x="539749" y="1428751"/>
          <a:ext cx="10621894" cy="4638673"/>
        </p:xfrm>
        <a:graphic>
          <a:graphicData uri="http://schemas.openxmlformats.org/drawingml/2006/table">
            <a:tbl>
              <a:tblPr/>
              <a:tblGrid>
                <a:gridCol w="5310947">
                  <a:extLst>
                    <a:ext uri="{9D8B030D-6E8A-4147-A177-3AD203B41FA5}">
                      <a16:colId xmlns:a16="http://schemas.microsoft.com/office/drawing/2014/main" val="20000"/>
                    </a:ext>
                  </a:extLst>
                </a:gridCol>
                <a:gridCol w="5310947">
                  <a:extLst>
                    <a:ext uri="{9D8B030D-6E8A-4147-A177-3AD203B41FA5}">
                      <a16:colId xmlns:a16="http://schemas.microsoft.com/office/drawing/2014/main" val="20001"/>
                    </a:ext>
                  </a:extLst>
                </a:gridCol>
              </a:tblGrid>
              <a:tr h="457921">
                <a:tc>
                  <a:txBody>
                    <a:bodyPr/>
                    <a:lstStyle/>
                    <a:p>
                      <a:pPr marL="0" lvl="0" indent="0" algn="l">
                        <a:lnSpc>
                          <a:spcPct val="115000"/>
                        </a:lnSpc>
                        <a:spcAft>
                          <a:spcPts val="0"/>
                        </a:spcAft>
                        <a:buFontTx/>
                        <a:buNone/>
                      </a:pPr>
                      <a:r>
                        <a:rPr lang="en-GB" sz="2000" dirty="0" smtClean="0">
                          <a:latin typeface="Arial" panose="020B0604020202020204" pitchFamily="34" charset="0"/>
                          <a:ea typeface="Calibri"/>
                          <a:cs typeface="Arial" panose="020B0604020202020204" pitchFamily="34" charset="0"/>
                        </a:rPr>
                        <a:t>  The </a:t>
                      </a:r>
                      <a:r>
                        <a:rPr lang="en-GB" sz="2000" b="1" dirty="0">
                          <a:latin typeface="Arial" panose="020B0604020202020204" pitchFamily="34" charset="0"/>
                          <a:ea typeface="Calibri"/>
                          <a:cs typeface="Arial" panose="020B0604020202020204" pitchFamily="34" charset="0"/>
                        </a:rPr>
                        <a:t>advantages </a:t>
                      </a:r>
                      <a:r>
                        <a:rPr lang="en-GB" sz="2000" b="0" dirty="0" smtClean="0">
                          <a:latin typeface="Arial" panose="020B0604020202020204" pitchFamily="34" charset="0"/>
                          <a:ea typeface="Calibri"/>
                          <a:cs typeface="Arial" panose="020B0604020202020204" pitchFamily="34" charset="0"/>
                        </a:rPr>
                        <a:t>of</a:t>
                      </a:r>
                      <a:r>
                        <a:rPr lang="en-GB" sz="2000" dirty="0" smtClean="0">
                          <a:latin typeface="Arial" panose="020B0604020202020204" pitchFamily="34" charset="0"/>
                          <a:ea typeface="Calibri"/>
                          <a:cs typeface="Arial" panose="020B0604020202020204" pitchFamily="34" charset="0"/>
                        </a:rPr>
                        <a:t> </a:t>
                      </a:r>
                      <a:r>
                        <a:rPr lang="en-GB" sz="2000" dirty="0">
                          <a:latin typeface="Arial" panose="020B0604020202020204" pitchFamily="34" charset="0"/>
                          <a:ea typeface="Calibri"/>
                          <a:cs typeface="Arial" panose="020B0604020202020204" pitchFamily="34" charset="0"/>
                        </a:rPr>
                        <a:t>a multi-faith society </a:t>
                      </a: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lnSpc>
                          <a:spcPct val="115000"/>
                        </a:lnSpc>
                        <a:spcAft>
                          <a:spcPts val="0"/>
                        </a:spcAft>
                        <a:buFontTx/>
                        <a:buNone/>
                      </a:pPr>
                      <a:r>
                        <a:rPr lang="en-GB" sz="2000" baseline="0" dirty="0" smtClean="0">
                          <a:latin typeface="Arial" panose="020B0604020202020204" pitchFamily="34" charset="0"/>
                          <a:ea typeface="Calibri"/>
                          <a:cs typeface="Arial" panose="020B0604020202020204" pitchFamily="34" charset="0"/>
                        </a:rPr>
                        <a:t>   </a:t>
                      </a:r>
                      <a:r>
                        <a:rPr lang="en-GB" sz="2000" dirty="0" smtClean="0">
                          <a:latin typeface="Arial" panose="020B0604020202020204" pitchFamily="34" charset="0"/>
                          <a:ea typeface="Calibri"/>
                          <a:cs typeface="Arial" panose="020B0604020202020204" pitchFamily="34" charset="0"/>
                        </a:rPr>
                        <a:t>The </a:t>
                      </a:r>
                      <a:r>
                        <a:rPr lang="en-GB" sz="2000" b="1" dirty="0">
                          <a:latin typeface="Arial" panose="020B0604020202020204" pitchFamily="34" charset="0"/>
                          <a:ea typeface="Calibri"/>
                          <a:cs typeface="Arial" panose="020B0604020202020204" pitchFamily="34" charset="0"/>
                        </a:rPr>
                        <a:t>disadvantages</a:t>
                      </a:r>
                      <a:r>
                        <a:rPr lang="en-GB" sz="2000" dirty="0">
                          <a:latin typeface="Arial" panose="020B0604020202020204" pitchFamily="34" charset="0"/>
                          <a:ea typeface="Calibri"/>
                          <a:cs typeface="Arial" panose="020B0604020202020204" pitchFamily="34" charset="0"/>
                        </a:rPr>
                        <a:t> </a:t>
                      </a:r>
                      <a:r>
                        <a:rPr lang="en-GB" sz="2000" dirty="0" smtClean="0">
                          <a:latin typeface="Arial" panose="020B0604020202020204" pitchFamily="34" charset="0"/>
                          <a:ea typeface="Calibri"/>
                          <a:cs typeface="Arial" panose="020B0604020202020204" pitchFamily="34" charset="0"/>
                        </a:rPr>
                        <a:t>of </a:t>
                      </a:r>
                      <a:r>
                        <a:rPr lang="en-GB" sz="2000" dirty="0">
                          <a:latin typeface="Arial" panose="020B0604020202020204" pitchFamily="34" charset="0"/>
                          <a:ea typeface="Calibri"/>
                          <a:cs typeface="Arial" panose="020B0604020202020204" pitchFamily="34" charset="0"/>
                        </a:rPr>
                        <a:t>a multi-faith society</a:t>
                      </a: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6792">
                <a:tc>
                  <a:txBody>
                    <a:bodyPr/>
                    <a:lstStyle/>
                    <a:p>
                      <a:pPr>
                        <a:lnSpc>
                          <a:spcPct val="115000"/>
                        </a:lnSpc>
                        <a:spcAft>
                          <a:spcPts val="0"/>
                        </a:spcAft>
                      </a:pPr>
                      <a:endParaRPr lang="en-GB" sz="900" dirty="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6792">
                <a:tc>
                  <a:txBody>
                    <a:bodyPr/>
                    <a:lstStyle/>
                    <a:p>
                      <a:pPr>
                        <a:lnSpc>
                          <a:spcPct val="115000"/>
                        </a:lnSpc>
                        <a:spcAft>
                          <a:spcPts val="0"/>
                        </a:spcAft>
                      </a:pPr>
                      <a:endParaRPr lang="en-GB" sz="900" dirty="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6792">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6792">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6792">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6792">
                <a:tc>
                  <a:txBody>
                    <a:bodyPr/>
                    <a:lstStyle/>
                    <a:p>
                      <a:pPr>
                        <a:lnSpc>
                          <a:spcPct val="115000"/>
                        </a:lnSpc>
                        <a:spcAft>
                          <a:spcPts val="0"/>
                        </a:spcAft>
                      </a:pPr>
                      <a:endParaRPr lang="en-GB" sz="900" dirty="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Arial" panose="020B0604020202020204" pitchFamily="34" charset="0"/>
                        <a:ea typeface="Calibri"/>
                        <a:cs typeface="Arial" panose="020B0604020202020204" pitchFamily="34" charset="0"/>
                      </a:endParaRPr>
                    </a:p>
                  </a:txBody>
                  <a:tcPr marL="59222" marR="592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4401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08775F3-D626-4B43-A3B9-25AB9459972C}"/>
              </a:ext>
            </a:extLst>
          </p:cNvPr>
          <p:cNvSpPr>
            <a:spLocks noGrp="1" noChangeArrowheads="1"/>
          </p:cNvSpPr>
          <p:nvPr>
            <p:ph type="title"/>
          </p:nvPr>
        </p:nvSpPr>
        <p:spPr>
          <a:xfrm>
            <a:off x="278296" y="2215013"/>
            <a:ext cx="11807687" cy="1022350"/>
          </a:xfrm>
          <a:solidFill>
            <a:srgbClr val="99CCFF"/>
          </a:solidFill>
        </p:spPr>
        <p:txBody>
          <a:bodyPr>
            <a:normAutofit fontScale="90000"/>
          </a:bodyPr>
          <a:lstStyle/>
          <a:p>
            <a:pPr marL="342900" indent="-342900" algn="l" eaLnBrk="1" hangingPunct="1">
              <a:buFont typeface="Arial" panose="020B0604020202020204" pitchFamily="34" charset="0"/>
              <a:buChar char="•"/>
              <a:defRPr/>
            </a:pP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Multi-faith’ in the UK causes more trouble than it is worth’ </a:t>
            </a:r>
            <a:br>
              <a:rPr lang="en-GB" sz="2700" dirty="0">
                <a:latin typeface="Arial" panose="020B0604020202020204" pitchFamily="34" charset="0"/>
                <a:cs typeface="Arial" panose="020B0604020202020204" pitchFamily="34" charset="0"/>
              </a:rPr>
            </a:br>
            <a:r>
              <a:rPr lang="en-GB" sz="2700" dirty="0">
                <a:latin typeface="Arial" panose="020B0604020202020204" pitchFamily="34" charset="0"/>
                <a:cs typeface="Arial" panose="020B0604020202020204" pitchFamily="34" charset="0"/>
              </a:rPr>
              <a:t/>
            </a:r>
            <a:br>
              <a:rPr lang="en-GB" sz="27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67CB5FDA-8243-42BF-B77B-2FF444F17C53}"/>
              </a:ext>
            </a:extLst>
          </p:cNvPr>
          <p:cNvSpPr>
            <a:spLocks noGrp="1" noChangeArrowheads="1"/>
          </p:cNvSpPr>
          <p:nvPr>
            <p:ph idx="1"/>
          </p:nvPr>
        </p:nvSpPr>
        <p:spPr>
          <a:xfrm>
            <a:off x="278296" y="188568"/>
            <a:ext cx="11807687" cy="1924050"/>
          </a:xfrm>
          <a:solidFill>
            <a:schemeClr val="bg2"/>
          </a:solidFill>
        </p:spPr>
        <p:txBody>
          <a:bodyPr/>
          <a:lstStyle/>
          <a:p>
            <a:pPr marL="0" indent="0" eaLnBrk="1" hangingPunct="1">
              <a:buFontTx/>
              <a:buNone/>
            </a:pPr>
            <a:r>
              <a:rPr lang="en-GB" altLang="en-US" b="1" dirty="0">
                <a:latin typeface="Arial" panose="020B0604020202020204" pitchFamily="34" charset="0"/>
                <a:cs typeface="Arial" panose="020B0604020202020204" pitchFamily="34" charset="0"/>
              </a:rPr>
              <a:t>Vote with your Feet – Evaluate</a:t>
            </a:r>
            <a:r>
              <a:rPr lang="en-GB" altLang="en-US" dirty="0">
                <a:latin typeface="Arial" panose="020B0604020202020204" pitchFamily="34" charset="0"/>
                <a:cs typeface="Arial" panose="020B0604020202020204" pitchFamily="34" charset="0"/>
              </a:rPr>
              <a:t>.</a:t>
            </a:r>
          </a:p>
          <a:p>
            <a:pPr marL="0" indent="0" eaLnBrk="1" hangingPunct="1">
              <a:buFontTx/>
              <a:buNone/>
            </a:pPr>
            <a:r>
              <a:rPr lang="en-GB" altLang="en-US" dirty="0">
                <a:latin typeface="Arial" panose="020B0604020202020204" pitchFamily="34" charset="0"/>
                <a:cs typeface="Arial" panose="020B0604020202020204" pitchFamily="34" charset="0"/>
              </a:rPr>
              <a:t>Now you have a </a:t>
            </a:r>
            <a:r>
              <a:rPr lang="en-GB" altLang="en-US" dirty="0" smtClean="0">
                <a:latin typeface="Arial" panose="020B0604020202020204" pitchFamily="34" charset="0"/>
                <a:cs typeface="Arial" panose="020B0604020202020204" pitchFamily="34" charset="0"/>
              </a:rPr>
              <a:t>broader </a:t>
            </a:r>
            <a:r>
              <a:rPr lang="en-GB" altLang="en-US" dirty="0">
                <a:latin typeface="Arial" panose="020B0604020202020204" pitchFamily="34" charset="0"/>
                <a:cs typeface="Arial" panose="020B0604020202020204" pitchFamily="34" charset="0"/>
              </a:rPr>
              <a:t>overview of different </a:t>
            </a:r>
            <a:r>
              <a:rPr lang="en-GB" altLang="en-US" dirty="0" smtClean="0">
                <a:latin typeface="Arial" panose="020B0604020202020204" pitchFamily="34" charset="0"/>
                <a:cs typeface="Arial" panose="020B0604020202020204" pitchFamily="34" charset="0"/>
              </a:rPr>
              <a:t>faiths, </a:t>
            </a:r>
            <a:r>
              <a:rPr lang="en-GB" altLang="en-US" dirty="0">
                <a:latin typeface="Arial" panose="020B0604020202020204" pitchFamily="34" charset="0"/>
                <a:cs typeface="Arial" panose="020B0604020202020204" pitchFamily="34" charset="0"/>
              </a:rPr>
              <a:t>have your original views changed? </a:t>
            </a:r>
          </a:p>
        </p:txBody>
      </p:sp>
      <p:sp>
        <p:nvSpPr>
          <p:cNvPr id="6" name="Left-Right Arrow 6">
            <a:extLst>
              <a:ext uri="{FF2B5EF4-FFF2-40B4-BE49-F238E27FC236}">
                <a16:creationId xmlns:a16="http://schemas.microsoft.com/office/drawing/2014/main" id="{5E12CF2C-1EEE-4271-BE78-3DA430D73EF7}"/>
              </a:ext>
            </a:extLst>
          </p:cNvPr>
          <p:cNvSpPr/>
          <p:nvPr/>
        </p:nvSpPr>
        <p:spPr>
          <a:xfrm>
            <a:off x="1595437" y="4326273"/>
            <a:ext cx="9001125" cy="1263650"/>
          </a:xfrm>
          <a:prstGeom prst="leftRightArrow">
            <a:avLst/>
          </a:prstGeom>
          <a:solidFill>
            <a:srgbClr val="FF00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GB" sz="5400" dirty="0">
                <a:latin typeface="Arial" panose="020B0604020202020204" pitchFamily="34" charset="0"/>
                <a:cs typeface="Arial" panose="020B0604020202020204" pitchFamily="34" charset="0"/>
              </a:rPr>
              <a:t>What do I think? </a:t>
            </a:r>
          </a:p>
        </p:txBody>
      </p:sp>
      <p:pic>
        <p:nvPicPr>
          <p:cNvPr id="7" name="Picture 5" descr="post_note">
            <a:extLst>
              <a:ext uri="{FF2B5EF4-FFF2-40B4-BE49-F238E27FC236}">
                <a16:creationId xmlns:a16="http://schemas.microsoft.com/office/drawing/2014/main" id="{528F691D-F334-4C97-AB25-82A7B783E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4721">
            <a:off x="10503945" y="4504543"/>
            <a:ext cx="1613983" cy="16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B10E8D4-78FD-4FBF-95D9-71EC933DBDB4}"/>
              </a:ext>
            </a:extLst>
          </p:cNvPr>
          <p:cNvSpPr/>
          <p:nvPr/>
        </p:nvSpPr>
        <p:spPr>
          <a:xfrm>
            <a:off x="278296" y="3300070"/>
            <a:ext cx="1428750" cy="9286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GB" dirty="0">
                <a:latin typeface="Arial" panose="020B0604020202020204" pitchFamily="34" charset="0"/>
                <a:cs typeface="Arial" panose="020B0604020202020204" pitchFamily="34" charset="0"/>
              </a:rPr>
              <a:t>Totally Disagree</a:t>
            </a:r>
          </a:p>
        </p:txBody>
      </p:sp>
      <p:sp>
        <p:nvSpPr>
          <p:cNvPr id="9" name="Rectangle 8">
            <a:extLst>
              <a:ext uri="{FF2B5EF4-FFF2-40B4-BE49-F238E27FC236}">
                <a16:creationId xmlns:a16="http://schemas.microsoft.com/office/drawing/2014/main" id="{7F1DA98C-D2F2-415F-B755-99DE7664E114}"/>
              </a:ext>
            </a:extLst>
          </p:cNvPr>
          <p:cNvSpPr/>
          <p:nvPr/>
        </p:nvSpPr>
        <p:spPr>
          <a:xfrm>
            <a:off x="10596562" y="3334879"/>
            <a:ext cx="1428750" cy="9286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GB" dirty="0">
                <a:latin typeface="Arial" panose="020B0604020202020204" pitchFamily="34" charset="0"/>
                <a:cs typeface="Arial" panose="020B0604020202020204" pitchFamily="34" charset="0"/>
              </a:rPr>
              <a:t>Totally Agree</a:t>
            </a:r>
          </a:p>
        </p:txBody>
      </p:sp>
      <p:sp>
        <p:nvSpPr>
          <p:cNvPr id="10" name="Rectangle 9">
            <a:extLst>
              <a:ext uri="{FF2B5EF4-FFF2-40B4-BE49-F238E27FC236}">
                <a16:creationId xmlns:a16="http://schemas.microsoft.com/office/drawing/2014/main" id="{72B97749-931B-4A23-8465-BB13044899B8}"/>
              </a:ext>
            </a:extLst>
          </p:cNvPr>
          <p:cNvSpPr/>
          <p:nvPr/>
        </p:nvSpPr>
        <p:spPr>
          <a:xfrm>
            <a:off x="5546378" y="3339758"/>
            <a:ext cx="1285875" cy="8493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GB" dirty="0">
                <a:latin typeface="Arial" panose="020B0604020202020204" pitchFamily="34" charset="0"/>
                <a:cs typeface="Arial" panose="020B0604020202020204" pitchFamily="34" charset="0"/>
              </a:rPr>
              <a:t>Unsure</a:t>
            </a:r>
          </a:p>
        </p:txBody>
      </p:sp>
      <p:pic>
        <p:nvPicPr>
          <p:cNvPr id="12" name="Picture 11">
            <a:extLst>
              <a:ext uri="{FF2B5EF4-FFF2-40B4-BE49-F238E27FC236}">
                <a16:creationId xmlns:a16="http://schemas.microsoft.com/office/drawing/2014/main" id="{6A90AA42-E29B-4324-87F4-CD97AB32C8CA}"/>
              </a:ext>
            </a:extLst>
          </p:cNvPr>
          <p:cNvPicPr>
            <a:picLocks noChangeAspect="1"/>
          </p:cNvPicPr>
          <p:nvPr/>
        </p:nvPicPr>
        <p:blipFill>
          <a:blip r:embed="rId3"/>
          <a:stretch>
            <a:fillRect/>
          </a:stretch>
        </p:blipFill>
        <p:spPr>
          <a:xfrm>
            <a:off x="0" y="6214341"/>
            <a:ext cx="12192000" cy="713232"/>
          </a:xfrm>
          <a:prstGeom prst="rect">
            <a:avLst/>
          </a:prstGeom>
        </p:spPr>
      </p:pic>
    </p:spTree>
    <p:extLst>
      <p:ext uri="{BB962C8B-B14F-4D97-AF65-F5344CB8AC3E}">
        <p14:creationId xmlns:p14="http://schemas.microsoft.com/office/powerpoint/2010/main" val="239257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itle 1">
            <a:extLst>
              <a:ext uri="{FF2B5EF4-FFF2-40B4-BE49-F238E27FC236}">
                <a16:creationId xmlns:a16="http://schemas.microsoft.com/office/drawing/2014/main" id="{56EE77B9-30D5-4EA9-8F60-2698523042A8}"/>
              </a:ext>
            </a:extLst>
          </p:cNvPr>
          <p:cNvSpPr txBox="1">
            <a:spLocks/>
          </p:cNvSpPr>
          <p:nvPr/>
        </p:nvSpPr>
        <p:spPr>
          <a:xfrm>
            <a:off x="438149" y="1200150"/>
            <a:ext cx="10810875"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b="1" dirty="0">
                <a:latin typeface="Arial" panose="020B0604020202020204" pitchFamily="34" charset="0"/>
                <a:cs typeface="Arial" panose="020B0604020202020204" pitchFamily="34" charset="0"/>
              </a:rPr>
              <a:t>Do we live in a multi-faith society?</a:t>
            </a:r>
          </a:p>
        </p:txBody>
      </p:sp>
      <p:sp>
        <p:nvSpPr>
          <p:cNvPr id="8" name="Content Placeholder 2">
            <a:extLst>
              <a:ext uri="{FF2B5EF4-FFF2-40B4-BE49-F238E27FC236}">
                <a16:creationId xmlns:a16="http://schemas.microsoft.com/office/drawing/2014/main" id="{E766E7A8-1EC7-4E0D-B37A-0921C04076E8}"/>
              </a:ext>
            </a:extLst>
          </p:cNvPr>
          <p:cNvSpPr txBox="1">
            <a:spLocks/>
          </p:cNvSpPr>
          <p:nvPr/>
        </p:nvSpPr>
        <p:spPr>
          <a:xfrm>
            <a:off x="561975" y="2656324"/>
            <a:ext cx="9648825" cy="34893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r>
              <a:rPr lang="en-GB" altLang="en-US" b="1" dirty="0">
                <a:latin typeface="Arial" panose="020B0604020202020204" pitchFamily="34" charset="0"/>
                <a:cs typeface="Arial" panose="020B0604020202020204" pitchFamily="34" charset="0"/>
              </a:rPr>
              <a:t>Overview</a:t>
            </a:r>
            <a:r>
              <a:rPr lang="en-GB" altLang="en-US" b="1" dirty="0" smtClean="0">
                <a:latin typeface="Arial" panose="020B0604020202020204" pitchFamily="34" charset="0"/>
                <a:cs typeface="Arial" panose="020B0604020202020204" pitchFamily="34" charset="0"/>
              </a:rPr>
              <a:t>:</a:t>
            </a:r>
          </a:p>
          <a:p>
            <a:pPr algn="l">
              <a:buFontTx/>
              <a:buNone/>
            </a:pPr>
            <a:endParaRPr lang="en-GB" altLang="en-US" b="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GB" altLang="en-US" b="1" dirty="0">
                <a:latin typeface="Arial" panose="020B0604020202020204" pitchFamily="34" charset="0"/>
                <a:cs typeface="Arial" panose="020B0604020202020204" pitchFamily="34" charset="0"/>
              </a:rPr>
              <a:t>Explain</a:t>
            </a:r>
            <a:r>
              <a:rPr lang="en-GB" altLang="en-US" dirty="0">
                <a:latin typeface="Arial" panose="020B0604020202020204" pitchFamily="34" charset="0"/>
                <a:cs typeface="Arial" panose="020B0604020202020204" pitchFamily="34" charset="0"/>
              </a:rPr>
              <a:t> what do you think is meant by a multi-faith Society and mono-Faith Society?</a:t>
            </a:r>
            <a:endParaRPr lang="en-GB" altLang="en-US" b="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GB" altLang="en-US" b="1" dirty="0">
                <a:latin typeface="Arial" panose="020B0604020202020204" pitchFamily="34" charset="0"/>
                <a:cs typeface="Arial" panose="020B0604020202020204" pitchFamily="34" charset="0"/>
              </a:rPr>
              <a:t>Consider </a:t>
            </a:r>
            <a:r>
              <a:rPr lang="en-GB" altLang="en-US" dirty="0">
                <a:latin typeface="Arial" panose="020B0604020202020204" pitchFamily="34" charset="0"/>
                <a:cs typeface="Arial" panose="020B0604020202020204" pitchFamily="34" charset="0"/>
              </a:rPr>
              <a:t>some advantages and disadvantages of a multi-faith society</a:t>
            </a:r>
            <a:r>
              <a:rPr lang="en-GB" altLang="en-US" b="1" dirty="0">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
            </a:pPr>
            <a:r>
              <a:rPr lang="en-GB" altLang="en-US" b="1" dirty="0">
                <a:latin typeface="Arial" panose="020B0604020202020204" pitchFamily="34" charset="0"/>
                <a:cs typeface="Arial" panose="020B0604020202020204" pitchFamily="34" charset="0"/>
              </a:rPr>
              <a:t>Evaluate- </a:t>
            </a:r>
            <a:r>
              <a:rPr lang="en-GB" altLang="en-US" dirty="0">
                <a:latin typeface="Arial" panose="020B0604020202020204" pitchFamily="34" charset="0"/>
                <a:cs typeface="Arial" panose="020B0604020202020204" pitchFamily="34" charset="0"/>
              </a:rPr>
              <a:t>Do we live in a Multi-cultural Society?</a:t>
            </a:r>
          </a:p>
        </p:txBody>
      </p:sp>
      <p:pic>
        <p:nvPicPr>
          <p:cNvPr id="9" name="Picture 1" descr="C:\Users\Suky\Pictures\Random religion philo mages\5428-religion_large.jpg">
            <a:extLst>
              <a:ext uri="{FF2B5EF4-FFF2-40B4-BE49-F238E27FC236}">
                <a16:creationId xmlns:a16="http://schemas.microsoft.com/office/drawing/2014/main" id="{D257EFEC-9503-4121-A6E1-D9C6EE8DB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C:\Users\Suky\Pictures\Random religion philo mages\5428-religion_large.jpg">
            <a:extLst>
              <a:ext uri="{FF2B5EF4-FFF2-40B4-BE49-F238E27FC236}">
                <a16:creationId xmlns:a16="http://schemas.microsoft.com/office/drawing/2014/main" id="{4BFBDD5E-7966-44E6-B333-A844F5511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4550" y="4945499"/>
            <a:ext cx="1187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214;p12"/>
          <p:cNvPicPr preferRelativeResize="0"/>
          <p:nvPr/>
        </p:nvPicPr>
        <p:blipFill rotWithShape="1">
          <a:blip r:embed="rId3">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4768"/>
            <a:ext cx="12192000" cy="713232"/>
          </a:xfrm>
          <a:prstGeom prst="rect">
            <a:avLst/>
          </a:prstGeom>
        </p:spPr>
      </p:pic>
      <p:sp>
        <p:nvSpPr>
          <p:cNvPr id="6" name="Oval 1026">
            <a:extLst>
              <a:ext uri="{FF2B5EF4-FFF2-40B4-BE49-F238E27FC236}">
                <a16:creationId xmlns:a16="http://schemas.microsoft.com/office/drawing/2014/main" id="{E0895C3A-E0C3-4698-8410-AE7238479639}"/>
              </a:ext>
            </a:extLst>
          </p:cNvPr>
          <p:cNvSpPr>
            <a:spLocks noChangeArrowheads="1"/>
          </p:cNvSpPr>
          <p:nvPr/>
        </p:nvSpPr>
        <p:spPr bwMode="auto">
          <a:xfrm>
            <a:off x="1875183" y="891209"/>
            <a:ext cx="3771900" cy="251460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dirty="0">
              <a:latin typeface="Arial" panose="020B0604020202020204" pitchFamily="34" charset="0"/>
              <a:cs typeface="Arial" panose="020B0604020202020204" pitchFamily="34" charset="0"/>
            </a:endParaRPr>
          </a:p>
          <a:p>
            <a:pPr algn="ctr">
              <a:spcBef>
                <a:spcPct val="0"/>
              </a:spcBef>
              <a:buFontTx/>
              <a:buNone/>
            </a:pPr>
            <a:r>
              <a:rPr lang="en-US" altLang="en-US" sz="3600" dirty="0">
                <a:latin typeface="Arial" panose="020B0604020202020204" pitchFamily="34" charset="0"/>
                <a:cs typeface="Arial" panose="020B0604020202020204" pitchFamily="34" charset="0"/>
              </a:rPr>
              <a:t>Multi-Faith Society</a:t>
            </a:r>
          </a:p>
        </p:txBody>
      </p:sp>
      <p:sp>
        <p:nvSpPr>
          <p:cNvPr id="7" name="Oval 1027">
            <a:extLst>
              <a:ext uri="{FF2B5EF4-FFF2-40B4-BE49-F238E27FC236}">
                <a16:creationId xmlns:a16="http://schemas.microsoft.com/office/drawing/2014/main" id="{D8B0215C-AC59-417C-9AA3-2CB059A3CBCF}"/>
              </a:ext>
            </a:extLst>
          </p:cNvPr>
          <p:cNvSpPr>
            <a:spLocks noChangeArrowheads="1"/>
          </p:cNvSpPr>
          <p:nvPr/>
        </p:nvSpPr>
        <p:spPr bwMode="auto">
          <a:xfrm>
            <a:off x="6066183" y="2796209"/>
            <a:ext cx="3886200" cy="320040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200">
              <a:latin typeface="Arial" panose="020B0604020202020204" pitchFamily="34" charset="0"/>
              <a:cs typeface="Arial" panose="020B0604020202020204" pitchFamily="34" charset="0"/>
            </a:endParaRPr>
          </a:p>
          <a:p>
            <a:pPr>
              <a:spcBef>
                <a:spcPct val="0"/>
              </a:spcBef>
              <a:buFontTx/>
              <a:buNone/>
            </a:pPr>
            <a:endParaRPr lang="en-US" altLang="en-US" sz="1200">
              <a:latin typeface="Arial" panose="020B0604020202020204" pitchFamily="34" charset="0"/>
              <a:cs typeface="Arial" panose="020B0604020202020204" pitchFamily="34" charset="0"/>
            </a:endParaRPr>
          </a:p>
          <a:p>
            <a:pPr>
              <a:spcBef>
                <a:spcPct val="0"/>
              </a:spcBef>
              <a:buFontTx/>
              <a:buNone/>
            </a:pPr>
            <a:endParaRPr lang="en-US" altLang="en-US" sz="1200">
              <a:latin typeface="Arial" panose="020B0604020202020204" pitchFamily="34" charset="0"/>
              <a:cs typeface="Arial" panose="020B0604020202020204" pitchFamily="34" charset="0"/>
            </a:endParaRPr>
          </a:p>
          <a:p>
            <a:pPr algn="ctr">
              <a:spcBef>
                <a:spcPct val="0"/>
              </a:spcBef>
              <a:buFontTx/>
              <a:buNone/>
            </a:pPr>
            <a:r>
              <a:rPr lang="en-US" altLang="en-US" sz="3600">
                <a:latin typeface="Arial" panose="020B0604020202020204" pitchFamily="34" charset="0"/>
                <a:cs typeface="Arial" panose="020B0604020202020204" pitchFamily="34" charset="0"/>
              </a:rPr>
              <a:t>Mono-Faith </a:t>
            </a:r>
          </a:p>
          <a:p>
            <a:pPr algn="ctr">
              <a:spcBef>
                <a:spcPct val="0"/>
              </a:spcBef>
              <a:buFontTx/>
              <a:buNone/>
            </a:pPr>
            <a:r>
              <a:rPr lang="en-US" altLang="en-US" sz="3600">
                <a:latin typeface="Arial" panose="020B0604020202020204" pitchFamily="34" charset="0"/>
                <a:cs typeface="Arial" panose="020B0604020202020204" pitchFamily="34" charset="0"/>
              </a:rPr>
              <a:t>Society</a:t>
            </a:r>
            <a:endParaRPr lang="en-US" altLang="en-US" sz="2400">
              <a:latin typeface="Arial" panose="020B0604020202020204" pitchFamily="34" charset="0"/>
              <a:cs typeface="Arial" panose="020B0604020202020204" pitchFamily="34" charset="0"/>
            </a:endParaRPr>
          </a:p>
        </p:txBody>
      </p:sp>
      <p:sp>
        <p:nvSpPr>
          <p:cNvPr id="8" name="TextBox 5">
            <a:extLst>
              <a:ext uri="{FF2B5EF4-FFF2-40B4-BE49-F238E27FC236}">
                <a16:creationId xmlns:a16="http://schemas.microsoft.com/office/drawing/2014/main" id="{BF9956B3-FDE2-4E45-866D-47F4B62EB12F}"/>
              </a:ext>
            </a:extLst>
          </p:cNvPr>
          <p:cNvSpPr txBox="1">
            <a:spLocks noChangeArrowheads="1"/>
          </p:cNvSpPr>
          <p:nvPr/>
        </p:nvSpPr>
        <p:spPr bwMode="auto">
          <a:xfrm>
            <a:off x="6634508" y="737222"/>
            <a:ext cx="3240088" cy="8318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cs typeface="Arial" panose="020B0604020202020204" pitchFamily="34" charset="0"/>
              </a:rPr>
              <a:t>What is the difference- </a:t>
            </a:r>
          </a:p>
          <a:p>
            <a:pPr eaLnBrk="1" hangingPunct="1">
              <a:spcBef>
                <a:spcPct val="0"/>
              </a:spcBef>
              <a:buFontTx/>
              <a:buNone/>
            </a:pPr>
            <a:r>
              <a:rPr lang="en-GB" altLang="en-US" sz="2400">
                <a:latin typeface="Arial" panose="020B0604020202020204" pitchFamily="34" charset="0"/>
                <a:cs typeface="Arial" panose="020B0604020202020204" pitchFamily="34" charset="0"/>
              </a:rPr>
              <a:t>Multi Vs Mono??</a:t>
            </a:r>
          </a:p>
        </p:txBody>
      </p:sp>
      <p:cxnSp>
        <p:nvCxnSpPr>
          <p:cNvPr id="9" name="Straight Arrow Connector 8">
            <a:extLst>
              <a:ext uri="{FF2B5EF4-FFF2-40B4-BE49-F238E27FC236}">
                <a16:creationId xmlns:a16="http://schemas.microsoft.com/office/drawing/2014/main" id="{D5D0DB64-9083-4D86-BA7D-2C7777653B15}"/>
              </a:ext>
            </a:extLst>
          </p:cNvPr>
          <p:cNvCxnSpPr>
            <a:stCxn id="8" idx="1"/>
          </p:cNvCxnSpPr>
          <p:nvPr/>
        </p:nvCxnSpPr>
        <p:spPr>
          <a:xfrm rot="10800000" flipV="1">
            <a:off x="5193058" y="1153147"/>
            <a:ext cx="1441450" cy="7366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B4483B-820C-4567-B576-3EC244E62771}"/>
              </a:ext>
            </a:extLst>
          </p:cNvPr>
          <p:cNvCxnSpPr>
            <a:stCxn id="8" idx="2"/>
          </p:cNvCxnSpPr>
          <p:nvPr/>
        </p:nvCxnSpPr>
        <p:spPr>
          <a:xfrm rot="5400000">
            <a:off x="7320308" y="2467597"/>
            <a:ext cx="1831975" cy="34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49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
        <p:nvSpPr>
          <p:cNvPr id="7" name="Title 1">
            <a:extLst>
              <a:ext uri="{FF2B5EF4-FFF2-40B4-BE49-F238E27FC236}">
                <a16:creationId xmlns:a16="http://schemas.microsoft.com/office/drawing/2014/main" id="{BAD2ED7E-8418-45E2-AA26-BC7252B3C38C}"/>
              </a:ext>
            </a:extLst>
          </p:cNvPr>
          <p:cNvSpPr txBox="1">
            <a:spLocks/>
          </p:cNvSpPr>
          <p:nvPr/>
        </p:nvSpPr>
        <p:spPr>
          <a:xfrm>
            <a:off x="419100" y="600075"/>
            <a:ext cx="6200775"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b="1" dirty="0">
                <a:latin typeface="Arial" panose="020B0604020202020204" pitchFamily="34" charset="0"/>
                <a:cs typeface="Arial" panose="020B0604020202020204" pitchFamily="34" charset="0"/>
              </a:rPr>
              <a:t>Starter- 2 minutes</a:t>
            </a:r>
          </a:p>
        </p:txBody>
      </p:sp>
      <p:sp>
        <p:nvSpPr>
          <p:cNvPr id="8" name="Content Placeholder 2">
            <a:extLst>
              <a:ext uri="{FF2B5EF4-FFF2-40B4-BE49-F238E27FC236}">
                <a16:creationId xmlns:a16="http://schemas.microsoft.com/office/drawing/2014/main" id="{330D1BF5-BAF5-4F63-A4F1-204C12E1FD33}"/>
              </a:ext>
            </a:extLst>
          </p:cNvPr>
          <p:cNvSpPr txBox="1">
            <a:spLocks/>
          </p:cNvSpPr>
          <p:nvPr/>
        </p:nvSpPr>
        <p:spPr>
          <a:xfrm>
            <a:off x="767314" y="2267364"/>
            <a:ext cx="4392613" cy="4676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endParaRPr lang="en-GB" altLang="en-US" b="1" dirty="0">
              <a:latin typeface="Arial" panose="020B0604020202020204" pitchFamily="34" charset="0"/>
              <a:cs typeface="Arial" panose="020B0604020202020204" pitchFamily="34" charset="0"/>
            </a:endParaRPr>
          </a:p>
          <a:p>
            <a:pPr algn="l">
              <a:buFontTx/>
              <a:buNone/>
            </a:pPr>
            <a:r>
              <a:rPr lang="en-GB" altLang="en-US" b="1" dirty="0">
                <a:latin typeface="Arial" panose="020B0604020202020204" pitchFamily="34" charset="0"/>
                <a:cs typeface="Arial" panose="020B0604020202020204" pitchFamily="34" charset="0"/>
              </a:rPr>
              <a:t>What do you think we mean by ‘multi-faith society’?</a:t>
            </a:r>
          </a:p>
          <a:p>
            <a:pPr algn="l"/>
            <a:endParaRPr lang="en-GB" altLang="en-US" dirty="0">
              <a:latin typeface="Arial" panose="020B0604020202020204" pitchFamily="34" charset="0"/>
              <a:cs typeface="Arial" panose="020B0604020202020204" pitchFamily="34" charset="0"/>
            </a:endParaRPr>
          </a:p>
          <a:p>
            <a:pPr algn="l">
              <a:buFontTx/>
              <a:buNone/>
            </a:pPr>
            <a:r>
              <a:rPr lang="en-GB" altLang="en-US" dirty="0">
                <a:latin typeface="Arial" panose="020B0604020202020204" pitchFamily="34" charset="0"/>
                <a:cs typeface="Arial" panose="020B0604020202020204" pitchFamily="34" charset="0"/>
              </a:rPr>
              <a:t>Give examples to support your answers.</a:t>
            </a:r>
          </a:p>
        </p:txBody>
      </p:sp>
      <p:pic>
        <p:nvPicPr>
          <p:cNvPr id="9" name="Picture 7" descr="http://dlibrary.acu.edu.au/research/theology/ejournal/aejt_2/images/religions.jpg">
            <a:extLst>
              <a:ext uri="{FF2B5EF4-FFF2-40B4-BE49-F238E27FC236}">
                <a16:creationId xmlns:a16="http://schemas.microsoft.com/office/drawing/2014/main" id="{912F76F4-F6CC-4E55-853E-88BC9941C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687" y="281424"/>
            <a:ext cx="4471987"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C:\Users\Suky\Pictures\Random religion philo mages\5428-religion_large.jpg">
            <a:extLst>
              <a:ext uri="{FF2B5EF4-FFF2-40B4-BE49-F238E27FC236}">
                <a16:creationId xmlns:a16="http://schemas.microsoft.com/office/drawing/2014/main" id="{BE7C6539-C0B2-473F-AB3C-C4690B96FA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4550" y="0"/>
            <a:ext cx="1187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C:\Users\Suky\Pictures\Random religion philo mages\5428-religion_large.jpg">
            <a:extLst>
              <a:ext uri="{FF2B5EF4-FFF2-40B4-BE49-F238E27FC236}">
                <a16:creationId xmlns:a16="http://schemas.microsoft.com/office/drawing/2014/main" id="{7FE5671C-2D2C-4EC3-AECD-A1DAE1E54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9800" y="0"/>
            <a:ext cx="1187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pic>
        <p:nvPicPr>
          <p:cNvPr id="9" name="Picture 8">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5649"/>
            <a:ext cx="12192000" cy="713232"/>
          </a:xfrm>
          <a:prstGeom prst="rect">
            <a:avLst/>
          </a:prstGeom>
        </p:spPr>
      </p:pic>
      <p:sp>
        <p:nvSpPr>
          <p:cNvPr id="7" name="Rectangle 2">
            <a:extLst>
              <a:ext uri="{FF2B5EF4-FFF2-40B4-BE49-F238E27FC236}">
                <a16:creationId xmlns:a16="http://schemas.microsoft.com/office/drawing/2014/main" id="{8381619F-D596-452D-ABE0-6D0DB50C5274}"/>
              </a:ext>
            </a:extLst>
          </p:cNvPr>
          <p:cNvSpPr txBox="1">
            <a:spLocks noChangeArrowheads="1"/>
          </p:cNvSpPr>
          <p:nvPr/>
        </p:nvSpPr>
        <p:spPr>
          <a:xfrm>
            <a:off x="981075" y="273486"/>
            <a:ext cx="7772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800" b="1" dirty="0" smtClean="0">
                <a:latin typeface="Arial" panose="020B0604020202020204" pitchFamily="34" charset="0"/>
                <a:cs typeface="Arial" panose="020B0604020202020204" pitchFamily="34" charset="0"/>
              </a:rPr>
              <a:t>Definitions</a:t>
            </a:r>
            <a:endParaRPr lang="en-GB" altLang="en-US" sz="4800" b="1" dirty="0">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6571C2EE-7A4C-44B5-B5AF-BF372CC49415}"/>
              </a:ext>
            </a:extLst>
          </p:cNvPr>
          <p:cNvSpPr txBox="1">
            <a:spLocks noChangeArrowheads="1"/>
          </p:cNvSpPr>
          <p:nvPr/>
        </p:nvSpPr>
        <p:spPr>
          <a:xfrm>
            <a:off x="981075" y="1416487"/>
            <a:ext cx="7772400" cy="3003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GB" altLang="en-US" dirty="0">
                <a:latin typeface="Arial" panose="020B0604020202020204" pitchFamily="34" charset="0"/>
                <a:cs typeface="Arial" panose="020B0604020202020204" pitchFamily="34" charset="0"/>
              </a:rPr>
              <a:t>Multi faith society – many different religions living together in one society</a:t>
            </a:r>
            <a:r>
              <a:rPr lang="en-GB" altLang="en-US" dirty="0" smtClean="0">
                <a:latin typeface="Arial" panose="020B0604020202020204" pitchFamily="34" charset="0"/>
                <a:cs typeface="Arial" panose="020B0604020202020204" pitchFamily="34" charset="0"/>
              </a:rPr>
              <a:t>.</a:t>
            </a:r>
          </a:p>
          <a:p>
            <a:pPr algn="l"/>
            <a:endParaRPr lang="en-GB" altLang="en-US"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GB" altLang="en-US" dirty="0">
                <a:latin typeface="Arial" panose="020B0604020202020204" pitchFamily="34" charset="0"/>
                <a:cs typeface="Arial" panose="020B0604020202020204" pitchFamily="34" charset="0"/>
              </a:rPr>
              <a:t>Mono faith society – a society with only one religion</a:t>
            </a:r>
            <a:r>
              <a:rPr lang="en-GB" altLang="en-US" dirty="0" smtClean="0">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
            </a:pPr>
            <a:endParaRPr lang="en-GB" altLang="en-US" dirty="0" smtClean="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GB" altLang="en-US" dirty="0" smtClean="0">
                <a:latin typeface="Arial" panose="020B0604020202020204" pitchFamily="34" charset="0"/>
                <a:cs typeface="Arial" panose="020B0604020202020204" pitchFamily="34" charset="0"/>
              </a:rPr>
              <a:t>Religious </a:t>
            </a:r>
            <a:r>
              <a:rPr lang="en-GB" altLang="en-US" dirty="0">
                <a:latin typeface="Arial" panose="020B0604020202020204" pitchFamily="34" charset="0"/>
                <a:cs typeface="Arial" panose="020B0604020202020204" pitchFamily="34" charset="0"/>
              </a:rPr>
              <a:t>Pluralism – when a society gives members of any religion the freedom and right to worship.</a:t>
            </a:r>
          </a:p>
        </p:txBody>
      </p:sp>
      <p:sp>
        <p:nvSpPr>
          <p:cNvPr id="10" name="TextBox 9">
            <a:extLst>
              <a:ext uri="{FF2B5EF4-FFF2-40B4-BE49-F238E27FC236}">
                <a16:creationId xmlns:a16="http://schemas.microsoft.com/office/drawing/2014/main" id="{DF2342E1-BF51-41EB-A84B-9D8CEFC7299A}"/>
              </a:ext>
            </a:extLst>
          </p:cNvPr>
          <p:cNvSpPr txBox="1"/>
          <p:nvPr/>
        </p:nvSpPr>
        <p:spPr>
          <a:xfrm>
            <a:off x="1128711" y="5051792"/>
            <a:ext cx="10406063" cy="461665"/>
          </a:xfrm>
          <a:prstGeom prst="rect">
            <a:avLst/>
          </a:prstGeom>
          <a:noFill/>
        </p:spPr>
        <p:txBody>
          <a:bodyPr wrap="square">
            <a:spAutoFit/>
          </a:bodyPr>
          <a:lstStyle/>
          <a:p>
            <a:pPr eaLnBrk="1" hangingPunct="1">
              <a:defRPr/>
            </a:pPr>
            <a:r>
              <a:rPr lang="en-GB" altLang="en-US" sz="2400" b="1" dirty="0">
                <a:latin typeface="Arial" panose="020B0604020202020204" pitchFamily="34" charset="0"/>
                <a:cs typeface="Arial" panose="020B0604020202020204" pitchFamily="34" charset="0"/>
              </a:rPr>
              <a:t>What is your faith? How many different faiths are there in your class?</a:t>
            </a:r>
          </a:p>
        </p:txBody>
      </p:sp>
    </p:spTree>
    <p:extLst>
      <p:ext uri="{BB962C8B-B14F-4D97-AF65-F5344CB8AC3E}">
        <p14:creationId xmlns:p14="http://schemas.microsoft.com/office/powerpoint/2010/main" val="271843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sp>
        <p:nvSpPr>
          <p:cNvPr id="2" name="Rectangle 1"/>
          <p:cNvSpPr/>
          <p:nvPr/>
        </p:nvSpPr>
        <p:spPr>
          <a:xfrm>
            <a:off x="277957" y="1166027"/>
            <a:ext cx="4772025"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5649"/>
            <a:ext cx="12192000" cy="713232"/>
          </a:xfrm>
          <a:prstGeom prst="rect">
            <a:avLst/>
          </a:prstGeom>
        </p:spPr>
      </p:pic>
      <p:graphicFrame>
        <p:nvGraphicFramePr>
          <p:cNvPr id="8" name="Table 7">
            <a:extLst>
              <a:ext uri="{FF2B5EF4-FFF2-40B4-BE49-F238E27FC236}">
                <a16:creationId xmlns:a16="http://schemas.microsoft.com/office/drawing/2014/main" id="{734960C2-4000-48EA-84C3-E256BB5D5018}"/>
              </a:ext>
            </a:extLst>
          </p:cNvPr>
          <p:cNvGraphicFramePr>
            <a:graphicFrameLocks noGrp="1"/>
          </p:cNvGraphicFramePr>
          <p:nvPr>
            <p:extLst>
              <p:ext uri="{D42A27DB-BD31-4B8C-83A1-F6EECF244321}">
                <p14:modId xmlns:p14="http://schemas.microsoft.com/office/powerpoint/2010/main" val="2072042263"/>
              </p:ext>
            </p:extLst>
          </p:nvPr>
        </p:nvGraphicFramePr>
        <p:xfrm>
          <a:off x="1655762" y="706507"/>
          <a:ext cx="4295775" cy="4167190"/>
        </p:xfrm>
        <a:graphic>
          <a:graphicData uri="http://schemas.openxmlformats.org/drawingml/2006/table">
            <a:tbl>
              <a:tblPr/>
              <a:tblGrid>
                <a:gridCol w="2776477">
                  <a:extLst>
                    <a:ext uri="{9D8B030D-6E8A-4147-A177-3AD203B41FA5}">
                      <a16:colId xmlns:a16="http://schemas.microsoft.com/office/drawing/2014/main" val="20000"/>
                    </a:ext>
                  </a:extLst>
                </a:gridCol>
                <a:gridCol w="1519298">
                  <a:extLst>
                    <a:ext uri="{9D8B030D-6E8A-4147-A177-3AD203B41FA5}">
                      <a16:colId xmlns:a16="http://schemas.microsoft.com/office/drawing/2014/main" val="20001"/>
                    </a:ext>
                  </a:extLst>
                </a:gridCol>
              </a:tblGrid>
              <a:tr h="685751">
                <a:tc>
                  <a:txBody>
                    <a:bodyPr/>
                    <a:lstStyle/>
                    <a:p>
                      <a:pPr>
                        <a:spcAft>
                          <a:spcPts val="0"/>
                        </a:spcAft>
                      </a:pPr>
                      <a:r>
                        <a:rPr lang="en-GB" sz="1800" b="1" dirty="0">
                          <a:latin typeface="Arial" panose="020B0604020202020204" pitchFamily="34" charset="0"/>
                          <a:ea typeface="Times New Roman"/>
                          <a:cs typeface="Arial" panose="020B0604020202020204" pitchFamily="34" charset="0"/>
                        </a:rPr>
                        <a:t>Religion</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latin typeface="Arial" panose="020B0604020202020204" pitchFamily="34" charset="0"/>
                          <a:ea typeface="Times New Roman"/>
                          <a:cs typeface="Arial" panose="020B0604020202020204" pitchFamily="34" charset="0"/>
                        </a:rPr>
                        <a:t>Percentage of people</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751">
                <a:tc>
                  <a:txBody>
                    <a:bodyPr/>
                    <a:lstStyle/>
                    <a:p>
                      <a:pPr>
                        <a:spcAft>
                          <a:spcPts val="0"/>
                        </a:spcAft>
                      </a:pPr>
                      <a:r>
                        <a:rPr lang="en-GB" sz="1800" dirty="0">
                          <a:latin typeface="Arial" panose="020B0604020202020204" pitchFamily="34" charset="0"/>
                          <a:ea typeface="Times New Roman"/>
                          <a:cs typeface="Arial" panose="020B0604020202020204" pitchFamily="34" charset="0"/>
                        </a:rPr>
                        <a:t>Christian (10% of whom are Roman Catholic)</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71.6</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461">
                <a:tc>
                  <a:txBody>
                    <a:bodyPr/>
                    <a:lstStyle/>
                    <a:p>
                      <a:pPr>
                        <a:spcAft>
                          <a:spcPts val="0"/>
                        </a:spcAft>
                      </a:pPr>
                      <a:r>
                        <a:rPr lang="en-GB" sz="1800" dirty="0">
                          <a:latin typeface="Arial" panose="020B0604020202020204" pitchFamily="34" charset="0"/>
                          <a:ea typeface="Times New Roman"/>
                          <a:cs typeface="Arial" panose="020B0604020202020204" pitchFamily="34" charset="0"/>
                        </a:rPr>
                        <a:t>Muslim</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 2.7</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461">
                <a:tc>
                  <a:txBody>
                    <a:bodyPr/>
                    <a:lstStyle/>
                    <a:p>
                      <a:pPr>
                        <a:spcAft>
                          <a:spcPts val="0"/>
                        </a:spcAft>
                      </a:pPr>
                      <a:r>
                        <a:rPr lang="en-GB" sz="1800" dirty="0">
                          <a:latin typeface="Arial" panose="020B0604020202020204" pitchFamily="34" charset="0"/>
                          <a:ea typeface="Times New Roman"/>
                          <a:cs typeface="Arial" panose="020B0604020202020204" pitchFamily="34" charset="0"/>
                        </a:rPr>
                        <a:t>Hindu</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1.0</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461">
                <a:tc>
                  <a:txBody>
                    <a:bodyPr/>
                    <a:lstStyle/>
                    <a:p>
                      <a:pPr>
                        <a:spcAft>
                          <a:spcPts val="0"/>
                        </a:spcAft>
                      </a:pPr>
                      <a:r>
                        <a:rPr lang="en-GB" sz="1800">
                          <a:latin typeface="Arial" panose="020B0604020202020204" pitchFamily="34" charset="0"/>
                          <a:ea typeface="Times New Roman"/>
                          <a:cs typeface="Arial" panose="020B0604020202020204" pitchFamily="34" charset="0"/>
                        </a:rPr>
                        <a:t>Sikh</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0.6</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461">
                <a:tc>
                  <a:txBody>
                    <a:bodyPr/>
                    <a:lstStyle/>
                    <a:p>
                      <a:pPr>
                        <a:spcAft>
                          <a:spcPts val="0"/>
                        </a:spcAft>
                      </a:pPr>
                      <a:r>
                        <a:rPr lang="en-GB" sz="1800">
                          <a:latin typeface="Arial" panose="020B0604020202020204" pitchFamily="34" charset="0"/>
                          <a:ea typeface="Times New Roman"/>
                          <a:cs typeface="Arial" panose="020B0604020202020204" pitchFamily="34" charset="0"/>
                        </a:rPr>
                        <a:t>Jewish</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0.5</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461">
                <a:tc>
                  <a:txBody>
                    <a:bodyPr/>
                    <a:lstStyle/>
                    <a:p>
                      <a:pPr>
                        <a:spcAft>
                          <a:spcPts val="0"/>
                        </a:spcAft>
                      </a:pPr>
                      <a:r>
                        <a:rPr lang="en-GB" sz="1800">
                          <a:latin typeface="Arial" panose="020B0604020202020204" pitchFamily="34" charset="0"/>
                          <a:ea typeface="Times New Roman"/>
                          <a:cs typeface="Arial" panose="020B0604020202020204" pitchFamily="34" charset="0"/>
                        </a:rPr>
                        <a:t>Buddhist</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0.3</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461">
                <a:tc>
                  <a:txBody>
                    <a:bodyPr/>
                    <a:lstStyle/>
                    <a:p>
                      <a:pPr>
                        <a:spcAft>
                          <a:spcPts val="0"/>
                        </a:spcAft>
                      </a:pPr>
                      <a:r>
                        <a:rPr lang="en-GB" sz="1800" dirty="0">
                          <a:latin typeface="Arial" panose="020B0604020202020204" pitchFamily="34" charset="0"/>
                          <a:ea typeface="Times New Roman"/>
                          <a:cs typeface="Arial" panose="020B0604020202020204" pitchFamily="34" charset="0"/>
                        </a:rPr>
                        <a:t>Other</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0.3</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461">
                <a:tc>
                  <a:txBody>
                    <a:bodyPr/>
                    <a:lstStyle/>
                    <a:p>
                      <a:pPr>
                        <a:spcAft>
                          <a:spcPts val="0"/>
                        </a:spcAft>
                      </a:pPr>
                      <a:r>
                        <a:rPr lang="en-GB" sz="1800" dirty="0">
                          <a:latin typeface="Arial" panose="020B0604020202020204" pitchFamily="34" charset="0"/>
                          <a:ea typeface="Times New Roman"/>
                          <a:cs typeface="Arial" panose="020B0604020202020204" pitchFamily="34" charset="0"/>
                        </a:rPr>
                        <a:t>No religion</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15.5</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9461">
                <a:tc>
                  <a:txBody>
                    <a:bodyPr/>
                    <a:lstStyle/>
                    <a:p>
                      <a:pPr>
                        <a:spcAft>
                          <a:spcPts val="0"/>
                        </a:spcAft>
                      </a:pPr>
                      <a:r>
                        <a:rPr lang="en-GB" sz="1800" dirty="0">
                          <a:latin typeface="Arial" panose="020B0604020202020204" pitchFamily="34" charset="0"/>
                          <a:ea typeface="Times New Roman"/>
                          <a:cs typeface="Arial" panose="020B0604020202020204" pitchFamily="34" charset="0"/>
                        </a:rPr>
                        <a:t>Not stated</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7.3</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8529AFC1-7654-42CC-A971-8E02CFB53722}"/>
              </a:ext>
            </a:extLst>
          </p:cNvPr>
          <p:cNvSpPr txBox="1"/>
          <p:nvPr/>
        </p:nvSpPr>
        <p:spPr>
          <a:xfrm>
            <a:off x="1641475" y="73095"/>
            <a:ext cx="4094162" cy="400050"/>
          </a:xfrm>
          <a:prstGeom prst="rect">
            <a:avLst/>
          </a:prstGeom>
          <a:solidFill>
            <a:schemeClr val="accent1">
              <a:lumMod val="20000"/>
              <a:lumOff val="80000"/>
            </a:schemeClr>
          </a:solidFill>
        </p:spPr>
        <p:txBody>
          <a:bodyPr>
            <a:spAutoFit/>
          </a:bodyPr>
          <a:lstStyle/>
          <a:p>
            <a:pPr algn="ctr" eaLnBrk="1" hangingPunct="1">
              <a:defRPr/>
            </a:pPr>
            <a:r>
              <a:rPr lang="en-GB" sz="2000" b="1" dirty="0">
                <a:latin typeface="Arial" panose="020B0604020202020204" pitchFamily="34" charset="0"/>
                <a:cs typeface="Arial" panose="020B0604020202020204" pitchFamily="34" charset="0"/>
              </a:rPr>
              <a:t>2001 Census – Britain</a:t>
            </a:r>
          </a:p>
        </p:txBody>
      </p:sp>
      <p:sp>
        <p:nvSpPr>
          <p:cNvPr id="11" name="TextBox 1">
            <a:extLst>
              <a:ext uri="{FF2B5EF4-FFF2-40B4-BE49-F238E27FC236}">
                <a16:creationId xmlns:a16="http://schemas.microsoft.com/office/drawing/2014/main" id="{AE999007-09FB-4403-B8BB-D7454A7623D3}"/>
              </a:ext>
            </a:extLst>
          </p:cNvPr>
          <p:cNvSpPr txBox="1">
            <a:spLocks noChangeArrowheads="1"/>
          </p:cNvSpPr>
          <p:nvPr/>
        </p:nvSpPr>
        <p:spPr bwMode="auto">
          <a:xfrm>
            <a:off x="1655762" y="337192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id="{81D31054-8D72-42EA-AD1F-3CD05DCDC37F}"/>
              </a:ext>
            </a:extLst>
          </p:cNvPr>
          <p:cNvSpPr txBox="1">
            <a:spLocks noChangeArrowheads="1"/>
          </p:cNvSpPr>
          <p:nvPr/>
        </p:nvSpPr>
        <p:spPr bwMode="auto">
          <a:xfrm>
            <a:off x="1562100" y="5243582"/>
            <a:ext cx="8828087"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1" dirty="0">
                <a:latin typeface="Arial" panose="020B0604020202020204" pitchFamily="34" charset="0"/>
                <a:cs typeface="Arial" panose="020B0604020202020204" pitchFamily="34" charset="0"/>
              </a:rPr>
              <a:t>How do you feel this represents your class, and the area that you live in? </a:t>
            </a:r>
            <a:r>
              <a:rPr lang="en-GB" altLang="en-US" sz="2400" b="1" dirty="0" smtClean="0">
                <a:latin typeface="Arial" panose="020B0604020202020204" pitchFamily="34" charset="0"/>
                <a:cs typeface="Arial" panose="020B0604020202020204" pitchFamily="34" charset="0"/>
              </a:rPr>
              <a:t>  How </a:t>
            </a:r>
            <a:r>
              <a:rPr lang="en-GB" altLang="en-US" sz="2400" b="1" dirty="0">
                <a:latin typeface="Arial" panose="020B0604020202020204" pitchFamily="34" charset="0"/>
                <a:cs typeface="Arial" panose="020B0604020202020204" pitchFamily="34" charset="0"/>
              </a:rPr>
              <a:t>do they compare? </a:t>
            </a:r>
          </a:p>
        </p:txBody>
      </p:sp>
      <p:sp>
        <p:nvSpPr>
          <p:cNvPr id="14" name="TextBox 13">
            <a:extLst>
              <a:ext uri="{FF2B5EF4-FFF2-40B4-BE49-F238E27FC236}">
                <a16:creationId xmlns:a16="http://schemas.microsoft.com/office/drawing/2014/main" id="{4113A58B-355E-4B4F-A9BE-48C60A75D0DE}"/>
              </a:ext>
            </a:extLst>
          </p:cNvPr>
          <p:cNvSpPr txBox="1"/>
          <p:nvPr/>
        </p:nvSpPr>
        <p:spPr>
          <a:xfrm>
            <a:off x="6096000" y="73095"/>
            <a:ext cx="4194175" cy="400050"/>
          </a:xfrm>
          <a:prstGeom prst="rect">
            <a:avLst/>
          </a:prstGeom>
          <a:solidFill>
            <a:schemeClr val="accent1">
              <a:lumMod val="20000"/>
              <a:lumOff val="80000"/>
            </a:schemeClr>
          </a:solidFill>
        </p:spPr>
        <p:txBody>
          <a:bodyPr>
            <a:spAutoFit/>
          </a:bodyPr>
          <a:lstStyle/>
          <a:p>
            <a:pPr algn="ctr" eaLnBrk="1" hangingPunct="1">
              <a:defRPr/>
            </a:pPr>
            <a:r>
              <a:rPr lang="en-GB" sz="2000" b="1" dirty="0">
                <a:latin typeface="Arial" panose="020B0604020202020204" pitchFamily="34" charset="0"/>
                <a:cs typeface="Arial" panose="020B0604020202020204" pitchFamily="34" charset="0"/>
              </a:rPr>
              <a:t>2018 Census – Britain</a:t>
            </a:r>
          </a:p>
        </p:txBody>
      </p:sp>
      <p:graphicFrame>
        <p:nvGraphicFramePr>
          <p:cNvPr id="15" name="Table 14">
            <a:extLst>
              <a:ext uri="{FF2B5EF4-FFF2-40B4-BE49-F238E27FC236}">
                <a16:creationId xmlns:a16="http://schemas.microsoft.com/office/drawing/2014/main" id="{98079589-769E-4CB1-82F8-934ACA3E4C31}"/>
              </a:ext>
            </a:extLst>
          </p:cNvPr>
          <p:cNvGraphicFramePr>
            <a:graphicFrameLocks noGrp="1"/>
          </p:cNvGraphicFramePr>
          <p:nvPr>
            <p:extLst>
              <p:ext uri="{D42A27DB-BD31-4B8C-83A1-F6EECF244321}">
                <p14:modId xmlns:p14="http://schemas.microsoft.com/office/powerpoint/2010/main" val="1647150574"/>
              </p:ext>
            </p:extLst>
          </p:nvPr>
        </p:nvGraphicFramePr>
        <p:xfrm>
          <a:off x="6094412" y="706507"/>
          <a:ext cx="4295775" cy="4164011"/>
        </p:xfrm>
        <a:graphic>
          <a:graphicData uri="http://schemas.openxmlformats.org/drawingml/2006/table">
            <a:tbl>
              <a:tblPr/>
              <a:tblGrid>
                <a:gridCol w="2776477">
                  <a:extLst>
                    <a:ext uri="{9D8B030D-6E8A-4147-A177-3AD203B41FA5}">
                      <a16:colId xmlns:a16="http://schemas.microsoft.com/office/drawing/2014/main" val="20000"/>
                    </a:ext>
                  </a:extLst>
                </a:gridCol>
                <a:gridCol w="1519298">
                  <a:extLst>
                    <a:ext uri="{9D8B030D-6E8A-4147-A177-3AD203B41FA5}">
                      <a16:colId xmlns:a16="http://schemas.microsoft.com/office/drawing/2014/main" val="20001"/>
                    </a:ext>
                  </a:extLst>
                </a:gridCol>
              </a:tblGrid>
              <a:tr h="685729">
                <a:tc>
                  <a:txBody>
                    <a:bodyPr/>
                    <a:lstStyle/>
                    <a:p>
                      <a:pPr>
                        <a:spcAft>
                          <a:spcPts val="0"/>
                        </a:spcAft>
                      </a:pPr>
                      <a:r>
                        <a:rPr lang="en-GB" sz="1800" b="1" dirty="0">
                          <a:latin typeface="Arial" panose="020B0604020202020204" pitchFamily="34" charset="0"/>
                          <a:ea typeface="Times New Roman"/>
                          <a:cs typeface="Arial" panose="020B0604020202020204" pitchFamily="34" charset="0"/>
                        </a:rPr>
                        <a:t>Religion</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latin typeface="Arial" panose="020B0604020202020204" pitchFamily="34" charset="0"/>
                          <a:ea typeface="Times New Roman"/>
                          <a:cs typeface="Arial" panose="020B0604020202020204" pitchFamily="34" charset="0"/>
                        </a:rPr>
                        <a:t>Percentage of people</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2690">
                <a:tc>
                  <a:txBody>
                    <a:bodyPr/>
                    <a:lstStyle/>
                    <a:p>
                      <a:pPr>
                        <a:spcAft>
                          <a:spcPts val="0"/>
                        </a:spcAft>
                      </a:pPr>
                      <a:r>
                        <a:rPr lang="en-GB" sz="1800" dirty="0">
                          <a:latin typeface="Arial" panose="020B0604020202020204" pitchFamily="34" charset="0"/>
                          <a:ea typeface="Times New Roman"/>
                          <a:cs typeface="Arial" panose="020B0604020202020204" pitchFamily="34" charset="0"/>
                        </a:rPr>
                        <a:t>Christian</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50.7</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449">
                <a:tc>
                  <a:txBody>
                    <a:bodyPr/>
                    <a:lstStyle/>
                    <a:p>
                      <a:pPr>
                        <a:spcAft>
                          <a:spcPts val="0"/>
                        </a:spcAft>
                      </a:pPr>
                      <a:r>
                        <a:rPr lang="en-GB" sz="1800" dirty="0">
                          <a:latin typeface="Arial" panose="020B0604020202020204" pitchFamily="34" charset="0"/>
                          <a:ea typeface="Times New Roman"/>
                          <a:cs typeface="Arial" panose="020B0604020202020204" pitchFamily="34" charset="0"/>
                        </a:rPr>
                        <a:t>Muslim</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 2.5</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449">
                <a:tc>
                  <a:txBody>
                    <a:bodyPr/>
                    <a:lstStyle/>
                    <a:p>
                      <a:pPr>
                        <a:spcAft>
                          <a:spcPts val="0"/>
                        </a:spcAft>
                      </a:pPr>
                      <a:r>
                        <a:rPr lang="en-GB" sz="1800" dirty="0">
                          <a:latin typeface="Arial" panose="020B0604020202020204" pitchFamily="34" charset="0"/>
                          <a:ea typeface="Times New Roman"/>
                          <a:cs typeface="Arial" panose="020B0604020202020204" pitchFamily="34" charset="0"/>
                        </a:rPr>
                        <a:t>Hindu</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0.7</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449">
                <a:tc>
                  <a:txBody>
                    <a:bodyPr/>
                    <a:lstStyle/>
                    <a:p>
                      <a:pPr>
                        <a:spcAft>
                          <a:spcPts val="0"/>
                        </a:spcAft>
                      </a:pPr>
                      <a:r>
                        <a:rPr lang="en-GB" sz="1800">
                          <a:latin typeface="Arial" panose="020B0604020202020204" pitchFamily="34" charset="0"/>
                          <a:ea typeface="Times New Roman"/>
                          <a:cs typeface="Arial" panose="020B0604020202020204" pitchFamily="34" charset="0"/>
                        </a:rPr>
                        <a:t>Sikh</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0.3</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9449">
                <a:tc>
                  <a:txBody>
                    <a:bodyPr/>
                    <a:lstStyle/>
                    <a:p>
                      <a:pPr>
                        <a:spcAft>
                          <a:spcPts val="0"/>
                        </a:spcAft>
                      </a:pPr>
                      <a:r>
                        <a:rPr lang="en-GB" sz="1800">
                          <a:latin typeface="Arial" panose="020B0604020202020204" pitchFamily="34" charset="0"/>
                          <a:ea typeface="Times New Roman"/>
                          <a:cs typeface="Arial" panose="020B0604020202020204" pitchFamily="34" charset="0"/>
                        </a:rPr>
                        <a:t>Jewish</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0.6</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9449">
                <a:tc>
                  <a:txBody>
                    <a:bodyPr/>
                    <a:lstStyle/>
                    <a:p>
                      <a:pPr>
                        <a:spcAft>
                          <a:spcPts val="0"/>
                        </a:spcAft>
                      </a:pPr>
                      <a:r>
                        <a:rPr lang="en-GB" sz="1800">
                          <a:latin typeface="Arial" panose="020B0604020202020204" pitchFamily="34" charset="0"/>
                          <a:ea typeface="Times New Roman"/>
                          <a:cs typeface="Arial" panose="020B0604020202020204" pitchFamily="34" charset="0"/>
                        </a:rPr>
                        <a:t>Buddhist</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0.6</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449">
                <a:tc>
                  <a:txBody>
                    <a:bodyPr/>
                    <a:lstStyle/>
                    <a:p>
                      <a:pPr>
                        <a:spcAft>
                          <a:spcPts val="0"/>
                        </a:spcAft>
                      </a:pPr>
                      <a:r>
                        <a:rPr lang="en-GB" sz="1800" dirty="0">
                          <a:latin typeface="Arial" panose="020B0604020202020204" pitchFamily="34" charset="0"/>
                          <a:ea typeface="Times New Roman"/>
                          <a:cs typeface="Arial" panose="020B0604020202020204" pitchFamily="34" charset="0"/>
                        </a:rPr>
                        <a:t>Other</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1.5</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449">
                <a:tc>
                  <a:txBody>
                    <a:bodyPr/>
                    <a:lstStyle/>
                    <a:p>
                      <a:pPr>
                        <a:spcAft>
                          <a:spcPts val="0"/>
                        </a:spcAft>
                      </a:pPr>
                      <a:r>
                        <a:rPr lang="en-GB" sz="1800" dirty="0">
                          <a:latin typeface="Arial" panose="020B0604020202020204" pitchFamily="34" charset="0"/>
                          <a:ea typeface="Times New Roman"/>
                          <a:cs typeface="Arial" panose="020B0604020202020204" pitchFamily="34" charset="0"/>
                        </a:rPr>
                        <a:t>No religion</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41.5</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9449">
                <a:tc>
                  <a:txBody>
                    <a:bodyPr/>
                    <a:lstStyle/>
                    <a:p>
                      <a:pPr>
                        <a:spcAft>
                          <a:spcPts val="0"/>
                        </a:spcAft>
                      </a:pPr>
                      <a:r>
                        <a:rPr lang="en-GB" sz="1800" dirty="0">
                          <a:latin typeface="Arial" panose="020B0604020202020204" pitchFamily="34" charset="0"/>
                          <a:ea typeface="Times New Roman"/>
                          <a:cs typeface="Arial" panose="020B0604020202020204" pitchFamily="34" charset="0"/>
                        </a:rPr>
                        <a:t>Not stated</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dirty="0">
                          <a:latin typeface="Arial" panose="020B0604020202020204" pitchFamily="34" charset="0"/>
                          <a:ea typeface="Times New Roman"/>
                          <a:cs typeface="Arial" panose="020B0604020202020204" pitchFamily="34" charset="0"/>
                        </a:rPr>
                        <a:t>1.6</a:t>
                      </a:r>
                    </a:p>
                  </a:txBody>
                  <a:tcPr marL="68593" marR="68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3574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1CBF8-FE0B-42FA-BDD2-A595F43A8B5E}"/>
              </a:ext>
            </a:extLst>
          </p:cNvPr>
          <p:cNvPicPr>
            <a:picLocks noChangeAspect="1"/>
          </p:cNvPicPr>
          <p:nvPr/>
        </p:nvPicPr>
        <p:blipFill>
          <a:blip r:embed="rId2"/>
          <a:stretch>
            <a:fillRect/>
          </a:stretch>
        </p:blipFill>
        <p:spPr>
          <a:xfrm>
            <a:off x="0" y="6215223"/>
            <a:ext cx="12192000" cy="713232"/>
          </a:xfrm>
          <a:prstGeom prst="rect">
            <a:avLst/>
          </a:prstGeom>
        </p:spPr>
      </p:pic>
      <p:grpSp>
        <p:nvGrpSpPr>
          <p:cNvPr id="6" name="Group 2">
            <a:extLst>
              <a:ext uri="{FF2B5EF4-FFF2-40B4-BE49-F238E27FC236}">
                <a16:creationId xmlns:a16="http://schemas.microsoft.com/office/drawing/2014/main" id="{0B9F8D93-B4F0-4FCD-8611-C19C9F04FF41}"/>
              </a:ext>
            </a:extLst>
          </p:cNvPr>
          <p:cNvGrpSpPr>
            <a:grpSpLocks/>
          </p:cNvGrpSpPr>
          <p:nvPr/>
        </p:nvGrpSpPr>
        <p:grpSpPr bwMode="auto">
          <a:xfrm>
            <a:off x="1719008" y="-13078"/>
            <a:ext cx="9571844" cy="6224076"/>
            <a:chOff x="833" y="382"/>
            <a:chExt cx="4492" cy="3807"/>
          </a:xfrm>
        </p:grpSpPr>
        <p:sp>
          <p:nvSpPr>
            <p:cNvPr id="7" name="Rectangle 3">
              <a:extLst>
                <a:ext uri="{FF2B5EF4-FFF2-40B4-BE49-F238E27FC236}">
                  <a16:creationId xmlns:a16="http://schemas.microsoft.com/office/drawing/2014/main" id="{24C7C1D9-2C65-44A1-98EE-3FEF9C663285}"/>
                </a:ext>
              </a:extLst>
            </p:cNvPr>
            <p:cNvSpPr>
              <a:spLocks noChangeArrowheads="1"/>
            </p:cNvSpPr>
            <p:nvPr/>
          </p:nvSpPr>
          <p:spPr bwMode="auto">
            <a:xfrm>
              <a:off x="833" y="2019"/>
              <a:ext cx="902" cy="282"/>
            </a:xfrm>
            <a:prstGeom prst="rect">
              <a:avLst/>
            </a:prstGeom>
            <a:solidFill>
              <a:schemeClr val="accent1"/>
            </a:solidFill>
            <a:ln w="9525">
              <a:solidFill>
                <a:schemeClr val="tx1"/>
              </a:solidFill>
              <a:miter lim="800000"/>
              <a:headEnd/>
              <a:tailEnd/>
            </a:ln>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 multi-faith </a:t>
              </a:r>
            </a:p>
          </p:txBody>
        </p:sp>
        <p:sp>
          <p:nvSpPr>
            <p:cNvPr id="8" name="Rectangle 4">
              <a:extLst>
                <a:ext uri="{FF2B5EF4-FFF2-40B4-BE49-F238E27FC236}">
                  <a16:creationId xmlns:a16="http://schemas.microsoft.com/office/drawing/2014/main" id="{4639D9FC-1163-493A-960D-9A31B3DF3AD1}"/>
                </a:ext>
              </a:extLst>
            </p:cNvPr>
            <p:cNvSpPr>
              <a:spLocks noChangeArrowheads="1"/>
            </p:cNvSpPr>
            <p:nvPr/>
          </p:nvSpPr>
          <p:spPr bwMode="auto">
            <a:xfrm>
              <a:off x="2305" y="1775"/>
              <a:ext cx="1007" cy="282"/>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a:solidFill>
                    <a:srgbClr val="FFFF00"/>
                  </a:solidFill>
                  <a:latin typeface="Arial" panose="020B0604020202020204" pitchFamily="34" charset="0"/>
                  <a:cs typeface="Arial" panose="020B0604020202020204" pitchFamily="34" charset="0"/>
                </a:rPr>
                <a:t>Advantages </a:t>
              </a:r>
            </a:p>
          </p:txBody>
        </p:sp>
        <p:sp>
          <p:nvSpPr>
            <p:cNvPr id="9" name="Rectangle 5">
              <a:extLst>
                <a:ext uri="{FF2B5EF4-FFF2-40B4-BE49-F238E27FC236}">
                  <a16:creationId xmlns:a16="http://schemas.microsoft.com/office/drawing/2014/main" id="{D8FDD846-5F70-4914-B8C9-3D450E4E69BC}"/>
                </a:ext>
              </a:extLst>
            </p:cNvPr>
            <p:cNvSpPr>
              <a:spLocks noChangeArrowheads="1"/>
            </p:cNvSpPr>
            <p:nvPr/>
          </p:nvSpPr>
          <p:spPr bwMode="auto">
            <a:xfrm>
              <a:off x="3849" y="382"/>
              <a:ext cx="991" cy="282"/>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education</a:t>
              </a:r>
            </a:p>
          </p:txBody>
        </p:sp>
        <p:sp>
          <p:nvSpPr>
            <p:cNvPr id="10" name="Rectangle 6">
              <a:extLst>
                <a:ext uri="{FF2B5EF4-FFF2-40B4-BE49-F238E27FC236}">
                  <a16:creationId xmlns:a16="http://schemas.microsoft.com/office/drawing/2014/main" id="{D0EF2E81-AA30-43D8-B663-05D667A61FAD}"/>
                </a:ext>
              </a:extLst>
            </p:cNvPr>
            <p:cNvSpPr>
              <a:spLocks noChangeArrowheads="1"/>
            </p:cNvSpPr>
            <p:nvPr/>
          </p:nvSpPr>
          <p:spPr bwMode="auto">
            <a:xfrm>
              <a:off x="3875" y="760"/>
              <a:ext cx="1327" cy="508"/>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improve own faith</a:t>
              </a:r>
            </a:p>
          </p:txBody>
        </p:sp>
        <p:sp>
          <p:nvSpPr>
            <p:cNvPr id="11" name="Rectangle 7">
              <a:extLst>
                <a:ext uri="{FF2B5EF4-FFF2-40B4-BE49-F238E27FC236}">
                  <a16:creationId xmlns:a16="http://schemas.microsoft.com/office/drawing/2014/main" id="{F7506EB5-14B9-4C6A-BFFE-CECCB27A78D6}"/>
                </a:ext>
              </a:extLst>
            </p:cNvPr>
            <p:cNvSpPr>
              <a:spLocks noChangeArrowheads="1"/>
            </p:cNvSpPr>
            <p:nvPr/>
          </p:nvSpPr>
          <p:spPr bwMode="auto">
            <a:xfrm>
              <a:off x="3901" y="1302"/>
              <a:ext cx="1422" cy="508"/>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more understanding</a:t>
              </a:r>
            </a:p>
          </p:txBody>
        </p:sp>
        <p:sp>
          <p:nvSpPr>
            <p:cNvPr id="12" name="Rectangle 8">
              <a:extLst>
                <a:ext uri="{FF2B5EF4-FFF2-40B4-BE49-F238E27FC236}">
                  <a16:creationId xmlns:a16="http://schemas.microsoft.com/office/drawing/2014/main" id="{95EAC55B-571B-43B6-A167-11896E94B874}"/>
                </a:ext>
              </a:extLst>
            </p:cNvPr>
            <p:cNvSpPr>
              <a:spLocks noChangeArrowheads="1"/>
            </p:cNvSpPr>
            <p:nvPr/>
          </p:nvSpPr>
          <p:spPr bwMode="auto">
            <a:xfrm>
              <a:off x="3915" y="1851"/>
              <a:ext cx="1410" cy="508"/>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stop religious conflicts</a:t>
              </a:r>
            </a:p>
          </p:txBody>
        </p:sp>
        <p:sp>
          <p:nvSpPr>
            <p:cNvPr id="13" name="Rectangle 9">
              <a:extLst>
                <a:ext uri="{FF2B5EF4-FFF2-40B4-BE49-F238E27FC236}">
                  <a16:creationId xmlns:a16="http://schemas.microsoft.com/office/drawing/2014/main" id="{04082FDC-CE6A-4146-A756-4D9673E5C0F7}"/>
                </a:ext>
              </a:extLst>
            </p:cNvPr>
            <p:cNvSpPr>
              <a:spLocks noChangeArrowheads="1"/>
            </p:cNvSpPr>
            <p:nvPr/>
          </p:nvSpPr>
          <p:spPr bwMode="auto">
            <a:xfrm>
              <a:off x="2306" y="2268"/>
              <a:ext cx="1166" cy="282"/>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Disadvantages </a:t>
              </a:r>
            </a:p>
          </p:txBody>
        </p:sp>
        <p:sp>
          <p:nvSpPr>
            <p:cNvPr id="14" name="Rectangle 10">
              <a:extLst>
                <a:ext uri="{FF2B5EF4-FFF2-40B4-BE49-F238E27FC236}">
                  <a16:creationId xmlns:a16="http://schemas.microsoft.com/office/drawing/2014/main" id="{9AC5B9D3-393F-4110-88CF-38F90C3454AD}"/>
                </a:ext>
              </a:extLst>
            </p:cNvPr>
            <p:cNvSpPr>
              <a:spLocks noChangeArrowheads="1"/>
            </p:cNvSpPr>
            <p:nvPr/>
          </p:nvSpPr>
          <p:spPr bwMode="auto">
            <a:xfrm>
              <a:off x="3875" y="2398"/>
              <a:ext cx="1139" cy="282"/>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conversion</a:t>
              </a:r>
            </a:p>
          </p:txBody>
        </p:sp>
        <p:sp>
          <p:nvSpPr>
            <p:cNvPr id="15" name="Rectangle 11">
              <a:extLst>
                <a:ext uri="{FF2B5EF4-FFF2-40B4-BE49-F238E27FC236}">
                  <a16:creationId xmlns:a16="http://schemas.microsoft.com/office/drawing/2014/main" id="{3DFFFBC9-DC38-46E2-A5F8-E7AFD05CD2A5}"/>
                </a:ext>
              </a:extLst>
            </p:cNvPr>
            <p:cNvSpPr>
              <a:spLocks noChangeArrowheads="1"/>
            </p:cNvSpPr>
            <p:nvPr/>
          </p:nvSpPr>
          <p:spPr bwMode="auto">
            <a:xfrm>
              <a:off x="3892" y="2714"/>
              <a:ext cx="1230" cy="508"/>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mixed marriages</a:t>
              </a:r>
            </a:p>
          </p:txBody>
        </p:sp>
        <p:sp>
          <p:nvSpPr>
            <p:cNvPr id="16" name="Rectangle 12">
              <a:extLst>
                <a:ext uri="{FF2B5EF4-FFF2-40B4-BE49-F238E27FC236}">
                  <a16:creationId xmlns:a16="http://schemas.microsoft.com/office/drawing/2014/main" id="{C8FB9F4C-2384-49FB-8DAC-C8867B34243A}"/>
                </a:ext>
              </a:extLst>
            </p:cNvPr>
            <p:cNvSpPr>
              <a:spLocks noChangeArrowheads="1"/>
            </p:cNvSpPr>
            <p:nvPr/>
          </p:nvSpPr>
          <p:spPr bwMode="auto">
            <a:xfrm>
              <a:off x="3838" y="3342"/>
              <a:ext cx="761" cy="282"/>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children</a:t>
              </a:r>
            </a:p>
          </p:txBody>
        </p:sp>
        <p:sp>
          <p:nvSpPr>
            <p:cNvPr id="17" name="Rectangle 13">
              <a:extLst>
                <a:ext uri="{FF2B5EF4-FFF2-40B4-BE49-F238E27FC236}">
                  <a16:creationId xmlns:a16="http://schemas.microsoft.com/office/drawing/2014/main" id="{D9F3C02A-7616-4CC7-B359-90E946AC6F66}"/>
                </a:ext>
              </a:extLst>
            </p:cNvPr>
            <p:cNvSpPr>
              <a:spLocks noChangeArrowheads="1"/>
            </p:cNvSpPr>
            <p:nvPr/>
          </p:nvSpPr>
          <p:spPr bwMode="auto">
            <a:xfrm>
              <a:off x="3855" y="3681"/>
              <a:ext cx="784" cy="508"/>
            </a:xfrm>
            <a:prstGeom prst="rect">
              <a:avLst/>
            </a:prstGeom>
            <a:solidFill>
              <a:schemeClr val="accent1"/>
            </a:solidFill>
            <a:ln w="9525">
              <a:solidFill>
                <a:schemeClr val="tx1"/>
              </a:solidFill>
              <a:miter lim="800000"/>
              <a:headEnd/>
              <a:tailEnd/>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400" b="1">
                  <a:solidFill>
                    <a:srgbClr val="FFFF00"/>
                  </a:solidFill>
                  <a:latin typeface="Arial" panose="020B0604020202020204" pitchFamily="34" charset="0"/>
                  <a:cs typeface="Arial" panose="020B0604020202020204" pitchFamily="34" charset="0"/>
                </a:rPr>
                <a:t>suspicion</a:t>
              </a:r>
            </a:p>
          </p:txBody>
        </p:sp>
        <p:cxnSp>
          <p:nvCxnSpPr>
            <p:cNvPr id="18" name="AutoShape 14">
              <a:extLst>
                <a:ext uri="{FF2B5EF4-FFF2-40B4-BE49-F238E27FC236}">
                  <a16:creationId xmlns:a16="http://schemas.microsoft.com/office/drawing/2014/main" id="{5D433991-60AF-49D3-8C9B-C5B3E7BDB311}"/>
                </a:ext>
              </a:extLst>
            </p:cNvPr>
            <p:cNvCxnSpPr>
              <a:cxnSpLocks noChangeShapeType="1"/>
              <a:stCxn id="7" idx="3"/>
              <a:endCxn id="8" idx="1"/>
            </p:cNvCxnSpPr>
            <p:nvPr/>
          </p:nvCxnSpPr>
          <p:spPr bwMode="auto">
            <a:xfrm flipV="1">
              <a:off x="1735" y="1916"/>
              <a:ext cx="570" cy="244"/>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19" name="AutoShape 15">
              <a:extLst>
                <a:ext uri="{FF2B5EF4-FFF2-40B4-BE49-F238E27FC236}">
                  <a16:creationId xmlns:a16="http://schemas.microsoft.com/office/drawing/2014/main" id="{F61E2323-AB1E-4DA2-9161-37D1AF860EA8}"/>
                </a:ext>
              </a:extLst>
            </p:cNvPr>
            <p:cNvCxnSpPr>
              <a:cxnSpLocks noChangeShapeType="1"/>
              <a:stCxn id="8" idx="3"/>
              <a:endCxn id="9" idx="1"/>
            </p:cNvCxnSpPr>
            <p:nvPr/>
          </p:nvCxnSpPr>
          <p:spPr bwMode="auto">
            <a:xfrm flipV="1">
              <a:off x="3312" y="523"/>
              <a:ext cx="537" cy="1393"/>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6">
              <a:extLst>
                <a:ext uri="{FF2B5EF4-FFF2-40B4-BE49-F238E27FC236}">
                  <a16:creationId xmlns:a16="http://schemas.microsoft.com/office/drawing/2014/main" id="{5D9F34FB-2527-412D-B0B4-D21DFF685A3B}"/>
                </a:ext>
              </a:extLst>
            </p:cNvPr>
            <p:cNvCxnSpPr>
              <a:cxnSpLocks noChangeShapeType="1"/>
              <a:stCxn id="8" idx="3"/>
              <a:endCxn id="10" idx="1"/>
            </p:cNvCxnSpPr>
            <p:nvPr/>
          </p:nvCxnSpPr>
          <p:spPr bwMode="auto">
            <a:xfrm flipV="1">
              <a:off x="3312" y="1014"/>
              <a:ext cx="563" cy="902"/>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1" name="AutoShape 17">
              <a:extLst>
                <a:ext uri="{FF2B5EF4-FFF2-40B4-BE49-F238E27FC236}">
                  <a16:creationId xmlns:a16="http://schemas.microsoft.com/office/drawing/2014/main" id="{22FD3FA5-BC70-4ADB-9DD7-FD9CE40A423B}"/>
                </a:ext>
              </a:extLst>
            </p:cNvPr>
            <p:cNvCxnSpPr>
              <a:cxnSpLocks noChangeShapeType="1"/>
              <a:stCxn id="8" idx="3"/>
              <a:endCxn id="11" idx="1"/>
            </p:cNvCxnSpPr>
            <p:nvPr/>
          </p:nvCxnSpPr>
          <p:spPr bwMode="auto">
            <a:xfrm flipV="1">
              <a:off x="3312" y="1556"/>
              <a:ext cx="589" cy="36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2" name="AutoShape 18">
              <a:extLst>
                <a:ext uri="{FF2B5EF4-FFF2-40B4-BE49-F238E27FC236}">
                  <a16:creationId xmlns:a16="http://schemas.microsoft.com/office/drawing/2014/main" id="{D0F845EF-5342-4305-80CE-3E00A1F38DF0}"/>
                </a:ext>
              </a:extLst>
            </p:cNvPr>
            <p:cNvCxnSpPr>
              <a:cxnSpLocks noChangeShapeType="1"/>
              <a:stCxn id="8" idx="3"/>
              <a:endCxn id="12" idx="1"/>
            </p:cNvCxnSpPr>
            <p:nvPr/>
          </p:nvCxnSpPr>
          <p:spPr bwMode="auto">
            <a:xfrm>
              <a:off x="3312" y="1916"/>
              <a:ext cx="603" cy="189"/>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3" name="AutoShape 19">
              <a:extLst>
                <a:ext uri="{FF2B5EF4-FFF2-40B4-BE49-F238E27FC236}">
                  <a16:creationId xmlns:a16="http://schemas.microsoft.com/office/drawing/2014/main" id="{E5F6B7A8-3E6C-41FF-BBA4-145F9B46C903}"/>
                </a:ext>
              </a:extLst>
            </p:cNvPr>
            <p:cNvCxnSpPr>
              <a:cxnSpLocks noChangeShapeType="1"/>
              <a:stCxn id="7" idx="3"/>
              <a:endCxn id="13" idx="1"/>
            </p:cNvCxnSpPr>
            <p:nvPr/>
          </p:nvCxnSpPr>
          <p:spPr bwMode="auto">
            <a:xfrm>
              <a:off x="1735" y="2160"/>
              <a:ext cx="571" cy="249"/>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4" name="AutoShape 20">
              <a:extLst>
                <a:ext uri="{FF2B5EF4-FFF2-40B4-BE49-F238E27FC236}">
                  <a16:creationId xmlns:a16="http://schemas.microsoft.com/office/drawing/2014/main" id="{93BED01E-D287-45E8-9977-FE7193386DD8}"/>
                </a:ext>
              </a:extLst>
            </p:cNvPr>
            <p:cNvCxnSpPr>
              <a:cxnSpLocks noChangeShapeType="1"/>
              <a:stCxn id="13" idx="3"/>
              <a:endCxn id="14" idx="1"/>
            </p:cNvCxnSpPr>
            <p:nvPr/>
          </p:nvCxnSpPr>
          <p:spPr bwMode="auto">
            <a:xfrm>
              <a:off x="3472" y="2409"/>
              <a:ext cx="403" cy="130"/>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5" name="AutoShape 21">
              <a:extLst>
                <a:ext uri="{FF2B5EF4-FFF2-40B4-BE49-F238E27FC236}">
                  <a16:creationId xmlns:a16="http://schemas.microsoft.com/office/drawing/2014/main" id="{E173C90C-8764-4061-BD9E-620CAAFD3818}"/>
                </a:ext>
              </a:extLst>
            </p:cNvPr>
            <p:cNvCxnSpPr>
              <a:cxnSpLocks noChangeShapeType="1"/>
              <a:stCxn id="13" idx="3"/>
              <a:endCxn id="15" idx="1"/>
            </p:cNvCxnSpPr>
            <p:nvPr/>
          </p:nvCxnSpPr>
          <p:spPr bwMode="auto">
            <a:xfrm>
              <a:off x="3472" y="2409"/>
              <a:ext cx="420" cy="559"/>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6" name="AutoShape 22">
              <a:extLst>
                <a:ext uri="{FF2B5EF4-FFF2-40B4-BE49-F238E27FC236}">
                  <a16:creationId xmlns:a16="http://schemas.microsoft.com/office/drawing/2014/main" id="{39F63A1B-9B22-4F97-8C32-1BA62B3BDCD4}"/>
                </a:ext>
              </a:extLst>
            </p:cNvPr>
            <p:cNvCxnSpPr>
              <a:cxnSpLocks noChangeShapeType="1"/>
              <a:stCxn id="13" idx="3"/>
              <a:endCxn id="16" idx="1"/>
            </p:cNvCxnSpPr>
            <p:nvPr/>
          </p:nvCxnSpPr>
          <p:spPr bwMode="auto">
            <a:xfrm>
              <a:off x="3472" y="2409"/>
              <a:ext cx="366" cy="1074"/>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cxnSp>
          <p:nvCxnSpPr>
            <p:cNvPr id="27" name="AutoShape 23">
              <a:extLst>
                <a:ext uri="{FF2B5EF4-FFF2-40B4-BE49-F238E27FC236}">
                  <a16:creationId xmlns:a16="http://schemas.microsoft.com/office/drawing/2014/main" id="{D6DD1727-CFE0-4844-BB34-AB073CE942C7}"/>
                </a:ext>
              </a:extLst>
            </p:cNvPr>
            <p:cNvCxnSpPr>
              <a:cxnSpLocks noChangeShapeType="1"/>
              <a:stCxn id="13" idx="3"/>
              <a:endCxn id="17" idx="1"/>
            </p:cNvCxnSpPr>
            <p:nvPr/>
          </p:nvCxnSpPr>
          <p:spPr bwMode="auto">
            <a:xfrm>
              <a:off x="3472" y="2409"/>
              <a:ext cx="383" cy="1526"/>
            </a:xfrm>
            <a:prstGeom prst="bentConnector3">
              <a:avLst>
                <a:gd name="adj1" fmla="val 50000"/>
              </a:avLst>
            </a:prstGeom>
            <a:noFill/>
            <a:ln w="19050">
              <a:solidFill>
                <a:srgbClr val="000000"/>
              </a:solidFill>
              <a:miter lim="800000"/>
              <a:headEnd/>
              <a:tailEnd/>
            </a:ln>
            <a:extLst>
              <a:ext uri="{909E8E84-426E-40DD-AFC4-6F175D3DCCD1}">
                <a14:hiddenFill xmlns:a14="http://schemas.microsoft.com/office/drawing/2010/main">
                  <a:noFill/>
                </a14:hiddenFill>
              </a:ext>
            </a:extLst>
          </p:spPr>
        </p:cxnSp>
      </p:grpSp>
      <p:sp>
        <p:nvSpPr>
          <p:cNvPr id="28" name="TextBox 23">
            <a:extLst>
              <a:ext uri="{FF2B5EF4-FFF2-40B4-BE49-F238E27FC236}">
                <a16:creationId xmlns:a16="http://schemas.microsoft.com/office/drawing/2014/main" id="{60843DF2-011F-45B9-8BFE-C01BED0CF304}"/>
              </a:ext>
            </a:extLst>
          </p:cNvPr>
          <p:cNvSpPr txBox="1">
            <a:spLocks noChangeArrowheads="1"/>
          </p:cNvSpPr>
          <p:nvPr/>
        </p:nvSpPr>
        <p:spPr bwMode="auto">
          <a:xfrm>
            <a:off x="1346889" y="220664"/>
            <a:ext cx="4922367"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cs typeface="Arial" panose="020B0604020202020204" pitchFamily="34" charset="0"/>
              </a:rPr>
              <a:t>You can use this to guide to help you – think about advantages or disadvantage of a multi faith society.</a:t>
            </a:r>
          </a:p>
        </p:txBody>
      </p:sp>
      <p:sp>
        <p:nvSpPr>
          <p:cNvPr id="29" name="TextBox 1">
            <a:extLst>
              <a:ext uri="{FF2B5EF4-FFF2-40B4-BE49-F238E27FC236}">
                <a16:creationId xmlns:a16="http://schemas.microsoft.com/office/drawing/2014/main" id="{9CA3066A-BE74-4534-ADEE-E96E2E50D3FC}"/>
              </a:ext>
            </a:extLst>
          </p:cNvPr>
          <p:cNvSpPr txBox="1">
            <a:spLocks noChangeArrowheads="1"/>
          </p:cNvSpPr>
          <p:nvPr/>
        </p:nvSpPr>
        <p:spPr bwMode="auto">
          <a:xfrm>
            <a:off x="1234178" y="4052888"/>
            <a:ext cx="6060246"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a:latin typeface="Arial" panose="020B0604020202020204" pitchFamily="34" charset="0"/>
                <a:cs typeface="Arial" panose="020B0604020202020204" pitchFamily="34" charset="0"/>
              </a:rPr>
              <a:t>The information on the following sheets </a:t>
            </a:r>
          </a:p>
          <a:p>
            <a:pPr eaLnBrk="1" hangingPunct="1">
              <a:spcBef>
                <a:spcPct val="0"/>
              </a:spcBef>
              <a:buFontTx/>
              <a:buNone/>
            </a:pPr>
            <a:r>
              <a:rPr lang="en-GB" altLang="en-US" sz="2400">
                <a:latin typeface="Arial" panose="020B0604020202020204" pitchFamily="34" charset="0"/>
                <a:cs typeface="Arial" panose="020B0604020202020204" pitchFamily="34" charset="0"/>
              </a:rPr>
              <a:t>Gives examples of different types of beliefs use this to form your views and look at the similarities and differences of each faith</a:t>
            </a:r>
          </a:p>
        </p:txBody>
      </p:sp>
    </p:spTree>
    <p:extLst>
      <p:ext uri="{BB962C8B-B14F-4D97-AF65-F5344CB8AC3E}">
        <p14:creationId xmlns:p14="http://schemas.microsoft.com/office/powerpoint/2010/main" val="214470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AB732-F958-43B6-91C3-8CF8BE5258D6}"/>
              </a:ext>
            </a:extLst>
          </p:cNvPr>
          <p:cNvPicPr>
            <a:picLocks noChangeAspect="1"/>
          </p:cNvPicPr>
          <p:nvPr/>
        </p:nvPicPr>
        <p:blipFill>
          <a:blip r:embed="rId2"/>
          <a:stretch>
            <a:fillRect/>
          </a:stretch>
        </p:blipFill>
        <p:spPr>
          <a:xfrm>
            <a:off x="0" y="6215223"/>
            <a:ext cx="12192000" cy="713232"/>
          </a:xfrm>
          <a:prstGeom prst="rect">
            <a:avLst/>
          </a:prstGeom>
        </p:spPr>
      </p:pic>
      <p:pic>
        <p:nvPicPr>
          <p:cNvPr id="8" name="Picture 13" descr="http://images.google.co.uk/images?q=tbn:VQMAc5kKtsN5uM:www.himalayanacademy.com/resources/books/dws/images/dws-t-is-one-Hinduism.jpg">
            <a:hlinkClick r:id="rId3"/>
            <a:extLst>
              <a:ext uri="{FF2B5EF4-FFF2-40B4-BE49-F238E27FC236}">
                <a16:creationId xmlns:a16="http://schemas.microsoft.com/office/drawing/2014/main" id="{88E0EED5-09A9-435F-AB28-56A4B4AE2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521" y="791817"/>
            <a:ext cx="333692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Ganesh">
            <a:extLst>
              <a:ext uri="{FF2B5EF4-FFF2-40B4-BE49-F238E27FC236}">
                <a16:creationId xmlns:a16="http://schemas.microsoft.com/office/drawing/2014/main" id="{EE1CA297-3355-4CBA-A3F4-D55289AC2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321" y="106017"/>
            <a:ext cx="2684463"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E19AD40-5768-498A-8918-F37D2BF6A7DD}"/>
              </a:ext>
            </a:extLst>
          </p:cNvPr>
          <p:cNvSpPr txBox="1"/>
          <p:nvPr/>
        </p:nvSpPr>
        <p:spPr>
          <a:xfrm>
            <a:off x="655983" y="4671373"/>
            <a:ext cx="10982739" cy="1200329"/>
          </a:xfrm>
          <a:prstGeom prst="rect">
            <a:avLst/>
          </a:prstGeom>
          <a:noFill/>
        </p:spPr>
        <p:txBody>
          <a:bodyPr wrap="square" rtlCol="0">
            <a:spAutoFit/>
          </a:bodyPr>
          <a:lstStyle/>
          <a:p>
            <a:r>
              <a:rPr lang="en-GB" altLang="en-US" sz="1800" b="1" i="1" dirty="0">
                <a:solidFill>
                  <a:schemeClr val="accent2"/>
                </a:solidFill>
                <a:latin typeface="Arial" panose="020B0604020202020204" pitchFamily="34" charset="0"/>
                <a:cs typeface="Arial" panose="020B0604020202020204" pitchFamily="34" charset="0"/>
              </a:rPr>
              <a:t>Hinduism</a:t>
            </a:r>
            <a:r>
              <a:rPr lang="en-GB" altLang="en-US" sz="1800" i="1" dirty="0">
                <a:solidFill>
                  <a:schemeClr val="accent2"/>
                </a:solidFill>
                <a:latin typeface="Arial" panose="020B0604020202020204" pitchFamily="34" charset="0"/>
                <a:cs typeface="Arial" panose="020B0604020202020204" pitchFamily="34" charset="0"/>
              </a:rPr>
              <a:t> </a:t>
            </a:r>
            <a:r>
              <a:rPr lang="en-GB" altLang="en-US" sz="1800" i="1" dirty="0" smtClean="0">
                <a:solidFill>
                  <a:schemeClr val="accent2"/>
                </a:solidFill>
                <a:latin typeface="Arial" panose="020B0604020202020204" pitchFamily="34" charset="0"/>
                <a:cs typeface="Arial" panose="020B0604020202020204" pitchFamily="34" charset="0"/>
              </a:rPr>
              <a:t>- </a:t>
            </a:r>
            <a:r>
              <a:rPr lang="en-GB" altLang="en-US" sz="1800" dirty="0" smtClean="0">
                <a:solidFill>
                  <a:schemeClr val="accent2"/>
                </a:solidFill>
                <a:latin typeface="Arial" panose="020B0604020202020204" pitchFamily="34" charset="0"/>
                <a:cs typeface="Arial" panose="020B0604020202020204" pitchFamily="34" charset="0"/>
              </a:rPr>
              <a:t>This </a:t>
            </a:r>
            <a:r>
              <a:rPr lang="en-GB" altLang="en-US" sz="1800" dirty="0">
                <a:solidFill>
                  <a:schemeClr val="accent2"/>
                </a:solidFill>
                <a:latin typeface="Arial" panose="020B0604020202020204" pitchFamily="34" charset="0"/>
                <a:cs typeface="Arial" panose="020B0604020202020204" pitchFamily="34" charset="0"/>
              </a:rPr>
              <a:t>Sanskrit letter is pronounced ‘Om’.  Hinduism uses the word OM in contemplation to represent ultimate being or divinity.  Its intonation suggests the great harmonic sounding of the sacred source of flowing and flowering within all.  </a:t>
            </a:r>
          </a:p>
          <a:p>
            <a:endParaRPr lang="en-GB" dirty="0"/>
          </a:p>
        </p:txBody>
      </p:sp>
    </p:spTree>
    <p:extLst>
      <p:ext uri="{BB962C8B-B14F-4D97-AF65-F5344CB8AC3E}">
        <p14:creationId xmlns:p14="http://schemas.microsoft.com/office/powerpoint/2010/main" val="99692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43570-66D6-4587-9513-6D0B2F96F5F4}"/>
              </a:ext>
            </a:extLst>
          </p:cNvPr>
          <p:cNvPicPr>
            <a:picLocks noChangeAspect="1"/>
          </p:cNvPicPr>
          <p:nvPr/>
        </p:nvPicPr>
        <p:blipFill>
          <a:blip r:embed="rId2"/>
          <a:stretch>
            <a:fillRect/>
          </a:stretch>
        </p:blipFill>
        <p:spPr>
          <a:xfrm>
            <a:off x="0" y="6215223"/>
            <a:ext cx="12192000" cy="713232"/>
          </a:xfrm>
          <a:prstGeom prst="rect">
            <a:avLst/>
          </a:prstGeom>
        </p:spPr>
      </p:pic>
      <p:sp>
        <p:nvSpPr>
          <p:cNvPr id="5" name="Rectangle 2">
            <a:extLst>
              <a:ext uri="{FF2B5EF4-FFF2-40B4-BE49-F238E27FC236}">
                <a16:creationId xmlns:a16="http://schemas.microsoft.com/office/drawing/2014/main" id="{2BBEB9C8-1DB2-409B-9251-7CBF6ADD7DA8}"/>
              </a:ext>
            </a:extLst>
          </p:cNvPr>
          <p:cNvSpPr>
            <a:spLocks noChangeArrowheads="1"/>
          </p:cNvSpPr>
          <p:nvPr/>
        </p:nvSpPr>
        <p:spPr bwMode="auto">
          <a:xfrm>
            <a:off x="1143000" y="5384226"/>
            <a:ext cx="102571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i="1" dirty="0">
                <a:solidFill>
                  <a:schemeClr val="accent2"/>
                </a:solidFill>
                <a:latin typeface="Arial" panose="020B0604020202020204" pitchFamily="34" charset="0"/>
                <a:cs typeface="Arial" panose="020B0604020202020204" pitchFamily="34" charset="0"/>
              </a:rPr>
              <a:t>Taoism</a:t>
            </a:r>
            <a:r>
              <a:rPr lang="en-GB" altLang="en-US" sz="1800" i="1" dirty="0">
                <a:solidFill>
                  <a:schemeClr val="accent2"/>
                </a:solidFill>
                <a:latin typeface="Arial" panose="020B0604020202020204" pitchFamily="34" charset="0"/>
                <a:cs typeface="Arial" panose="020B0604020202020204" pitchFamily="34" charset="0"/>
              </a:rPr>
              <a:t> </a:t>
            </a:r>
            <a:r>
              <a:rPr lang="en-GB" altLang="en-US" sz="1800" i="1" dirty="0" smtClean="0">
                <a:solidFill>
                  <a:schemeClr val="accent2"/>
                </a:solidFill>
                <a:latin typeface="Arial" panose="020B0604020202020204" pitchFamily="34" charset="0"/>
                <a:cs typeface="Arial" panose="020B0604020202020204" pitchFamily="34" charset="0"/>
              </a:rPr>
              <a:t>- </a:t>
            </a:r>
            <a:r>
              <a:rPr lang="en-GB" altLang="en-US" sz="1800" dirty="0" smtClean="0">
                <a:solidFill>
                  <a:schemeClr val="accent2"/>
                </a:solidFill>
                <a:latin typeface="Arial" panose="020B0604020202020204" pitchFamily="34" charset="0"/>
                <a:cs typeface="Arial" panose="020B0604020202020204" pitchFamily="34" charset="0"/>
              </a:rPr>
              <a:t>The </a:t>
            </a:r>
            <a:r>
              <a:rPr lang="en-GB" altLang="en-US" sz="1800" dirty="0">
                <a:solidFill>
                  <a:schemeClr val="accent2"/>
                </a:solidFill>
                <a:latin typeface="Arial" panose="020B0604020202020204" pitchFamily="34" charset="0"/>
                <a:cs typeface="Arial" panose="020B0604020202020204" pitchFamily="34" charset="0"/>
              </a:rPr>
              <a:t>subtle yin-yang symbol of Taoism reminds us not just of the apparent opposites of life, but of the empowering underlying Oneness.  </a:t>
            </a:r>
            <a:br>
              <a:rPr lang="en-GB" altLang="en-US" sz="1800" dirty="0">
                <a:solidFill>
                  <a:schemeClr val="accent2"/>
                </a:solidFill>
                <a:latin typeface="Arial" panose="020B0604020202020204" pitchFamily="34" charset="0"/>
                <a:cs typeface="Arial" panose="020B0604020202020204" pitchFamily="34" charset="0"/>
              </a:rPr>
            </a:br>
            <a:endParaRPr lang="en-GB" altLang="en-US" sz="1800" dirty="0">
              <a:solidFill>
                <a:schemeClr val="accent2"/>
              </a:solidFill>
              <a:latin typeface="Arial" panose="020B0604020202020204" pitchFamily="34" charset="0"/>
              <a:cs typeface="Arial" panose="020B0604020202020204" pitchFamily="34" charset="0"/>
            </a:endParaRPr>
          </a:p>
        </p:txBody>
      </p:sp>
      <p:pic>
        <p:nvPicPr>
          <p:cNvPr id="6" name="Picture 4" descr="http://www.bahainyc.org/presentations/goldenrule/gr5.gif">
            <a:extLst>
              <a:ext uri="{FF2B5EF4-FFF2-40B4-BE49-F238E27FC236}">
                <a16:creationId xmlns:a16="http://schemas.microsoft.com/office/drawing/2014/main" id="{B20004A1-D678-49A8-8E37-1DFECCAF6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182"/>
          <a:stretch>
            <a:fillRect/>
          </a:stretch>
        </p:blipFill>
        <p:spPr bwMode="auto">
          <a:xfrm>
            <a:off x="3001618" y="-1"/>
            <a:ext cx="1752600" cy="53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religion-cults.com/Eastern/Taoism/tao-yin-yang3.gif">
            <a:extLst>
              <a:ext uri="{FF2B5EF4-FFF2-40B4-BE49-F238E27FC236}">
                <a16:creationId xmlns:a16="http://schemas.microsoft.com/office/drawing/2014/main" id="{D5E9125D-BB68-4BAC-A2B8-6DED7F9E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906" y="566738"/>
            <a:ext cx="4075112"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8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Props1.xml><?xml version="1.0" encoding="utf-8"?>
<ds:datastoreItem xmlns:ds="http://schemas.openxmlformats.org/officeDocument/2006/customXml" ds:itemID="{BC06388D-BC8E-43BB-B7D1-8B8E435FFDD9}"/>
</file>

<file path=customXml/itemProps2.xml><?xml version="1.0" encoding="utf-8"?>
<ds:datastoreItem xmlns:ds="http://schemas.openxmlformats.org/officeDocument/2006/customXml" ds:itemID="{1EEAB2A9-7093-4CFD-AA73-5F663BBD656B}"/>
</file>

<file path=customXml/itemProps3.xml><?xml version="1.0" encoding="utf-8"?>
<ds:datastoreItem xmlns:ds="http://schemas.openxmlformats.org/officeDocument/2006/customXml" ds:itemID="{7A6E7019-FADE-4174-9040-60D5B575BDA5}"/>
</file>

<file path=docProps/app.xml><?xml version="1.0" encoding="utf-8"?>
<Properties xmlns="http://schemas.openxmlformats.org/officeDocument/2006/extended-properties" xmlns:vt="http://schemas.openxmlformats.org/officeDocument/2006/docPropsVTypes">
  <TotalTime>13576</TotalTime>
  <Words>873</Words>
  <Application>Microsoft Office PowerPoint</Application>
  <PresentationFormat>Widescreen</PresentationFormat>
  <Paragraphs>119</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and Disadvantages of  Multi-Faith Societies</vt:lpstr>
      <vt:lpstr>  Multi-faith’ in the UK causes more trouble than it is worth’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dc:creator>
  <cp:lastModifiedBy>Cynthia Amos</cp:lastModifiedBy>
  <cp:revision>24</cp:revision>
  <dcterms:created xsi:type="dcterms:W3CDTF">2020-11-02T09:59:38Z</dcterms:created>
  <dcterms:modified xsi:type="dcterms:W3CDTF">2023-07-19T13:44:09Z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