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9D953E-5C16-4EEB-890C-587A4D90B916}" v="3" dt="2023-09-11T09:59:21.9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92C854E-835A-43E1-8374-492751FBAB26}"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DACE50-97DE-477D-87FD-6D01D23A1138}" type="slidenum">
              <a:rPr lang="en-GB" smtClean="0"/>
              <a:t>‹#›</a:t>
            </a:fld>
            <a:endParaRPr lang="en-GB"/>
          </a:p>
        </p:txBody>
      </p:sp>
    </p:spTree>
    <p:extLst>
      <p:ext uri="{BB962C8B-B14F-4D97-AF65-F5344CB8AC3E}">
        <p14:creationId xmlns:p14="http://schemas.microsoft.com/office/powerpoint/2010/main" val="1201721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92C854E-835A-43E1-8374-492751FBAB26}"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DACE50-97DE-477D-87FD-6D01D23A1138}" type="slidenum">
              <a:rPr lang="en-GB" smtClean="0"/>
              <a:t>‹#›</a:t>
            </a:fld>
            <a:endParaRPr lang="en-GB"/>
          </a:p>
        </p:txBody>
      </p:sp>
    </p:spTree>
    <p:extLst>
      <p:ext uri="{BB962C8B-B14F-4D97-AF65-F5344CB8AC3E}">
        <p14:creationId xmlns:p14="http://schemas.microsoft.com/office/powerpoint/2010/main" val="257965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92C854E-835A-43E1-8374-492751FBAB26}"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DACE50-97DE-477D-87FD-6D01D23A1138}" type="slidenum">
              <a:rPr lang="en-GB" smtClean="0"/>
              <a:t>‹#›</a:t>
            </a:fld>
            <a:endParaRPr lang="en-GB"/>
          </a:p>
        </p:txBody>
      </p:sp>
    </p:spTree>
    <p:extLst>
      <p:ext uri="{BB962C8B-B14F-4D97-AF65-F5344CB8AC3E}">
        <p14:creationId xmlns:p14="http://schemas.microsoft.com/office/powerpoint/2010/main" val="3888810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92C854E-835A-43E1-8374-492751FBAB26}"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DACE50-97DE-477D-87FD-6D01D23A1138}" type="slidenum">
              <a:rPr lang="en-GB" smtClean="0"/>
              <a:t>‹#›</a:t>
            </a:fld>
            <a:endParaRPr lang="en-GB"/>
          </a:p>
        </p:txBody>
      </p:sp>
    </p:spTree>
    <p:extLst>
      <p:ext uri="{BB962C8B-B14F-4D97-AF65-F5344CB8AC3E}">
        <p14:creationId xmlns:p14="http://schemas.microsoft.com/office/powerpoint/2010/main" val="438028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2C854E-835A-43E1-8374-492751FBAB26}"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DACE50-97DE-477D-87FD-6D01D23A1138}" type="slidenum">
              <a:rPr lang="en-GB" smtClean="0"/>
              <a:t>‹#›</a:t>
            </a:fld>
            <a:endParaRPr lang="en-GB"/>
          </a:p>
        </p:txBody>
      </p:sp>
    </p:spTree>
    <p:extLst>
      <p:ext uri="{BB962C8B-B14F-4D97-AF65-F5344CB8AC3E}">
        <p14:creationId xmlns:p14="http://schemas.microsoft.com/office/powerpoint/2010/main" val="3019609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92C854E-835A-43E1-8374-492751FBAB26}"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DACE50-97DE-477D-87FD-6D01D23A1138}" type="slidenum">
              <a:rPr lang="en-GB" smtClean="0"/>
              <a:t>‹#›</a:t>
            </a:fld>
            <a:endParaRPr lang="en-GB"/>
          </a:p>
        </p:txBody>
      </p:sp>
    </p:spTree>
    <p:extLst>
      <p:ext uri="{BB962C8B-B14F-4D97-AF65-F5344CB8AC3E}">
        <p14:creationId xmlns:p14="http://schemas.microsoft.com/office/powerpoint/2010/main" val="2384496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92C854E-835A-43E1-8374-492751FBAB26}" type="datetimeFigureOut">
              <a:rPr lang="en-GB" smtClean="0"/>
              <a:t>11/09/2023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DACE50-97DE-477D-87FD-6D01D23A1138}" type="slidenum">
              <a:rPr lang="en-GB" smtClean="0"/>
              <a:t>‹#›</a:t>
            </a:fld>
            <a:endParaRPr lang="en-GB"/>
          </a:p>
        </p:txBody>
      </p:sp>
    </p:spTree>
    <p:extLst>
      <p:ext uri="{BB962C8B-B14F-4D97-AF65-F5344CB8AC3E}">
        <p14:creationId xmlns:p14="http://schemas.microsoft.com/office/powerpoint/2010/main" val="2124856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92C854E-835A-43E1-8374-492751FBAB26}" type="datetimeFigureOut">
              <a:rPr lang="en-GB" smtClean="0"/>
              <a:t>11/09/2023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DACE50-97DE-477D-87FD-6D01D23A1138}" type="slidenum">
              <a:rPr lang="en-GB" smtClean="0"/>
              <a:t>‹#›</a:t>
            </a:fld>
            <a:endParaRPr lang="en-GB"/>
          </a:p>
        </p:txBody>
      </p:sp>
    </p:spTree>
    <p:extLst>
      <p:ext uri="{BB962C8B-B14F-4D97-AF65-F5344CB8AC3E}">
        <p14:creationId xmlns:p14="http://schemas.microsoft.com/office/powerpoint/2010/main" val="2094155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C854E-835A-43E1-8374-492751FBAB26}" type="datetimeFigureOut">
              <a:rPr lang="en-GB" smtClean="0"/>
              <a:t>11/09/2023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8DACE50-97DE-477D-87FD-6D01D23A1138}" type="slidenum">
              <a:rPr lang="en-GB" smtClean="0"/>
              <a:t>‹#›</a:t>
            </a:fld>
            <a:endParaRPr lang="en-GB"/>
          </a:p>
        </p:txBody>
      </p:sp>
    </p:spTree>
    <p:extLst>
      <p:ext uri="{BB962C8B-B14F-4D97-AF65-F5344CB8AC3E}">
        <p14:creationId xmlns:p14="http://schemas.microsoft.com/office/powerpoint/2010/main" val="372461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2C854E-835A-43E1-8374-492751FBAB26}"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DACE50-97DE-477D-87FD-6D01D23A1138}" type="slidenum">
              <a:rPr lang="en-GB" smtClean="0"/>
              <a:t>‹#›</a:t>
            </a:fld>
            <a:endParaRPr lang="en-GB"/>
          </a:p>
        </p:txBody>
      </p:sp>
    </p:spTree>
    <p:extLst>
      <p:ext uri="{BB962C8B-B14F-4D97-AF65-F5344CB8AC3E}">
        <p14:creationId xmlns:p14="http://schemas.microsoft.com/office/powerpoint/2010/main" val="2828078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2C854E-835A-43E1-8374-492751FBAB26}"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DACE50-97DE-477D-87FD-6D01D23A1138}" type="slidenum">
              <a:rPr lang="en-GB" smtClean="0"/>
              <a:t>‹#›</a:t>
            </a:fld>
            <a:endParaRPr lang="en-GB"/>
          </a:p>
        </p:txBody>
      </p:sp>
    </p:spTree>
    <p:extLst>
      <p:ext uri="{BB962C8B-B14F-4D97-AF65-F5344CB8AC3E}">
        <p14:creationId xmlns:p14="http://schemas.microsoft.com/office/powerpoint/2010/main" val="1687502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C854E-835A-43E1-8374-492751FBAB26}" type="datetimeFigureOut">
              <a:rPr lang="en-GB" smtClean="0"/>
              <a:t>11/09/2023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ACE50-97DE-477D-87FD-6D01D23A1138}" type="slidenum">
              <a:rPr lang="en-GB" smtClean="0"/>
              <a:t>‹#›</a:t>
            </a:fld>
            <a:endParaRPr lang="en-GB"/>
          </a:p>
        </p:txBody>
      </p:sp>
    </p:spTree>
    <p:extLst>
      <p:ext uri="{BB962C8B-B14F-4D97-AF65-F5344CB8AC3E}">
        <p14:creationId xmlns:p14="http://schemas.microsoft.com/office/powerpoint/2010/main" val="1958788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url?q=http://fabufacture.co.uk/danger-signs-uk/&amp;sa=U&amp;ei=3lFSVPPwL8_UaoOjgbgO&amp;ved=0CBYQ9QEwAA&amp;usg=AFQjCNG2ltePtW1kIxXYREbvGODojhP1D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mailto:safeguarding@capel.ac.uk" TargetMode="External"/><Relationship Id="rId7"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ideo" Target="https://www.youtube.com/embed/8wULxPI7Png" TargetMode="External"/><Relationship Id="rId6" Type="http://schemas.openxmlformats.org/officeDocument/2006/relationships/hyperlink" Target="mailto:help@NSPCC.org.uk" TargetMode="External"/><Relationship Id="rId5" Type="http://schemas.openxmlformats.org/officeDocument/2006/relationships/hyperlink" Target="tel:0808%20800%205000" TargetMode="External"/><Relationship Id="rId4" Type="http://schemas.openxmlformats.org/officeDocument/2006/relationships/hyperlink" Target="https://www.gov.uk/report-terroris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ln w="0"/>
                <a:effectLst>
                  <a:outerShdw blurRad="38100" dist="19050" dir="2700000" algn="tl" rotWithShape="0">
                    <a:schemeClr val="dk1">
                      <a:alpha val="40000"/>
                    </a:schemeClr>
                  </a:outerShdw>
                </a:effectLst>
              </a:rPr>
              <a:t>Prevent, Channel</a:t>
            </a:r>
            <a:br>
              <a:rPr lang="en-US" dirty="0">
                <a:ln w="0"/>
                <a:effectLst>
                  <a:outerShdw blurRad="38100" dist="19050" dir="2700000" algn="tl" rotWithShape="0">
                    <a:schemeClr val="dk1">
                      <a:alpha val="40000"/>
                    </a:schemeClr>
                  </a:outerShdw>
                </a:effectLst>
              </a:rPr>
            </a:br>
            <a:r>
              <a:rPr lang="en-US" dirty="0" err="1">
                <a:ln w="0"/>
                <a:effectLst>
                  <a:outerShdw blurRad="38100" dist="19050" dir="2700000" algn="tl" rotWithShape="0">
                    <a:schemeClr val="dk1">
                      <a:alpha val="40000"/>
                    </a:schemeClr>
                  </a:outerShdw>
                </a:effectLst>
              </a:rPr>
              <a:t>Radicalisation</a:t>
            </a:r>
            <a:r>
              <a:rPr lang="en-US" dirty="0">
                <a:ln w="0"/>
                <a:effectLst>
                  <a:outerShdw blurRad="38100" dist="19050" dir="2700000" algn="tl" rotWithShape="0">
                    <a:schemeClr val="dk1">
                      <a:alpha val="40000"/>
                    </a:schemeClr>
                  </a:outerShdw>
                </a:effectLst>
              </a:rPr>
              <a:t> and Extremism</a:t>
            </a:r>
            <a:endParaRPr lang="en-GB" dirty="0"/>
          </a:p>
        </p:txBody>
      </p:sp>
    </p:spTree>
    <p:extLst>
      <p:ext uri="{BB962C8B-B14F-4D97-AF65-F5344CB8AC3E}">
        <p14:creationId xmlns:p14="http://schemas.microsoft.com/office/powerpoint/2010/main" val="3535539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5218"/>
          </a:xfrm>
        </p:spPr>
        <p:txBody>
          <a:bodyPr/>
          <a:lstStyle/>
          <a:p>
            <a:r>
              <a:rPr lang="en-GB" dirty="0"/>
              <a:t>What is Extremism?</a:t>
            </a:r>
          </a:p>
        </p:txBody>
      </p:sp>
      <p:sp>
        <p:nvSpPr>
          <p:cNvPr id="3" name="Content Placeholder 2"/>
          <p:cNvSpPr>
            <a:spLocks noGrp="1"/>
          </p:cNvSpPr>
          <p:nvPr>
            <p:ph idx="1"/>
          </p:nvPr>
        </p:nvSpPr>
        <p:spPr>
          <a:xfrm>
            <a:off x="838200" y="1110342"/>
            <a:ext cx="10515600" cy="5538651"/>
          </a:xfrm>
        </p:spPr>
        <p:txBody>
          <a:bodyPr>
            <a:normAutofit/>
          </a:bodyPr>
          <a:lstStyle/>
          <a:p>
            <a:pPr marL="0" lvl="0" indent="0">
              <a:lnSpc>
                <a:spcPct val="100000"/>
              </a:lnSpc>
              <a:spcBef>
                <a:spcPts val="0"/>
              </a:spcBef>
              <a:buNone/>
            </a:pPr>
            <a:r>
              <a:rPr lang="en-GB" sz="1800" b="1" dirty="0">
                <a:solidFill>
                  <a:prstClr val="black"/>
                </a:solidFill>
              </a:rPr>
              <a:t>The law and extremism: </a:t>
            </a:r>
          </a:p>
          <a:p>
            <a:pPr marL="285750" lvl="0" indent="-285750">
              <a:lnSpc>
                <a:spcPct val="100000"/>
              </a:lnSpc>
              <a:spcBef>
                <a:spcPts val="0"/>
              </a:spcBef>
            </a:pPr>
            <a:r>
              <a:rPr lang="en-GB" sz="1800" dirty="0">
                <a:solidFill>
                  <a:prstClr val="black"/>
                </a:solidFill>
              </a:rPr>
              <a:t>Extremism crosses the line between freedom of speech/legal protest and criminal activity.</a:t>
            </a:r>
          </a:p>
          <a:p>
            <a:pPr marL="285750" lvl="0" indent="-285750">
              <a:lnSpc>
                <a:spcPct val="100000"/>
              </a:lnSpc>
              <a:spcBef>
                <a:spcPts val="0"/>
              </a:spcBef>
            </a:pPr>
            <a:r>
              <a:rPr lang="en-GB" sz="1800" dirty="0">
                <a:solidFill>
                  <a:prstClr val="black"/>
                </a:solidFill>
              </a:rPr>
              <a:t>Extremists may be convicted on a range of different charges such as inciting racial or religious hatred; soliciting murder; terrorism; and using the Internet to stir up racial hatred, religious hatred, or hatred based on sexual orientation</a:t>
            </a:r>
          </a:p>
          <a:p>
            <a:pPr marL="285750" lvl="0" indent="-285750">
              <a:lnSpc>
                <a:spcPct val="100000"/>
              </a:lnSpc>
              <a:spcBef>
                <a:spcPts val="0"/>
              </a:spcBef>
            </a:pPr>
            <a:r>
              <a:rPr lang="en-GB" sz="1800" dirty="0">
                <a:solidFill>
                  <a:prstClr val="black"/>
                </a:solidFill>
              </a:rPr>
              <a:t>Many of these carry jail sentences </a:t>
            </a:r>
          </a:p>
          <a:p>
            <a:pPr marL="0" indent="0">
              <a:buNone/>
            </a:pPr>
            <a:r>
              <a:rPr lang="en-GB" sz="1800" b="1" dirty="0"/>
              <a:t>HM Government defines extremism as:</a:t>
            </a:r>
          </a:p>
          <a:p>
            <a:r>
              <a:rPr lang="en-GB" sz="1800" dirty="0"/>
              <a:t>“Vocal or active opposition to fundamental British values, including democracy, the rule of law, individual liberty and mutual respect and tolerance of different faiths and beliefs“.</a:t>
            </a:r>
          </a:p>
          <a:p>
            <a:pPr marL="0" indent="0">
              <a:buNone/>
            </a:pPr>
            <a:r>
              <a:rPr lang="en-GB" sz="1800" b="1" dirty="0"/>
              <a:t>Extremism is:  </a:t>
            </a:r>
          </a:p>
          <a:p>
            <a:pPr marL="285750" indent="-285750"/>
            <a:r>
              <a:rPr lang="en-GB" sz="1800" dirty="0"/>
              <a:t>a person who holds extreme political or religious views</a:t>
            </a:r>
          </a:p>
          <a:p>
            <a:pPr marL="285750" indent="-285750"/>
            <a:r>
              <a:rPr lang="en-GB" sz="1800" dirty="0"/>
              <a:t>Problems arise when views lead to dangerous or criminal behaviour or incitement to hatred</a:t>
            </a:r>
          </a:p>
          <a:p>
            <a:pPr marL="285750" indent="-285750"/>
            <a:r>
              <a:rPr lang="en-GB" sz="1800" dirty="0"/>
              <a:t>Most people who believe in a religion or a political or animal rights cause are </a:t>
            </a:r>
            <a:r>
              <a:rPr lang="en-GB" sz="1800" b="1" dirty="0"/>
              <a:t>not</a:t>
            </a:r>
            <a:r>
              <a:rPr lang="en-GB" sz="1800" dirty="0"/>
              <a:t> extremists but such causes have sometimes attracted extremists who have resorted to violence and intimidation. </a:t>
            </a:r>
          </a:p>
          <a:p>
            <a:pPr marL="285750" indent="-285750"/>
            <a:r>
              <a:rPr lang="en-GB" sz="1800" dirty="0"/>
              <a:t>Extremists operate either as organised groups or ‘lone wolves’</a:t>
            </a:r>
          </a:p>
          <a:p>
            <a:pPr marL="285750" indent="-285750"/>
            <a:endParaRPr lang="en-GB" sz="1800" dirty="0"/>
          </a:p>
          <a:p>
            <a:endParaRPr lang="en-GB" dirty="0"/>
          </a:p>
        </p:txBody>
      </p:sp>
    </p:spTree>
    <p:extLst>
      <p:ext uri="{BB962C8B-B14F-4D97-AF65-F5344CB8AC3E}">
        <p14:creationId xmlns:p14="http://schemas.microsoft.com/office/powerpoint/2010/main" val="1451573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0561" y="1342349"/>
            <a:ext cx="2712720" cy="2031325"/>
          </a:xfrm>
          <a:prstGeom prst="rect">
            <a:avLst/>
          </a:prstGeom>
        </p:spPr>
        <p:txBody>
          <a:bodyPr wrap="square">
            <a:spAutoFit/>
          </a:bodyPr>
          <a:lstStyle/>
          <a:p>
            <a:pPr fontAlgn="t"/>
            <a:r>
              <a:rPr lang="en-US" b="1" dirty="0"/>
              <a:t>Be Alert; Sings to look for: </a:t>
            </a:r>
          </a:p>
          <a:p>
            <a:pPr fontAlgn="t"/>
            <a:endParaRPr lang="en-GB" b="1" dirty="0"/>
          </a:p>
          <a:p>
            <a:pPr fontAlgn="t"/>
            <a:r>
              <a:rPr lang="en-GB" dirty="0"/>
              <a:t>Groups will not use the word ‘extremist’ to describe themselves so look out for the danger signs.</a:t>
            </a:r>
          </a:p>
        </p:txBody>
      </p:sp>
      <p:graphicFrame>
        <p:nvGraphicFramePr>
          <p:cNvPr id="3" name="Table 2"/>
          <p:cNvGraphicFramePr>
            <a:graphicFrameLocks noGrp="1"/>
          </p:cNvGraphicFramePr>
          <p:nvPr>
            <p:extLst>
              <p:ext uri="{D42A27DB-BD31-4B8C-83A1-F6EECF244321}">
                <p14:modId xmlns:p14="http://schemas.microsoft.com/office/powerpoint/2010/main" val="4083283570"/>
              </p:ext>
            </p:extLst>
          </p:nvPr>
        </p:nvGraphicFramePr>
        <p:xfrm>
          <a:off x="3697582" y="591494"/>
          <a:ext cx="7776864" cy="5779558"/>
        </p:xfrm>
        <a:graphic>
          <a:graphicData uri="http://schemas.openxmlformats.org/drawingml/2006/table">
            <a:tbl>
              <a:tblPr firstRow="1" firstCol="1" bandRow="1">
                <a:tableStyleId>{5C22544A-7EE6-4342-B048-85BDC9FD1C3A}</a:tableStyleId>
              </a:tblPr>
              <a:tblGrid>
                <a:gridCol w="6383390">
                  <a:extLst>
                    <a:ext uri="{9D8B030D-6E8A-4147-A177-3AD203B41FA5}">
                      <a16:colId xmlns:a16="http://schemas.microsoft.com/office/drawing/2014/main" val="20000"/>
                    </a:ext>
                  </a:extLst>
                </a:gridCol>
                <a:gridCol w="1393474">
                  <a:extLst>
                    <a:ext uri="{9D8B030D-6E8A-4147-A177-3AD203B41FA5}">
                      <a16:colId xmlns:a16="http://schemas.microsoft.com/office/drawing/2014/main" val="20001"/>
                    </a:ext>
                  </a:extLst>
                </a:gridCol>
              </a:tblGrid>
              <a:tr h="864233">
                <a:tc>
                  <a:txBody>
                    <a:bodyPr/>
                    <a:lstStyle/>
                    <a:p>
                      <a:pPr marL="0" lvl="0" indent="0" algn="l">
                        <a:lnSpc>
                          <a:spcPct val="115000"/>
                        </a:lnSpc>
                        <a:spcAft>
                          <a:spcPts val="0"/>
                        </a:spcAft>
                        <a:buFont typeface="Arial"/>
                        <a:buNone/>
                        <a:tabLst>
                          <a:tab pos="457200" algn="l"/>
                        </a:tabLst>
                      </a:pPr>
                      <a:r>
                        <a:rPr lang="en-GB" sz="2400" dirty="0">
                          <a:effectLst/>
                        </a:rPr>
                        <a:t>Does the group state that it will use ‘any means’ in the name of its cause?</a:t>
                      </a:r>
                    </a:p>
                  </a:txBody>
                  <a:tcPr marL="68580" marR="68580" marT="0" marB="0"/>
                </a:tc>
                <a:tc>
                  <a:txBody>
                    <a:bodyPr/>
                    <a:lstStyle/>
                    <a:p>
                      <a:pP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864233">
                <a:tc>
                  <a:txBody>
                    <a:bodyPr/>
                    <a:lstStyle/>
                    <a:p>
                      <a:pPr marL="0" lvl="0" indent="0" algn="l">
                        <a:lnSpc>
                          <a:spcPct val="115000"/>
                        </a:lnSpc>
                        <a:spcAft>
                          <a:spcPts val="0"/>
                        </a:spcAft>
                        <a:buFont typeface="Arial"/>
                        <a:buNone/>
                        <a:tabLst>
                          <a:tab pos="457200" algn="l"/>
                        </a:tabLst>
                      </a:pPr>
                      <a:r>
                        <a:rPr lang="en-GB" sz="2400" dirty="0">
                          <a:effectLst/>
                        </a:rPr>
                        <a:t>Is it prepared to use violence or violent protest  even just as a last resort?</a:t>
                      </a:r>
                    </a:p>
                  </a:txBody>
                  <a:tcPr marL="68580" marR="68580" marT="0" marB="0"/>
                </a:tc>
                <a:tc>
                  <a:txBody>
                    <a:bodyPr/>
                    <a:lstStyle/>
                    <a:p>
                      <a:pPr>
                        <a:lnSpc>
                          <a:spcPct val="115000"/>
                        </a:lnSpc>
                        <a:spcAft>
                          <a:spcPts val="0"/>
                        </a:spcAft>
                      </a:pPr>
                      <a:r>
                        <a:rPr lang="en-GB" sz="1100" dirty="0">
                          <a:effectLst/>
                        </a:rPr>
                        <a:t> </a:t>
                      </a:r>
                    </a:p>
                    <a:p>
                      <a:pPr>
                        <a:lnSpc>
                          <a:spcPct val="115000"/>
                        </a:lnSpc>
                        <a:spcAft>
                          <a:spcPts val="0"/>
                        </a:spcAft>
                      </a:pPr>
                      <a:endParaRPr lang="en-GB" sz="1100" dirty="0">
                        <a:effectLst/>
                        <a:latin typeface="Calibri"/>
                        <a:ea typeface="Calibri"/>
                        <a:cs typeface="Times New Roman"/>
                      </a:endParaRPr>
                    </a:p>
                    <a:p>
                      <a:pP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1494403">
                <a:tc>
                  <a:txBody>
                    <a:bodyPr/>
                    <a:lstStyle/>
                    <a:p>
                      <a:pPr marL="0" lvl="0" indent="0">
                        <a:lnSpc>
                          <a:spcPct val="115000"/>
                        </a:lnSpc>
                        <a:spcAft>
                          <a:spcPts val="0"/>
                        </a:spcAft>
                        <a:buFont typeface="Arial"/>
                        <a:buNone/>
                        <a:tabLst>
                          <a:tab pos="457200" algn="l"/>
                        </a:tabLst>
                      </a:pPr>
                      <a:r>
                        <a:rPr lang="en-GB" sz="2400" dirty="0">
                          <a:effectLst/>
                        </a:rPr>
                        <a:t>Does it express negative attitudes</a:t>
                      </a:r>
                      <a:r>
                        <a:rPr lang="en-GB" sz="2400" baseline="0" dirty="0">
                          <a:effectLst/>
                        </a:rPr>
                        <a:t> </a:t>
                      </a:r>
                      <a:r>
                        <a:rPr lang="en-GB" sz="2400" dirty="0">
                          <a:effectLst/>
                        </a:rPr>
                        <a:t>towards  other groups such as Muslims; Christians; LGBT groups; people from different ethnic groups?</a:t>
                      </a:r>
                    </a:p>
                    <a:p>
                      <a:pP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endParaRPr lang="en-GB" sz="1100" dirty="0">
                        <a:effectLst/>
                      </a:endParaRPr>
                    </a:p>
                    <a:p>
                      <a:pP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1494403">
                <a:tc>
                  <a:txBody>
                    <a:bodyPr/>
                    <a:lstStyle/>
                    <a:p>
                      <a:pPr marL="0" lvl="0" indent="0" algn="l">
                        <a:lnSpc>
                          <a:spcPct val="115000"/>
                        </a:lnSpc>
                        <a:spcAft>
                          <a:spcPts val="0"/>
                        </a:spcAft>
                        <a:buFont typeface="Arial"/>
                        <a:buNone/>
                        <a:tabLst>
                          <a:tab pos="457200" algn="l"/>
                        </a:tabLst>
                      </a:pPr>
                      <a:r>
                        <a:rPr lang="en-GB" sz="2400" dirty="0">
                          <a:effectLst/>
                        </a:rPr>
                        <a:t>Are</a:t>
                      </a:r>
                      <a:r>
                        <a:rPr lang="en-GB" sz="2400" baseline="0" dirty="0">
                          <a:effectLst/>
                        </a:rPr>
                        <a:t> its members </a:t>
                      </a:r>
                      <a:r>
                        <a:rPr lang="en-GB" sz="2400" dirty="0">
                          <a:effectLst/>
                        </a:rPr>
                        <a:t>prepared to engage in illegal activity such as damaging property or sending bomb hoaxes?</a:t>
                      </a:r>
                      <a:endParaRPr lang="en-GB" sz="1400" dirty="0">
                        <a:effectLst/>
                      </a:endParaRPr>
                    </a:p>
                    <a:p>
                      <a:pP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1062286">
                <a:tc>
                  <a:txBody>
                    <a:bodyPr/>
                    <a:lstStyle/>
                    <a:p>
                      <a:pPr marL="0" lvl="0" indent="0">
                        <a:lnSpc>
                          <a:spcPct val="115000"/>
                        </a:lnSpc>
                        <a:spcAft>
                          <a:spcPts val="0"/>
                        </a:spcAft>
                        <a:buFont typeface="Arial"/>
                        <a:buNone/>
                        <a:tabLst>
                          <a:tab pos="457200" algn="l"/>
                        </a:tabLst>
                      </a:pPr>
                      <a:r>
                        <a:rPr lang="en-GB" sz="2400" dirty="0">
                          <a:effectLst/>
                        </a:rPr>
                        <a:t>Does</a:t>
                      </a:r>
                      <a:r>
                        <a:rPr lang="en-GB" sz="2400" baseline="0" dirty="0">
                          <a:effectLst/>
                        </a:rPr>
                        <a:t> it e</a:t>
                      </a:r>
                      <a:r>
                        <a:rPr lang="en-GB" sz="2400" dirty="0">
                          <a:effectLst/>
                        </a:rPr>
                        <a:t>ngage in activities that may put others at risk of harm?</a:t>
                      </a:r>
                    </a:p>
                    <a:p>
                      <a:pP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100" dirty="0">
                          <a:effectLst/>
                        </a:rPr>
                        <a:t> </a:t>
                      </a:r>
                    </a:p>
                    <a:p>
                      <a:pPr>
                        <a:lnSpc>
                          <a:spcPct val="115000"/>
                        </a:lnSpc>
                        <a:spcAft>
                          <a:spcPts val="0"/>
                        </a:spcAft>
                      </a:pPr>
                      <a:endParaRPr lang="en-GB" sz="1100" dirty="0">
                        <a:effectLst/>
                        <a:latin typeface="Calibri"/>
                        <a:ea typeface="Calibri"/>
                        <a:cs typeface="Times New Roman"/>
                      </a:endParaRPr>
                    </a:p>
                    <a:p>
                      <a:pP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bl>
          </a:graphicData>
        </a:graphic>
      </p:graphicFrame>
      <p:pic>
        <p:nvPicPr>
          <p:cNvPr id="4" name="Picture 5" descr="http://t1.gstatic.com/images?q=tbn:ANd9GcRTqjCGCnR6s7AMi3UrUySryfkcZdJe49HM12MJuMmZx2jwYxNEvo1HZMA">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33874" y="804450"/>
            <a:ext cx="338138" cy="476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http://t1.gstatic.com/images?q=tbn:ANd9GcRTqjCGCnR6s7AMi3UrUySryfkcZdJe49HM12MJuMmZx2jwYxNEvo1HZMA">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33874" y="1676691"/>
            <a:ext cx="338138" cy="476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ttp://t1.gstatic.com/images?q=tbn:ANd9GcRTqjCGCnR6s7AMi3UrUySryfkcZdJe49HM12MJuMmZx2jwYxNEvo1HZMA">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33874" y="2699573"/>
            <a:ext cx="338138" cy="476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http://t1.gstatic.com/images?q=tbn:ANd9GcRTqjCGCnR6s7AMi3UrUySryfkcZdJe49HM12MJuMmZx2jwYxNEvo1HZMA">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33874" y="4297187"/>
            <a:ext cx="338138" cy="4762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http://t1.gstatic.com/images?q=tbn:ANd9GcRTqjCGCnR6s7AMi3UrUySryfkcZdJe49HM12MJuMmZx2jwYxNEvo1HZMA">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33874" y="5656676"/>
            <a:ext cx="338138" cy="47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6225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2994" y="1039059"/>
            <a:ext cx="4828903" cy="2585323"/>
          </a:xfrm>
          <a:prstGeom prst="rect">
            <a:avLst/>
          </a:prstGeom>
        </p:spPr>
        <p:txBody>
          <a:bodyPr wrap="square">
            <a:spAutoFit/>
          </a:bodyPr>
          <a:lstStyle/>
          <a:p>
            <a:pPr marL="285750" indent="-285750">
              <a:buFont typeface="Arial" panose="020B0604020202020204" pitchFamily="34" charset="0"/>
              <a:buChar char="•"/>
            </a:pPr>
            <a:r>
              <a:rPr lang="en-GB" dirty="0"/>
              <a:t>Radicalisation is the process ‘by which a person comes to support terrorism and forms of extremism leading to terrorism’</a:t>
            </a:r>
          </a:p>
          <a:p>
            <a:endParaRPr lang="en-GB" dirty="0"/>
          </a:p>
          <a:p>
            <a:pPr marL="285750" indent="-285750">
              <a:buFont typeface="Arial" panose="020B0604020202020204" pitchFamily="34" charset="0"/>
              <a:buChar char="•"/>
            </a:pPr>
            <a:r>
              <a:rPr lang="en-GB" dirty="0"/>
              <a:t>Students are often targets and are especially vulnerable to online radicalisation</a:t>
            </a:r>
          </a:p>
          <a:p>
            <a:endParaRPr lang="en-GB" dirty="0"/>
          </a:p>
          <a:p>
            <a:pPr marL="285750" indent="-285750">
              <a:buFont typeface="Arial" panose="020B0604020202020204" pitchFamily="34" charset="0"/>
              <a:buChar char="•"/>
            </a:pPr>
            <a:r>
              <a:rPr lang="en-GB" dirty="0"/>
              <a:t>Grooming techniques are used that are similar to those used in sexual grooming</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2201" y="370983"/>
            <a:ext cx="7682508" cy="5051249"/>
          </a:xfrm>
          <a:prstGeom prst="rect">
            <a:avLst/>
          </a:prstGeom>
        </p:spPr>
      </p:pic>
      <p:sp>
        <p:nvSpPr>
          <p:cNvPr id="4" name="Rectangle 3"/>
          <p:cNvSpPr/>
          <p:nvPr/>
        </p:nvSpPr>
        <p:spPr>
          <a:xfrm>
            <a:off x="552994" y="370983"/>
            <a:ext cx="1514902" cy="369332"/>
          </a:xfrm>
          <a:prstGeom prst="rect">
            <a:avLst/>
          </a:prstGeom>
        </p:spPr>
        <p:txBody>
          <a:bodyPr wrap="none">
            <a:spAutoFit/>
          </a:bodyPr>
          <a:lstStyle/>
          <a:p>
            <a:r>
              <a:rPr lang="en-GB" b="1" dirty="0"/>
              <a:t>Radicalisation</a:t>
            </a:r>
          </a:p>
        </p:txBody>
      </p:sp>
    </p:spTree>
    <p:extLst>
      <p:ext uri="{BB962C8B-B14F-4D97-AF65-F5344CB8AC3E}">
        <p14:creationId xmlns:p14="http://schemas.microsoft.com/office/powerpoint/2010/main" val="1507974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7498" y="4386442"/>
            <a:ext cx="10916195" cy="2031325"/>
          </a:xfrm>
          <a:prstGeom prst="rect">
            <a:avLst/>
          </a:prstGeom>
        </p:spPr>
        <p:txBody>
          <a:bodyPr wrap="square">
            <a:spAutoFit/>
          </a:bodyPr>
          <a:lstStyle/>
          <a:p>
            <a:r>
              <a:rPr lang="en-GB" b="1" dirty="0"/>
              <a:t>If you are concerned that you or a friend are being drawn into extremist activity, tell someone:</a:t>
            </a:r>
            <a:endParaRPr lang="en-GB" dirty="0"/>
          </a:p>
          <a:p>
            <a:pPr marL="285750" indent="-285750">
              <a:buFont typeface="Arial" panose="020B0604020202020204" pitchFamily="34" charset="0"/>
              <a:buChar char="•"/>
            </a:pPr>
            <a:r>
              <a:rPr lang="en-GB" dirty="0"/>
              <a:t>Student Services where there are Safe guarding officers, mentors and counsellors available to support.</a:t>
            </a:r>
          </a:p>
          <a:p>
            <a:pPr marL="285750" indent="-285750">
              <a:buFont typeface="Arial" panose="020B0604020202020204" pitchFamily="34" charset="0"/>
              <a:buChar char="•"/>
            </a:pPr>
            <a:r>
              <a:rPr lang="en-GB" dirty="0"/>
              <a:t>Your Course Manager or a tutor that you trust</a:t>
            </a:r>
          </a:p>
          <a:p>
            <a:pPr marL="285750" indent="-285750">
              <a:buFont typeface="Arial" panose="020B0604020202020204" pitchFamily="34" charset="0"/>
              <a:buChar char="•"/>
            </a:pPr>
            <a:r>
              <a:rPr lang="en-GB" dirty="0"/>
              <a:t>Email the Safeguarding group: </a:t>
            </a:r>
            <a:r>
              <a:rPr lang="en-GB" dirty="0">
                <a:hlinkClick r:id="rId3"/>
              </a:rPr>
              <a:t>safeguarding@capel.ac.uk</a:t>
            </a:r>
            <a:r>
              <a:rPr lang="en-GB" dirty="0"/>
              <a:t> </a:t>
            </a:r>
          </a:p>
          <a:p>
            <a:pPr marL="285750" indent="-285750">
              <a:buFont typeface="Arial" panose="020B0604020202020204" pitchFamily="34" charset="0"/>
              <a:buChar char="•"/>
            </a:pPr>
            <a:r>
              <a:rPr lang="en-US" dirty="0"/>
              <a:t>You can report out side by using the Government reporting tool </a:t>
            </a:r>
            <a:r>
              <a:rPr lang="en-US" dirty="0">
                <a:hlinkClick r:id="rId4"/>
              </a:rPr>
              <a:t>https://www.gov.uk/report-terrorism</a:t>
            </a:r>
            <a:endParaRPr lang="en-US" dirty="0"/>
          </a:p>
          <a:p>
            <a:pPr marL="285750" indent="-285750">
              <a:buFont typeface="Arial" panose="020B0604020202020204" pitchFamily="34" charset="0"/>
              <a:buChar char="•"/>
            </a:pPr>
            <a:r>
              <a:rPr lang="en-US" dirty="0"/>
              <a:t>If you are in danger call 999. </a:t>
            </a:r>
          </a:p>
          <a:p>
            <a:pPr marL="285750" indent="-285750">
              <a:buFont typeface="Arial" panose="020B0604020202020204" pitchFamily="34" charset="0"/>
              <a:buChar char="•"/>
            </a:pPr>
            <a:r>
              <a:rPr lang="en-US" dirty="0">
                <a:hlinkClick r:id="rId5"/>
              </a:rPr>
              <a:t>Child line: 0808 800 5000</a:t>
            </a:r>
            <a:r>
              <a:rPr lang="en-US" dirty="0"/>
              <a:t> or emailing </a:t>
            </a:r>
            <a:r>
              <a:rPr lang="en-US" dirty="0">
                <a:hlinkClick r:id="rId6"/>
              </a:rPr>
              <a:t>help@NSPCC.org.uk</a:t>
            </a:r>
            <a:endParaRPr lang="en-US" dirty="0"/>
          </a:p>
        </p:txBody>
      </p:sp>
      <p:sp>
        <p:nvSpPr>
          <p:cNvPr id="3" name="Rectangle 2"/>
          <p:cNvSpPr/>
          <p:nvPr/>
        </p:nvSpPr>
        <p:spPr>
          <a:xfrm>
            <a:off x="657498" y="305024"/>
            <a:ext cx="10916194" cy="3600986"/>
          </a:xfrm>
          <a:prstGeom prst="rect">
            <a:avLst/>
          </a:prstGeom>
        </p:spPr>
        <p:txBody>
          <a:bodyPr wrap="square">
            <a:spAutoFit/>
          </a:bodyPr>
          <a:lstStyle/>
          <a:p>
            <a:r>
              <a:rPr lang="en-US" b="1" i="0" dirty="0">
                <a:solidFill>
                  <a:srgbClr val="202124"/>
                </a:solidFill>
                <a:effectLst/>
                <a:latin typeface="Google Sans"/>
              </a:rPr>
              <a:t>What does prevent and channel stand for in safeguarding?</a:t>
            </a:r>
          </a:p>
          <a:p>
            <a:endParaRPr lang="en-US" b="1" i="0" dirty="0">
              <a:solidFill>
                <a:srgbClr val="202124"/>
              </a:solidFill>
              <a:effectLst/>
            </a:endParaRPr>
          </a:p>
          <a:p>
            <a:r>
              <a:rPr lang="en-US" b="0" i="0" dirty="0">
                <a:solidFill>
                  <a:srgbClr val="4D5156"/>
                </a:solidFill>
                <a:effectLst/>
              </a:rPr>
              <a:t>Simply put, Prevent is about </a:t>
            </a:r>
            <a:r>
              <a:rPr lang="en-US" b="0" i="0" dirty="0">
                <a:solidFill>
                  <a:srgbClr val="040C28"/>
                </a:solidFill>
                <a:effectLst/>
              </a:rPr>
              <a:t>safeguarding individuals from being drawn into terrorism</a:t>
            </a:r>
            <a:r>
              <a:rPr lang="en-US" b="0" i="0" dirty="0">
                <a:solidFill>
                  <a:srgbClr val="4D5156"/>
                </a:solidFill>
                <a:effectLst/>
              </a:rPr>
              <a:t>, ensuring those vulnerable to extremist and terrorist narratives are given appropriate advice and support at an early stage. Prevent is no different to any other form of safeguarding from harm. Click on the video below for an overview of the prevent strategies. </a:t>
            </a:r>
          </a:p>
          <a:p>
            <a:r>
              <a:rPr lang="en-US" dirty="0">
                <a:solidFill>
                  <a:srgbClr val="4D5156"/>
                </a:solidFill>
              </a:rPr>
              <a:t>Channel is a multi service approach, meaning that the most </a:t>
            </a:r>
          </a:p>
          <a:p>
            <a:r>
              <a:rPr lang="en-US" dirty="0">
                <a:solidFill>
                  <a:srgbClr val="4D5156"/>
                </a:solidFill>
              </a:rPr>
              <a:t>vulnerable people in society and people who have been drawn </a:t>
            </a:r>
          </a:p>
          <a:p>
            <a:r>
              <a:rPr lang="en-US" dirty="0">
                <a:solidFill>
                  <a:srgbClr val="4D5156"/>
                </a:solidFill>
              </a:rPr>
              <a:t>into terrorism will be offered full help and support. </a:t>
            </a:r>
          </a:p>
          <a:p>
            <a:endParaRPr lang="en-US" sz="1200" dirty="0">
              <a:solidFill>
                <a:srgbClr val="4D5156"/>
              </a:solidFill>
              <a:latin typeface="Google Sans"/>
            </a:endParaRPr>
          </a:p>
          <a:p>
            <a:r>
              <a:rPr lang="en-US" sz="1200" i="1" dirty="0">
                <a:solidFill>
                  <a:srgbClr val="4D5156"/>
                </a:solidFill>
                <a:latin typeface="Google Sans"/>
              </a:rPr>
              <a:t>‘’780 individuals have left the Channel process since April 2015 with no further terrorism-related </a:t>
            </a:r>
          </a:p>
          <a:p>
            <a:r>
              <a:rPr lang="en-US" sz="1200" i="1" dirty="0">
                <a:solidFill>
                  <a:srgbClr val="4D5156"/>
                </a:solidFill>
                <a:latin typeface="Google Sans"/>
              </a:rPr>
              <a:t>concerns. This change will improve the efficiency of Channel panels and so ensure that such </a:t>
            </a:r>
          </a:p>
          <a:p>
            <a:r>
              <a:rPr lang="en-US" sz="1200" i="1" dirty="0">
                <a:solidFill>
                  <a:srgbClr val="4D5156"/>
                </a:solidFill>
                <a:latin typeface="Google Sans"/>
              </a:rPr>
              <a:t>individuals receive the support they need in a timely manner to guide them away from </a:t>
            </a:r>
          </a:p>
          <a:p>
            <a:r>
              <a:rPr lang="en-US" sz="1200" i="1" dirty="0">
                <a:solidFill>
                  <a:srgbClr val="4D5156"/>
                </a:solidFill>
                <a:latin typeface="Google Sans"/>
              </a:rPr>
              <a:t>such activity.”  </a:t>
            </a:r>
            <a:r>
              <a:rPr lang="en-US" sz="1200" i="1" dirty="0" err="1">
                <a:solidFill>
                  <a:srgbClr val="4D5156"/>
                </a:solidFill>
                <a:latin typeface="Google Sans"/>
              </a:rPr>
              <a:t>Rt</a:t>
            </a:r>
            <a:r>
              <a:rPr lang="en-US" sz="1200" i="1" dirty="0">
                <a:solidFill>
                  <a:srgbClr val="4D5156"/>
                </a:solidFill>
                <a:latin typeface="Google Sans"/>
              </a:rPr>
              <a:t> Hon Ben Wallace MP, Minister of State for Security and Economic Crime </a:t>
            </a:r>
          </a:p>
          <a:p>
            <a:endParaRPr lang="en-US" b="0" i="0" dirty="0">
              <a:solidFill>
                <a:srgbClr val="202124"/>
              </a:solidFill>
              <a:effectLst/>
              <a:latin typeface="arial" panose="020B0604020202020204" pitchFamily="34" charset="0"/>
            </a:endParaRPr>
          </a:p>
        </p:txBody>
      </p:sp>
      <p:pic>
        <p:nvPicPr>
          <p:cNvPr id="4" name="8wULxPI7Png"/>
          <p:cNvPicPr>
            <a:picLocks noRot="1" noChangeAspect="1"/>
          </p:cNvPicPr>
          <p:nvPr>
            <a:videoFile r:link="rId1"/>
          </p:nvPr>
        </p:nvPicPr>
        <p:blipFill>
          <a:blip r:embed="rId7"/>
          <a:stretch>
            <a:fillRect/>
          </a:stretch>
        </p:blipFill>
        <p:spPr>
          <a:xfrm>
            <a:off x="7238954" y="1856712"/>
            <a:ext cx="4125732" cy="2320724"/>
          </a:xfrm>
          <a:prstGeom prst="rect">
            <a:avLst/>
          </a:prstGeom>
        </p:spPr>
      </p:pic>
    </p:spTree>
    <p:extLst>
      <p:ext uri="{BB962C8B-B14F-4D97-AF65-F5344CB8AC3E}">
        <p14:creationId xmlns:p14="http://schemas.microsoft.com/office/powerpoint/2010/main" val="2603922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D1EBAADD8EB8241B72EDA8B6D88159C" ma:contentTypeVersion="14" ma:contentTypeDescription="Create a new document." ma:contentTypeScope="" ma:versionID="b339d323639a7ab000565834618077d6">
  <xsd:schema xmlns:xsd="http://www.w3.org/2001/XMLSchema" xmlns:xs="http://www.w3.org/2001/XMLSchema" xmlns:p="http://schemas.microsoft.com/office/2006/metadata/properties" xmlns:ns2="7e8693f6-5d79-4604-bddd-456e21101c9d" xmlns:ns3="3fd155e4-6a04-42f1-a34a-dfc70400231e" targetNamespace="http://schemas.microsoft.com/office/2006/metadata/properties" ma:root="true" ma:fieldsID="ea904db3a7e994a4c5f25e2cb6ce3c1c" ns2:_="" ns3:_="">
    <xsd:import namespace="7e8693f6-5d79-4604-bddd-456e21101c9d"/>
    <xsd:import namespace="3fd155e4-6a04-42f1-a34a-dfc70400231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8693f6-5d79-4604-bddd-456e21101c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7a6c9892-aff3-4ae5-bb17-7a24d2e1fdc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d155e4-6a04-42f1-a34a-dfc70400231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d50e9f58-65f9-41c3-bbaa-ea38d7c7763f}" ma:internalName="TaxCatchAll" ma:showField="CatchAllData" ma:web="3fd155e4-6a04-42f1-a34a-dfc70400231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e8693f6-5d79-4604-bddd-456e21101c9d">
      <Terms xmlns="http://schemas.microsoft.com/office/infopath/2007/PartnerControls"/>
    </lcf76f155ced4ddcb4097134ff3c332f>
    <TaxCatchAll xmlns="3fd155e4-6a04-42f1-a34a-dfc70400231e" xsi:nil="true"/>
  </documentManagement>
</p:properties>
</file>

<file path=customXml/itemProps1.xml><?xml version="1.0" encoding="utf-8"?>
<ds:datastoreItem xmlns:ds="http://schemas.openxmlformats.org/officeDocument/2006/customXml" ds:itemID="{3E3DBB5C-E24D-4E95-9654-AC03A4BF0621}">
  <ds:schemaRefs>
    <ds:schemaRef ds:uri="http://schemas.microsoft.com/sharepoint/v3/contenttype/forms"/>
  </ds:schemaRefs>
</ds:datastoreItem>
</file>

<file path=customXml/itemProps2.xml><?xml version="1.0" encoding="utf-8"?>
<ds:datastoreItem xmlns:ds="http://schemas.openxmlformats.org/officeDocument/2006/customXml" ds:itemID="{E1E81A6E-68BA-4D2C-A883-ABE587E72F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8693f6-5d79-4604-bddd-456e21101c9d"/>
    <ds:schemaRef ds:uri="3fd155e4-6a04-42f1-a34a-dfc7040023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149CC71-E5E0-4272-8672-7068DA4D1B31}">
  <ds:schemaRefs>
    <ds:schemaRef ds:uri="http://schemas.microsoft.com/office/2006/metadata/properties"/>
    <ds:schemaRef ds:uri="http://schemas.microsoft.com/office/infopath/2007/PartnerControls"/>
    <ds:schemaRef ds:uri="7e8693f6-5d79-4604-bddd-456e21101c9d"/>
    <ds:schemaRef ds:uri="3fd155e4-6a04-42f1-a34a-dfc70400231e"/>
  </ds:schemaRefs>
</ds:datastoreItem>
</file>

<file path=docProps/app.xml><?xml version="1.0" encoding="utf-8"?>
<Properties xmlns="http://schemas.openxmlformats.org/officeDocument/2006/extended-properties" xmlns:vt="http://schemas.openxmlformats.org/officeDocument/2006/docPropsVTypes">
  <TotalTime>62</TotalTime>
  <Words>602</Words>
  <Application>Microsoft Office PowerPoint</Application>
  <PresentationFormat>Widescreen</PresentationFormat>
  <Paragraphs>54</Paragraphs>
  <Slides>5</Slides>
  <Notes>0</Notes>
  <HiddenSlides>0</HiddenSlides>
  <MMClips>1</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Prevent, Channel Radicalisation and Extremism</vt:lpstr>
      <vt:lpstr>What is Extremism?</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  Radicalization  and Extremism</dc:title>
  <dc:creator>Jaimie Squillino</dc:creator>
  <cp:lastModifiedBy>Jaimie Squillino</cp:lastModifiedBy>
  <cp:revision>11</cp:revision>
  <dcterms:created xsi:type="dcterms:W3CDTF">2023-05-17T12:46:10Z</dcterms:created>
  <dcterms:modified xsi:type="dcterms:W3CDTF">2023-09-11T09:59:23Z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0x0101001D1EBAADD8EB8241B72EDA8B6D88159C</vt:lpwstr>
  </property>
</Properties>
</file>