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
  </p:sldMasterIdLst>
  <p:notesMasterIdLst>
    <p:notesMasterId r:id="rId27"/>
  </p:notesMasterIdLst>
  <p:sldIdLst>
    <p:sldId id="257" r:id="rId4"/>
    <p:sldId id="258" r:id="rId5"/>
    <p:sldId id="259" r:id="rId6"/>
    <p:sldId id="260" r:id="rId7"/>
    <p:sldId id="261" r:id="rId8"/>
    <p:sldId id="262" r:id="rId9"/>
    <p:sldId id="264" r:id="rId10"/>
    <p:sldId id="265" r:id="rId11"/>
    <p:sldId id="266" r:id="rId12"/>
    <p:sldId id="268" r:id="rId13"/>
    <p:sldId id="267" r:id="rId14"/>
    <p:sldId id="269" r:id="rId15"/>
    <p:sldId id="270" r:id="rId16"/>
    <p:sldId id="278" r:id="rId17"/>
    <p:sldId id="271" r:id="rId18"/>
    <p:sldId id="272" r:id="rId19"/>
    <p:sldId id="273" r:id="rId20"/>
    <p:sldId id="274" r:id="rId21"/>
    <p:sldId id="275" r:id="rId22"/>
    <p:sldId id="277" r:id="rId23"/>
    <p:sldId id="276" r:id="rId24"/>
    <p:sldId id="279" r:id="rId25"/>
    <p:sldId id="263"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73E846-5A82-4756-8B1D-2D5DF7851837}" v="1" dt="2023-09-11T09:49:46.81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1752" autoAdjust="0"/>
  </p:normalViewPr>
  <p:slideViewPr>
    <p:cSldViewPr snapToGrid="0">
      <p:cViewPr varScale="1">
        <p:scale>
          <a:sx n="62" d="100"/>
          <a:sy n="62" d="100"/>
        </p:scale>
        <p:origin x="1066" y="1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1.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microsoft.com/office/2015/10/relationships/revisionInfo" Target="revisionInfo.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CC70F3-B2A3-41A8-A612-651AF51243CD}" type="datetimeFigureOut">
              <a:rPr lang="en-GB" smtClean="0"/>
              <a:t>11/09/2023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B35589-052F-4363-A8D4-07B3D39ED163}" type="slidenum">
              <a:rPr lang="en-GB" smtClean="0"/>
              <a:t>‹#›</a:t>
            </a:fld>
            <a:endParaRPr lang="en-GB"/>
          </a:p>
        </p:txBody>
      </p:sp>
    </p:spTree>
    <p:extLst>
      <p:ext uri="{BB962C8B-B14F-4D97-AF65-F5344CB8AC3E}">
        <p14:creationId xmlns:p14="http://schemas.microsoft.com/office/powerpoint/2010/main" val="4481179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p:txBody>
      </p:sp>
      <p:sp>
        <p:nvSpPr>
          <p:cNvPr id="4" name="Slide Number Placeholder 3"/>
          <p:cNvSpPr>
            <a:spLocks noGrp="1"/>
          </p:cNvSpPr>
          <p:nvPr>
            <p:ph type="sldNum" sz="quarter" idx="10"/>
          </p:nvPr>
        </p:nvSpPr>
        <p:spPr/>
        <p:txBody>
          <a:bodyPr/>
          <a:lstStyle/>
          <a:p>
            <a:fld id="{37A1F56A-1FBA-4658-9C11-CA7C1074BD6D}" type="slidenum">
              <a:rPr lang="en-GB" smtClean="0"/>
              <a:t>2</a:t>
            </a:fld>
            <a:endParaRPr lang="en-GB"/>
          </a:p>
        </p:txBody>
      </p:sp>
    </p:spTree>
    <p:extLst>
      <p:ext uri="{BB962C8B-B14F-4D97-AF65-F5344CB8AC3E}">
        <p14:creationId xmlns:p14="http://schemas.microsoft.com/office/powerpoint/2010/main" val="10283140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Answers</a:t>
            </a:r>
            <a:endParaRPr lang="en-GB" dirty="0"/>
          </a:p>
        </p:txBody>
      </p:sp>
      <p:sp>
        <p:nvSpPr>
          <p:cNvPr id="4" name="Slide Number Placeholder 3"/>
          <p:cNvSpPr>
            <a:spLocks noGrp="1"/>
          </p:cNvSpPr>
          <p:nvPr>
            <p:ph type="sldNum" sz="quarter" idx="10"/>
          </p:nvPr>
        </p:nvSpPr>
        <p:spPr/>
        <p:txBody>
          <a:bodyPr/>
          <a:lstStyle/>
          <a:p>
            <a:fld id="{A2B35589-052F-4363-A8D4-07B3D39ED163}" type="slidenum">
              <a:rPr lang="en-GB" smtClean="0"/>
              <a:t>12</a:t>
            </a:fld>
            <a:endParaRPr lang="en-GB"/>
          </a:p>
        </p:txBody>
      </p:sp>
    </p:spTree>
    <p:extLst>
      <p:ext uri="{BB962C8B-B14F-4D97-AF65-F5344CB8AC3E}">
        <p14:creationId xmlns:p14="http://schemas.microsoft.com/office/powerpoint/2010/main" val="10250133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p:txBody>
      </p:sp>
      <p:sp>
        <p:nvSpPr>
          <p:cNvPr id="4" name="Slide Number Placeholder 3"/>
          <p:cNvSpPr>
            <a:spLocks noGrp="1"/>
          </p:cNvSpPr>
          <p:nvPr>
            <p:ph type="sldNum" sz="quarter" idx="10"/>
          </p:nvPr>
        </p:nvSpPr>
        <p:spPr/>
        <p:txBody>
          <a:bodyPr/>
          <a:lstStyle/>
          <a:p>
            <a:fld id="{A2B35589-052F-4363-A8D4-07B3D39ED163}" type="slidenum">
              <a:rPr lang="en-GB" smtClean="0"/>
              <a:t>13</a:t>
            </a:fld>
            <a:endParaRPr lang="en-GB"/>
          </a:p>
        </p:txBody>
      </p:sp>
    </p:spTree>
    <p:extLst>
      <p:ext uri="{BB962C8B-B14F-4D97-AF65-F5344CB8AC3E}">
        <p14:creationId xmlns:p14="http://schemas.microsoft.com/office/powerpoint/2010/main" val="40157195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p:txBody>
      </p:sp>
      <p:sp>
        <p:nvSpPr>
          <p:cNvPr id="4" name="Slide Number Placeholder 3"/>
          <p:cNvSpPr>
            <a:spLocks noGrp="1"/>
          </p:cNvSpPr>
          <p:nvPr>
            <p:ph type="sldNum" sz="quarter" idx="10"/>
          </p:nvPr>
        </p:nvSpPr>
        <p:spPr/>
        <p:txBody>
          <a:bodyPr/>
          <a:lstStyle/>
          <a:p>
            <a:fld id="{A2B35589-052F-4363-A8D4-07B3D39ED163}" type="slidenum">
              <a:rPr lang="en-GB" smtClean="0"/>
              <a:t>14</a:t>
            </a:fld>
            <a:endParaRPr lang="en-GB"/>
          </a:p>
        </p:txBody>
      </p:sp>
    </p:spTree>
    <p:extLst>
      <p:ext uri="{BB962C8B-B14F-4D97-AF65-F5344CB8AC3E}">
        <p14:creationId xmlns:p14="http://schemas.microsoft.com/office/powerpoint/2010/main" val="1038931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p:txBody>
      </p:sp>
      <p:sp>
        <p:nvSpPr>
          <p:cNvPr id="4" name="Slide Number Placeholder 3"/>
          <p:cNvSpPr>
            <a:spLocks noGrp="1"/>
          </p:cNvSpPr>
          <p:nvPr>
            <p:ph type="sldNum" sz="quarter" idx="10"/>
          </p:nvPr>
        </p:nvSpPr>
        <p:spPr/>
        <p:txBody>
          <a:bodyPr/>
          <a:lstStyle/>
          <a:p>
            <a:fld id="{A2B35589-052F-4363-A8D4-07B3D39ED163}" type="slidenum">
              <a:rPr lang="en-GB" smtClean="0"/>
              <a:t>15</a:t>
            </a:fld>
            <a:endParaRPr lang="en-GB"/>
          </a:p>
        </p:txBody>
      </p:sp>
    </p:spTree>
    <p:extLst>
      <p:ext uri="{BB962C8B-B14F-4D97-AF65-F5344CB8AC3E}">
        <p14:creationId xmlns:p14="http://schemas.microsoft.com/office/powerpoint/2010/main" val="21572548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p:txBody>
      </p:sp>
      <p:sp>
        <p:nvSpPr>
          <p:cNvPr id="4" name="Slide Number Placeholder 3"/>
          <p:cNvSpPr>
            <a:spLocks noGrp="1"/>
          </p:cNvSpPr>
          <p:nvPr>
            <p:ph type="sldNum" sz="quarter" idx="10"/>
          </p:nvPr>
        </p:nvSpPr>
        <p:spPr/>
        <p:txBody>
          <a:bodyPr/>
          <a:lstStyle/>
          <a:p>
            <a:fld id="{A2B35589-052F-4363-A8D4-07B3D39ED163}" type="slidenum">
              <a:rPr lang="en-GB" smtClean="0"/>
              <a:t>16</a:t>
            </a:fld>
            <a:endParaRPr lang="en-GB"/>
          </a:p>
        </p:txBody>
      </p:sp>
    </p:spTree>
    <p:extLst>
      <p:ext uri="{BB962C8B-B14F-4D97-AF65-F5344CB8AC3E}">
        <p14:creationId xmlns:p14="http://schemas.microsoft.com/office/powerpoint/2010/main" val="7715549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What does it mean by grooming someone?</a:t>
            </a:r>
          </a:p>
          <a:p>
            <a:r>
              <a:rPr lang="en-US" baseline="0" dirty="0"/>
              <a:t>Grooming is when someone builds a relationship, trust and emotional connection with a child or young person so they can manipulate, exploit and abuse them. Children and young people who are groomed can be sexually abused, exploited or trafficked. Anybody can be a groomer, no matter their age, gender or race.</a:t>
            </a:r>
            <a:endParaRPr lang="en-GB" baseline="0" dirty="0"/>
          </a:p>
        </p:txBody>
      </p:sp>
      <p:sp>
        <p:nvSpPr>
          <p:cNvPr id="4" name="Slide Number Placeholder 3"/>
          <p:cNvSpPr>
            <a:spLocks noGrp="1"/>
          </p:cNvSpPr>
          <p:nvPr>
            <p:ph type="sldNum" sz="quarter" idx="10"/>
          </p:nvPr>
        </p:nvSpPr>
        <p:spPr/>
        <p:txBody>
          <a:bodyPr/>
          <a:lstStyle/>
          <a:p>
            <a:fld id="{A2B35589-052F-4363-A8D4-07B3D39ED163}" type="slidenum">
              <a:rPr lang="en-GB" smtClean="0"/>
              <a:t>17</a:t>
            </a:fld>
            <a:endParaRPr lang="en-GB"/>
          </a:p>
        </p:txBody>
      </p:sp>
    </p:spTree>
    <p:extLst>
      <p:ext uri="{BB962C8B-B14F-4D97-AF65-F5344CB8AC3E}">
        <p14:creationId xmlns:p14="http://schemas.microsoft.com/office/powerpoint/2010/main" val="38662257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p:txBody>
      </p:sp>
      <p:sp>
        <p:nvSpPr>
          <p:cNvPr id="4" name="Slide Number Placeholder 3"/>
          <p:cNvSpPr>
            <a:spLocks noGrp="1"/>
          </p:cNvSpPr>
          <p:nvPr>
            <p:ph type="sldNum" sz="quarter" idx="10"/>
          </p:nvPr>
        </p:nvSpPr>
        <p:spPr/>
        <p:txBody>
          <a:bodyPr/>
          <a:lstStyle/>
          <a:p>
            <a:fld id="{A2B35589-052F-4363-A8D4-07B3D39ED163}" type="slidenum">
              <a:rPr lang="en-GB" smtClean="0"/>
              <a:t>18</a:t>
            </a:fld>
            <a:endParaRPr lang="en-GB"/>
          </a:p>
        </p:txBody>
      </p:sp>
    </p:spTree>
    <p:extLst>
      <p:ext uri="{BB962C8B-B14F-4D97-AF65-F5344CB8AC3E}">
        <p14:creationId xmlns:p14="http://schemas.microsoft.com/office/powerpoint/2010/main" val="3341971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p:txBody>
      </p:sp>
      <p:sp>
        <p:nvSpPr>
          <p:cNvPr id="4" name="Slide Number Placeholder 3"/>
          <p:cNvSpPr>
            <a:spLocks noGrp="1"/>
          </p:cNvSpPr>
          <p:nvPr>
            <p:ph type="sldNum" sz="quarter" idx="10"/>
          </p:nvPr>
        </p:nvSpPr>
        <p:spPr/>
        <p:txBody>
          <a:bodyPr/>
          <a:lstStyle/>
          <a:p>
            <a:fld id="{A2B35589-052F-4363-A8D4-07B3D39ED163}" type="slidenum">
              <a:rPr lang="en-GB" smtClean="0"/>
              <a:t>19</a:t>
            </a:fld>
            <a:endParaRPr lang="en-GB"/>
          </a:p>
        </p:txBody>
      </p:sp>
    </p:spTree>
    <p:extLst>
      <p:ext uri="{BB962C8B-B14F-4D97-AF65-F5344CB8AC3E}">
        <p14:creationId xmlns:p14="http://schemas.microsoft.com/office/powerpoint/2010/main" val="35264949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p:txBody>
      </p:sp>
      <p:sp>
        <p:nvSpPr>
          <p:cNvPr id="4" name="Slide Number Placeholder 3"/>
          <p:cNvSpPr>
            <a:spLocks noGrp="1"/>
          </p:cNvSpPr>
          <p:nvPr>
            <p:ph type="sldNum" sz="quarter" idx="10"/>
          </p:nvPr>
        </p:nvSpPr>
        <p:spPr/>
        <p:txBody>
          <a:bodyPr/>
          <a:lstStyle/>
          <a:p>
            <a:fld id="{A2B35589-052F-4363-A8D4-07B3D39ED163}" type="slidenum">
              <a:rPr lang="en-GB" smtClean="0"/>
              <a:t>20</a:t>
            </a:fld>
            <a:endParaRPr lang="en-GB"/>
          </a:p>
        </p:txBody>
      </p:sp>
    </p:spTree>
    <p:extLst>
      <p:ext uri="{BB962C8B-B14F-4D97-AF65-F5344CB8AC3E}">
        <p14:creationId xmlns:p14="http://schemas.microsoft.com/office/powerpoint/2010/main" val="34470672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It's not a crime to send intimate images or videos of yourself privately to another person if you're both consenting adults. It's a crime to show intimate images or videos, send them to another person, upload them to a website, or threaten to do this, without consent</a:t>
            </a:r>
            <a:r>
              <a:rPr lang="en-US" sz="1200" b="0" i="0" kern="1200" baseline="0" dirty="0">
                <a:solidFill>
                  <a:schemeClr val="tx1"/>
                </a:solidFill>
                <a:effectLst/>
                <a:latin typeface="+mn-lt"/>
                <a:ea typeface="+mn-ea"/>
                <a:cs typeface="+mn-cs"/>
              </a:rPr>
              <a:t> of the person in the image. </a:t>
            </a:r>
            <a:r>
              <a:rPr lang="en-US" sz="1200" b="0" i="0" kern="1200" dirty="0">
                <a:solidFill>
                  <a:schemeClr val="tx1"/>
                </a:solidFill>
                <a:effectLst/>
                <a:latin typeface="+mn-lt"/>
                <a:ea typeface="+mn-ea"/>
                <a:cs typeface="+mn-cs"/>
              </a:rPr>
              <a:t>If you are under 18, it is against the law to: take, have or distribute a sexual photo; this includes a selfie.</a:t>
            </a:r>
            <a:endParaRPr lang="en-GB" baseline="0" dirty="0"/>
          </a:p>
        </p:txBody>
      </p:sp>
      <p:sp>
        <p:nvSpPr>
          <p:cNvPr id="4" name="Slide Number Placeholder 3"/>
          <p:cNvSpPr>
            <a:spLocks noGrp="1"/>
          </p:cNvSpPr>
          <p:nvPr>
            <p:ph type="sldNum" sz="quarter" idx="10"/>
          </p:nvPr>
        </p:nvSpPr>
        <p:spPr/>
        <p:txBody>
          <a:bodyPr/>
          <a:lstStyle/>
          <a:p>
            <a:fld id="{A2B35589-052F-4363-A8D4-07B3D39ED163}" type="slidenum">
              <a:rPr lang="en-GB" smtClean="0"/>
              <a:t>21</a:t>
            </a:fld>
            <a:endParaRPr lang="en-GB"/>
          </a:p>
        </p:txBody>
      </p:sp>
    </p:spTree>
    <p:extLst>
      <p:ext uri="{BB962C8B-B14F-4D97-AF65-F5344CB8AC3E}">
        <p14:creationId xmlns:p14="http://schemas.microsoft.com/office/powerpoint/2010/main" val="4149991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discuss these 2 questions with your class. You</a:t>
            </a:r>
            <a:r>
              <a:rPr lang="en-US" baseline="0" dirty="0"/>
              <a:t> can ask students to write their answers down on a flip chart one by one, in groups, or ask them verbally to reply by putting their hand up.</a:t>
            </a:r>
            <a:endParaRPr lang="en-GB" dirty="0"/>
          </a:p>
        </p:txBody>
      </p:sp>
      <p:sp>
        <p:nvSpPr>
          <p:cNvPr id="4" name="Slide Number Placeholder 3"/>
          <p:cNvSpPr>
            <a:spLocks noGrp="1"/>
          </p:cNvSpPr>
          <p:nvPr>
            <p:ph type="sldNum" sz="quarter" idx="10"/>
          </p:nvPr>
        </p:nvSpPr>
        <p:spPr/>
        <p:txBody>
          <a:bodyPr/>
          <a:lstStyle/>
          <a:p>
            <a:fld id="{A2B35589-052F-4363-A8D4-07B3D39ED163}" type="slidenum">
              <a:rPr lang="en-GB" smtClean="0"/>
              <a:t>3</a:t>
            </a:fld>
            <a:endParaRPr lang="en-GB"/>
          </a:p>
        </p:txBody>
      </p:sp>
    </p:spTree>
    <p:extLst>
      <p:ext uri="{BB962C8B-B14F-4D97-AF65-F5344CB8AC3E}">
        <p14:creationId xmlns:p14="http://schemas.microsoft.com/office/powerpoint/2010/main" val="10580368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It's not a crime to send intimate images or videos of yourself privately to another person if you're both consenting adults. It's a crime to show intimate images or videos, send them to another person, upload them to a website, or threaten to do this, without consent</a:t>
            </a:r>
            <a:r>
              <a:rPr lang="en-US" sz="1200" b="0" i="0" kern="1200" baseline="0" dirty="0">
                <a:solidFill>
                  <a:schemeClr val="tx1"/>
                </a:solidFill>
                <a:effectLst/>
                <a:latin typeface="+mn-lt"/>
                <a:ea typeface="+mn-ea"/>
                <a:cs typeface="+mn-cs"/>
              </a:rPr>
              <a:t> of the person in the image. </a:t>
            </a:r>
            <a:r>
              <a:rPr lang="en-US" sz="1200" b="0" i="0" kern="1200" dirty="0">
                <a:solidFill>
                  <a:schemeClr val="tx1"/>
                </a:solidFill>
                <a:effectLst/>
                <a:latin typeface="+mn-lt"/>
                <a:ea typeface="+mn-ea"/>
                <a:cs typeface="+mn-cs"/>
              </a:rPr>
              <a:t>If you are under 18, it is against the law to: take, have or distribute a sexual photo; this includes a selfie.</a:t>
            </a:r>
            <a:endParaRPr lang="en-GB" baseline="0" dirty="0"/>
          </a:p>
        </p:txBody>
      </p:sp>
      <p:sp>
        <p:nvSpPr>
          <p:cNvPr id="4" name="Slide Number Placeholder 3"/>
          <p:cNvSpPr>
            <a:spLocks noGrp="1"/>
          </p:cNvSpPr>
          <p:nvPr>
            <p:ph type="sldNum" sz="quarter" idx="10"/>
          </p:nvPr>
        </p:nvSpPr>
        <p:spPr/>
        <p:txBody>
          <a:bodyPr/>
          <a:lstStyle/>
          <a:p>
            <a:fld id="{A2B35589-052F-4363-A8D4-07B3D39ED163}" type="slidenum">
              <a:rPr lang="en-GB" smtClean="0"/>
              <a:t>22</a:t>
            </a:fld>
            <a:endParaRPr lang="en-GB"/>
          </a:p>
        </p:txBody>
      </p:sp>
    </p:spTree>
    <p:extLst>
      <p:ext uri="{BB962C8B-B14F-4D97-AF65-F5344CB8AC3E}">
        <p14:creationId xmlns:p14="http://schemas.microsoft.com/office/powerpoint/2010/main" val="16947527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r>
              <a:rPr lang="en-US" baseline="0" dirty="0"/>
              <a:t>All the above information is on Capel Moodle and on Poster’s throughout the College. Each Campus has a different poster depending on who is the Safeguarding Officer at that particular campus. Please make your students aware that the poster at their campus will have different safeguarding officers on however the contact information will be the same.</a:t>
            </a:r>
            <a:endParaRPr lang="en-GB" baseline="0" dirty="0"/>
          </a:p>
          <a:p>
            <a:endParaRPr lang="en-GB" dirty="0"/>
          </a:p>
        </p:txBody>
      </p:sp>
      <p:sp>
        <p:nvSpPr>
          <p:cNvPr id="4" name="Slide Number Placeholder 3"/>
          <p:cNvSpPr>
            <a:spLocks noGrp="1"/>
          </p:cNvSpPr>
          <p:nvPr>
            <p:ph type="sldNum" sz="quarter" idx="10"/>
          </p:nvPr>
        </p:nvSpPr>
        <p:spPr/>
        <p:txBody>
          <a:bodyPr/>
          <a:lstStyle/>
          <a:p>
            <a:fld id="{A2B35589-052F-4363-A8D4-07B3D39ED163}" type="slidenum">
              <a:rPr lang="en-GB" smtClean="0"/>
              <a:t>4</a:t>
            </a:fld>
            <a:endParaRPr lang="en-GB"/>
          </a:p>
        </p:txBody>
      </p:sp>
    </p:spTree>
    <p:extLst>
      <p:ext uri="{BB962C8B-B14F-4D97-AF65-F5344CB8AC3E}">
        <p14:creationId xmlns:p14="http://schemas.microsoft.com/office/powerpoint/2010/main" val="13966546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Please discuss these 2 questions with your class. You</a:t>
            </a:r>
            <a:r>
              <a:rPr lang="en-US" baseline="0" dirty="0"/>
              <a:t> can ask students to write their answers down on a flip chart one by one or in groups, or ask them verbally to reply by putting their hand up.</a:t>
            </a:r>
            <a:endParaRPr lang="en-GB" dirty="0"/>
          </a:p>
          <a:p>
            <a:endParaRPr lang="en-GB" baseline="0" dirty="0"/>
          </a:p>
          <a:p>
            <a:endParaRPr lang="en-GB" dirty="0"/>
          </a:p>
          <a:p>
            <a:endParaRPr lang="en-GB" dirty="0"/>
          </a:p>
        </p:txBody>
      </p:sp>
      <p:sp>
        <p:nvSpPr>
          <p:cNvPr id="4" name="Slide Number Placeholder 3"/>
          <p:cNvSpPr>
            <a:spLocks noGrp="1"/>
          </p:cNvSpPr>
          <p:nvPr>
            <p:ph type="sldNum" sz="quarter" idx="10"/>
          </p:nvPr>
        </p:nvSpPr>
        <p:spPr/>
        <p:txBody>
          <a:bodyPr/>
          <a:lstStyle/>
          <a:p>
            <a:fld id="{A2B35589-052F-4363-A8D4-07B3D39ED163}" type="slidenum">
              <a:rPr lang="en-GB" smtClean="0"/>
              <a:t>5</a:t>
            </a:fld>
            <a:endParaRPr lang="en-GB"/>
          </a:p>
        </p:txBody>
      </p:sp>
    </p:spTree>
    <p:extLst>
      <p:ext uri="{BB962C8B-B14F-4D97-AF65-F5344CB8AC3E}">
        <p14:creationId xmlns:p14="http://schemas.microsoft.com/office/powerpoint/2010/main" val="31237118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2B35589-052F-4363-A8D4-07B3D39ED163}" type="slidenum">
              <a:rPr lang="en-GB" smtClean="0"/>
              <a:t>6</a:t>
            </a:fld>
            <a:endParaRPr lang="en-GB"/>
          </a:p>
        </p:txBody>
      </p:sp>
    </p:spTree>
    <p:extLst>
      <p:ext uri="{BB962C8B-B14F-4D97-AF65-F5344CB8AC3E}">
        <p14:creationId xmlns:p14="http://schemas.microsoft.com/office/powerpoint/2010/main" val="12908904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Please play this video</a:t>
            </a:r>
            <a:r>
              <a:rPr lang="en-US" baseline="0" dirty="0"/>
              <a:t> to your class.</a:t>
            </a:r>
            <a:endParaRPr lang="en-GB" dirty="0"/>
          </a:p>
        </p:txBody>
      </p:sp>
      <p:sp>
        <p:nvSpPr>
          <p:cNvPr id="4" name="Slide Number Placeholder 3"/>
          <p:cNvSpPr>
            <a:spLocks noGrp="1"/>
          </p:cNvSpPr>
          <p:nvPr>
            <p:ph type="sldNum" sz="quarter" idx="10"/>
          </p:nvPr>
        </p:nvSpPr>
        <p:spPr/>
        <p:txBody>
          <a:bodyPr/>
          <a:lstStyle/>
          <a:p>
            <a:fld id="{A2B35589-052F-4363-A8D4-07B3D39ED163}" type="slidenum">
              <a:rPr lang="en-GB" smtClean="0"/>
              <a:t>7</a:t>
            </a:fld>
            <a:endParaRPr lang="en-GB"/>
          </a:p>
        </p:txBody>
      </p:sp>
    </p:spTree>
    <p:extLst>
      <p:ext uri="{BB962C8B-B14F-4D97-AF65-F5344CB8AC3E}">
        <p14:creationId xmlns:p14="http://schemas.microsoft.com/office/powerpoint/2010/main" val="34705220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2B35589-052F-4363-A8D4-07B3D39ED163}" type="slidenum">
              <a:rPr lang="en-GB" smtClean="0"/>
              <a:t>8</a:t>
            </a:fld>
            <a:endParaRPr lang="en-GB"/>
          </a:p>
        </p:txBody>
      </p:sp>
    </p:spTree>
    <p:extLst>
      <p:ext uri="{BB962C8B-B14F-4D97-AF65-F5344CB8AC3E}">
        <p14:creationId xmlns:p14="http://schemas.microsoft.com/office/powerpoint/2010/main" val="22832219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Please</a:t>
            </a:r>
            <a:r>
              <a:rPr lang="en-US" baseline="0" dirty="0"/>
              <a:t> discuss this in class.</a:t>
            </a:r>
            <a:endParaRPr lang="en-GB" dirty="0"/>
          </a:p>
        </p:txBody>
      </p:sp>
      <p:sp>
        <p:nvSpPr>
          <p:cNvPr id="4" name="Slide Number Placeholder 3"/>
          <p:cNvSpPr>
            <a:spLocks noGrp="1"/>
          </p:cNvSpPr>
          <p:nvPr>
            <p:ph type="sldNum" sz="quarter" idx="10"/>
          </p:nvPr>
        </p:nvSpPr>
        <p:spPr/>
        <p:txBody>
          <a:bodyPr/>
          <a:lstStyle/>
          <a:p>
            <a:fld id="{A2B35589-052F-4363-A8D4-07B3D39ED163}" type="slidenum">
              <a:rPr lang="en-GB" smtClean="0"/>
              <a:t>9</a:t>
            </a:fld>
            <a:endParaRPr lang="en-GB"/>
          </a:p>
        </p:txBody>
      </p:sp>
    </p:spTree>
    <p:extLst>
      <p:ext uri="{BB962C8B-B14F-4D97-AF65-F5344CB8AC3E}">
        <p14:creationId xmlns:p14="http://schemas.microsoft.com/office/powerpoint/2010/main" val="36484019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watch the video</a:t>
            </a:r>
            <a:endParaRPr lang="en-GB" dirty="0"/>
          </a:p>
        </p:txBody>
      </p:sp>
      <p:sp>
        <p:nvSpPr>
          <p:cNvPr id="4" name="Slide Number Placeholder 3"/>
          <p:cNvSpPr>
            <a:spLocks noGrp="1"/>
          </p:cNvSpPr>
          <p:nvPr>
            <p:ph type="sldNum" sz="quarter" idx="10"/>
          </p:nvPr>
        </p:nvSpPr>
        <p:spPr/>
        <p:txBody>
          <a:bodyPr/>
          <a:lstStyle/>
          <a:p>
            <a:fld id="{A2B35589-052F-4363-A8D4-07B3D39ED163}" type="slidenum">
              <a:rPr lang="en-GB" smtClean="0"/>
              <a:t>11</a:t>
            </a:fld>
            <a:endParaRPr lang="en-GB"/>
          </a:p>
        </p:txBody>
      </p:sp>
    </p:spTree>
    <p:extLst>
      <p:ext uri="{BB962C8B-B14F-4D97-AF65-F5344CB8AC3E}">
        <p14:creationId xmlns:p14="http://schemas.microsoft.com/office/powerpoint/2010/main" val="10194149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29CC7B0E-C4D0-4B7D-87BC-96D9C79DB504}" type="datetimeFigureOut">
              <a:rPr lang="en-GB" smtClean="0"/>
              <a:t>11/09/2023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983EE47-A640-4EBF-A956-56332049DCF8}" type="slidenum">
              <a:rPr lang="en-GB" smtClean="0"/>
              <a:t>‹#›</a:t>
            </a:fld>
            <a:endParaRPr lang="en-GB"/>
          </a:p>
        </p:txBody>
      </p:sp>
    </p:spTree>
    <p:extLst>
      <p:ext uri="{BB962C8B-B14F-4D97-AF65-F5344CB8AC3E}">
        <p14:creationId xmlns:p14="http://schemas.microsoft.com/office/powerpoint/2010/main" val="4937446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9CC7B0E-C4D0-4B7D-87BC-96D9C79DB504}" type="datetimeFigureOut">
              <a:rPr lang="en-GB" smtClean="0"/>
              <a:t>11/09/2023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983EE47-A640-4EBF-A956-56332049DCF8}" type="slidenum">
              <a:rPr lang="en-GB" smtClean="0"/>
              <a:t>‹#›</a:t>
            </a:fld>
            <a:endParaRPr lang="en-GB"/>
          </a:p>
        </p:txBody>
      </p:sp>
    </p:spTree>
    <p:extLst>
      <p:ext uri="{BB962C8B-B14F-4D97-AF65-F5344CB8AC3E}">
        <p14:creationId xmlns:p14="http://schemas.microsoft.com/office/powerpoint/2010/main" val="9066837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9CC7B0E-C4D0-4B7D-87BC-96D9C79DB504}" type="datetimeFigureOut">
              <a:rPr lang="en-GB" smtClean="0"/>
              <a:t>11/09/2023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983EE47-A640-4EBF-A956-56332049DCF8}" type="slidenum">
              <a:rPr lang="en-GB" smtClean="0"/>
              <a:t>‹#›</a:t>
            </a:fld>
            <a:endParaRPr lang="en-GB"/>
          </a:p>
        </p:txBody>
      </p:sp>
    </p:spTree>
    <p:extLst>
      <p:ext uri="{BB962C8B-B14F-4D97-AF65-F5344CB8AC3E}">
        <p14:creationId xmlns:p14="http://schemas.microsoft.com/office/powerpoint/2010/main" val="24731762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9CC7B0E-C4D0-4B7D-87BC-96D9C79DB504}" type="datetimeFigureOut">
              <a:rPr lang="en-GB" smtClean="0"/>
              <a:t>11/09/2023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983EE47-A640-4EBF-A956-56332049DCF8}" type="slidenum">
              <a:rPr lang="en-GB" smtClean="0"/>
              <a:t>‹#›</a:t>
            </a:fld>
            <a:endParaRPr lang="en-GB"/>
          </a:p>
        </p:txBody>
      </p:sp>
    </p:spTree>
    <p:extLst>
      <p:ext uri="{BB962C8B-B14F-4D97-AF65-F5344CB8AC3E}">
        <p14:creationId xmlns:p14="http://schemas.microsoft.com/office/powerpoint/2010/main" val="8088399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9CC7B0E-C4D0-4B7D-87BC-96D9C79DB504}" type="datetimeFigureOut">
              <a:rPr lang="en-GB" smtClean="0"/>
              <a:t>11/09/2023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983EE47-A640-4EBF-A956-56332049DCF8}" type="slidenum">
              <a:rPr lang="en-GB" smtClean="0"/>
              <a:t>‹#›</a:t>
            </a:fld>
            <a:endParaRPr lang="en-GB"/>
          </a:p>
        </p:txBody>
      </p:sp>
    </p:spTree>
    <p:extLst>
      <p:ext uri="{BB962C8B-B14F-4D97-AF65-F5344CB8AC3E}">
        <p14:creationId xmlns:p14="http://schemas.microsoft.com/office/powerpoint/2010/main" val="6629194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9CC7B0E-C4D0-4B7D-87BC-96D9C79DB504}" type="datetimeFigureOut">
              <a:rPr lang="en-GB" smtClean="0"/>
              <a:t>11/09/2023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983EE47-A640-4EBF-A956-56332049DCF8}" type="slidenum">
              <a:rPr lang="en-GB" smtClean="0"/>
              <a:t>‹#›</a:t>
            </a:fld>
            <a:endParaRPr lang="en-GB"/>
          </a:p>
        </p:txBody>
      </p:sp>
    </p:spTree>
    <p:extLst>
      <p:ext uri="{BB962C8B-B14F-4D97-AF65-F5344CB8AC3E}">
        <p14:creationId xmlns:p14="http://schemas.microsoft.com/office/powerpoint/2010/main" val="18921723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29CC7B0E-C4D0-4B7D-87BC-96D9C79DB504}" type="datetimeFigureOut">
              <a:rPr lang="en-GB" smtClean="0"/>
              <a:t>11/09/2023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983EE47-A640-4EBF-A956-56332049DCF8}" type="slidenum">
              <a:rPr lang="en-GB" smtClean="0"/>
              <a:t>‹#›</a:t>
            </a:fld>
            <a:endParaRPr lang="en-GB"/>
          </a:p>
        </p:txBody>
      </p:sp>
    </p:spTree>
    <p:extLst>
      <p:ext uri="{BB962C8B-B14F-4D97-AF65-F5344CB8AC3E}">
        <p14:creationId xmlns:p14="http://schemas.microsoft.com/office/powerpoint/2010/main" val="42612743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9CC7B0E-C4D0-4B7D-87BC-96D9C79DB504}" type="datetimeFigureOut">
              <a:rPr lang="en-GB" smtClean="0"/>
              <a:t>11/09/2023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983EE47-A640-4EBF-A956-56332049DCF8}" type="slidenum">
              <a:rPr lang="en-GB" smtClean="0"/>
              <a:t>‹#›</a:t>
            </a:fld>
            <a:endParaRPr lang="en-GB"/>
          </a:p>
        </p:txBody>
      </p:sp>
    </p:spTree>
    <p:extLst>
      <p:ext uri="{BB962C8B-B14F-4D97-AF65-F5344CB8AC3E}">
        <p14:creationId xmlns:p14="http://schemas.microsoft.com/office/powerpoint/2010/main" val="19243299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CC7B0E-C4D0-4B7D-87BC-96D9C79DB504}" type="datetimeFigureOut">
              <a:rPr lang="en-GB" smtClean="0"/>
              <a:t>11/09/2023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983EE47-A640-4EBF-A956-56332049DCF8}" type="slidenum">
              <a:rPr lang="en-GB" smtClean="0"/>
              <a:t>‹#›</a:t>
            </a:fld>
            <a:endParaRPr lang="en-GB"/>
          </a:p>
        </p:txBody>
      </p:sp>
    </p:spTree>
    <p:extLst>
      <p:ext uri="{BB962C8B-B14F-4D97-AF65-F5344CB8AC3E}">
        <p14:creationId xmlns:p14="http://schemas.microsoft.com/office/powerpoint/2010/main" val="24441132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9CC7B0E-C4D0-4B7D-87BC-96D9C79DB504}" type="datetimeFigureOut">
              <a:rPr lang="en-GB" smtClean="0"/>
              <a:t>11/09/2023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983EE47-A640-4EBF-A956-56332049DCF8}" type="slidenum">
              <a:rPr lang="en-GB" smtClean="0"/>
              <a:t>‹#›</a:t>
            </a:fld>
            <a:endParaRPr lang="en-GB"/>
          </a:p>
        </p:txBody>
      </p:sp>
    </p:spTree>
    <p:extLst>
      <p:ext uri="{BB962C8B-B14F-4D97-AF65-F5344CB8AC3E}">
        <p14:creationId xmlns:p14="http://schemas.microsoft.com/office/powerpoint/2010/main" val="21645844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9CC7B0E-C4D0-4B7D-87BC-96D9C79DB504}" type="datetimeFigureOut">
              <a:rPr lang="en-GB" smtClean="0"/>
              <a:t>11/09/2023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983EE47-A640-4EBF-A956-56332049DCF8}" type="slidenum">
              <a:rPr lang="en-GB" smtClean="0"/>
              <a:t>‹#›</a:t>
            </a:fld>
            <a:endParaRPr lang="en-GB"/>
          </a:p>
        </p:txBody>
      </p:sp>
    </p:spTree>
    <p:extLst>
      <p:ext uri="{BB962C8B-B14F-4D97-AF65-F5344CB8AC3E}">
        <p14:creationId xmlns:p14="http://schemas.microsoft.com/office/powerpoint/2010/main" val="27843262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CC7B0E-C4D0-4B7D-87BC-96D9C79DB504}" type="datetimeFigureOut">
              <a:rPr lang="en-GB" smtClean="0"/>
              <a:t>11/09/2023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83EE47-A640-4EBF-A956-56332049DCF8}" type="slidenum">
              <a:rPr lang="en-GB" smtClean="0"/>
              <a:t>‹#›</a:t>
            </a:fld>
            <a:endParaRPr lang="en-GB"/>
          </a:p>
        </p:txBody>
      </p:sp>
    </p:spTree>
    <p:extLst>
      <p:ext uri="{BB962C8B-B14F-4D97-AF65-F5344CB8AC3E}">
        <p14:creationId xmlns:p14="http://schemas.microsoft.com/office/powerpoint/2010/main" val="10198282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0.pn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0" y="0"/>
            <a:ext cx="12191239" cy="6858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5800" y="5538350"/>
            <a:ext cx="4406530" cy="1039877"/>
          </a:xfrm>
          <a:prstGeom prst="rect">
            <a:avLst/>
          </a:prstGeom>
        </p:spPr>
      </p:pic>
      <p:sp>
        <p:nvSpPr>
          <p:cNvPr id="2" name="Rectangle 1"/>
          <p:cNvSpPr/>
          <p:nvPr/>
        </p:nvSpPr>
        <p:spPr>
          <a:xfrm>
            <a:off x="335800" y="1965620"/>
            <a:ext cx="6021841" cy="2585323"/>
          </a:xfrm>
          <a:prstGeom prst="rect">
            <a:avLst/>
          </a:prstGeom>
          <a:noFill/>
        </p:spPr>
        <p:txBody>
          <a:bodyPr wrap="none" lIns="91440" tIns="45720" rIns="91440" bIns="45720">
            <a:spAutoFit/>
          </a:bodyPr>
          <a:lstStyle/>
          <a:p>
            <a:pPr algn="ctr"/>
            <a:r>
              <a:rPr lang="en-US" sz="5400" dirty="0">
                <a:ln w="0"/>
                <a:solidFill>
                  <a:schemeClr val="bg1"/>
                </a:solidFill>
                <a:effectLst>
                  <a:outerShdw blurRad="38100" dist="19050" dir="2700000" algn="tl" rotWithShape="0">
                    <a:schemeClr val="dk1">
                      <a:alpha val="40000"/>
                    </a:schemeClr>
                  </a:outerShdw>
                </a:effectLst>
              </a:rPr>
              <a:t>Keeping Safe</a:t>
            </a:r>
          </a:p>
          <a:p>
            <a:pPr algn="ctr"/>
            <a:r>
              <a:rPr lang="en-US" sz="5400" dirty="0">
                <a:ln w="0"/>
                <a:solidFill>
                  <a:schemeClr val="bg1"/>
                </a:solidFill>
                <a:effectLst>
                  <a:outerShdw blurRad="38100" dist="19050" dir="2700000" algn="tl" rotWithShape="0">
                    <a:schemeClr val="dk1">
                      <a:alpha val="40000"/>
                    </a:schemeClr>
                  </a:outerShdw>
                </a:effectLst>
              </a:rPr>
              <a:t> at </a:t>
            </a:r>
          </a:p>
          <a:p>
            <a:pPr algn="ctr"/>
            <a:r>
              <a:rPr lang="en-US" sz="5400" dirty="0">
                <a:ln w="0"/>
                <a:solidFill>
                  <a:schemeClr val="bg1"/>
                </a:solidFill>
                <a:effectLst>
                  <a:outerShdw blurRad="38100" dist="19050" dir="2700000" algn="tl" rotWithShape="0">
                    <a:schemeClr val="dk1">
                      <a:alpha val="40000"/>
                    </a:schemeClr>
                  </a:outerShdw>
                </a:effectLst>
              </a:rPr>
              <a:t>Capel Manor College</a:t>
            </a:r>
            <a:endParaRPr lang="en-US" sz="5400" b="0" cap="none" spc="0" dirty="0">
              <a:ln w="0"/>
              <a:solidFill>
                <a:schemeClr val="bg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3103765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142008"/>
            <a:ext cx="12192000" cy="715992"/>
          </a:xfrm>
          <a:prstGeom prst="rect">
            <a:avLst/>
          </a:prstGeom>
          <a:solidFill>
            <a:srgbClr val="03CB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247290" y="6142008"/>
            <a:ext cx="11697419" cy="400110"/>
          </a:xfrm>
          <a:prstGeom prst="rect">
            <a:avLst/>
          </a:prstGeom>
          <a:noFill/>
        </p:spPr>
        <p:txBody>
          <a:bodyPr wrap="square" rtlCol="0">
            <a:spAutoFit/>
          </a:bodyPr>
          <a:lstStyle/>
          <a:p>
            <a:r>
              <a:rPr lang="en-GB" sz="2000" dirty="0">
                <a:solidFill>
                  <a:srgbClr val="252B39"/>
                </a:solidFill>
                <a:latin typeface="Poppins" panose="00000500000000000000" pitchFamily="50" charset="0"/>
                <a:cs typeface="Poppins" panose="00000500000000000000" pitchFamily="50" charset="0"/>
              </a:rPr>
              <a:t>London’s environmental college						          capel.ac.uk</a:t>
            </a:r>
          </a:p>
        </p:txBody>
      </p:sp>
      <p:sp>
        <p:nvSpPr>
          <p:cNvPr id="9" name="Title 1"/>
          <p:cNvSpPr>
            <a:spLocks noGrp="1"/>
          </p:cNvSpPr>
          <p:nvPr>
            <p:ph type="title"/>
          </p:nvPr>
        </p:nvSpPr>
        <p:spPr>
          <a:xfrm>
            <a:off x="457200" y="274638"/>
            <a:ext cx="8229600" cy="1143000"/>
          </a:xfrm>
        </p:spPr>
        <p:txBody>
          <a:bodyPr>
            <a:normAutofit fontScale="90000"/>
          </a:bodyPr>
          <a:lstStyle/>
          <a:p>
            <a:r>
              <a:rPr lang="en-GB" dirty="0"/>
              <a:t>Divide the following into possible signs of Abuse and Neglect</a:t>
            </a:r>
          </a:p>
        </p:txBody>
      </p:sp>
      <p:sp>
        <p:nvSpPr>
          <p:cNvPr id="10" name="Content Placeholder 2"/>
          <p:cNvSpPr txBox="1">
            <a:spLocks/>
          </p:cNvSpPr>
          <p:nvPr/>
        </p:nvSpPr>
        <p:spPr>
          <a:xfrm>
            <a:off x="357416" y="1445519"/>
            <a:ext cx="11477165" cy="4896544"/>
          </a:xfrm>
          <a:prstGeom prst="rect">
            <a:avLst/>
          </a:prstGeom>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ysClr val="windowText" lastClr="000000"/>
                </a:solidFill>
                <a:effectLst/>
                <a:uLnTx/>
                <a:uFillTx/>
                <a:latin typeface="Calibri"/>
                <a:ea typeface="+mn-ea"/>
                <a:cs typeface="+mn-cs"/>
              </a:rPr>
              <a:t>There are 4 forms of abuse:</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ysClr val="windowText" lastClr="000000"/>
                </a:solidFill>
                <a:effectLst/>
                <a:uLnTx/>
                <a:uFillTx/>
                <a:latin typeface="Calibri"/>
                <a:ea typeface="+mn-ea"/>
                <a:cs typeface="+mn-cs"/>
              </a:rPr>
              <a:t>Physical abuse</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ysClr val="windowText" lastClr="000000"/>
                </a:solidFill>
                <a:effectLst/>
                <a:uLnTx/>
                <a:uFillTx/>
                <a:latin typeface="Calibri"/>
                <a:ea typeface="+mn-ea"/>
                <a:cs typeface="+mn-cs"/>
              </a:rPr>
              <a:t>Emotional abuse</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ysClr val="windowText" lastClr="000000"/>
                </a:solidFill>
                <a:effectLst/>
                <a:uLnTx/>
                <a:uFillTx/>
                <a:latin typeface="Calibri"/>
                <a:ea typeface="+mn-ea"/>
                <a:cs typeface="+mn-cs"/>
              </a:rPr>
              <a:t>Sexual abuse</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ysClr val="windowText" lastClr="000000"/>
                </a:solidFill>
                <a:effectLst/>
                <a:uLnTx/>
                <a:uFillTx/>
                <a:latin typeface="Calibri"/>
                <a:ea typeface="+mn-ea"/>
                <a:cs typeface="+mn-cs"/>
              </a:rPr>
              <a:t>Neglect</a:t>
            </a:r>
          </a:p>
          <a:p>
            <a:pPr marL="514350" marR="0" lvl="0" indent="-514350" algn="l" defTabSz="914400" rtl="0" eaLnBrk="1" fontAlgn="auto" latinLnBrk="0" hangingPunct="1">
              <a:lnSpc>
                <a:spcPct val="100000"/>
              </a:lnSpc>
              <a:spcBef>
                <a:spcPct val="20000"/>
              </a:spcBef>
              <a:spcAft>
                <a:spcPts val="0"/>
              </a:spcAft>
              <a:buClrTx/>
              <a:buSzTx/>
              <a:buFont typeface="+mj-lt"/>
              <a:buAutoNum type="alphaLcPeriod"/>
              <a:tabLst/>
              <a:defRPr/>
            </a:pPr>
            <a:endParaRPr kumimoji="0" lang="en-US" sz="3200" b="0" i="0" u="none" strike="noStrike" kern="1200" cap="none" spc="0" normalizeH="0" baseline="0" noProof="0" dirty="0">
              <a:ln>
                <a:noFill/>
              </a:ln>
              <a:solidFill>
                <a:sysClr val="windowText" lastClr="000000"/>
              </a:solidFill>
              <a:effectLst/>
              <a:uLnTx/>
              <a:uFillTx/>
              <a:latin typeface="Calibri"/>
              <a:ea typeface="+mn-ea"/>
              <a:cs typeface="+mn-cs"/>
            </a:endParaRPr>
          </a:p>
          <a:p>
            <a:pPr marL="514350" marR="0" lvl="0" indent="-514350" algn="l" defTabSz="914400" rtl="0" eaLnBrk="1" fontAlgn="auto" latinLnBrk="0" hangingPunct="1">
              <a:lnSpc>
                <a:spcPct val="100000"/>
              </a:lnSpc>
              <a:spcBef>
                <a:spcPct val="20000"/>
              </a:spcBef>
              <a:spcAft>
                <a:spcPts val="0"/>
              </a:spcAft>
              <a:buClrTx/>
              <a:buSzTx/>
              <a:buFont typeface="+mj-lt"/>
              <a:buAutoNum type="alphaLcPeriod"/>
              <a:tabLst/>
              <a:defRPr/>
            </a:pPr>
            <a:r>
              <a:rPr kumimoji="0" lang="en-US" sz="3200" b="0" i="0" u="none" strike="noStrike" kern="1200" cap="none" spc="0" normalizeH="0" baseline="0" noProof="0" dirty="0">
                <a:ln>
                  <a:noFill/>
                </a:ln>
                <a:solidFill>
                  <a:sysClr val="windowText" lastClr="000000"/>
                </a:solidFill>
                <a:effectLst/>
                <a:uLnTx/>
                <a:uFillTx/>
                <a:latin typeface="Calibri"/>
                <a:ea typeface="+mn-ea"/>
                <a:cs typeface="+mn-cs"/>
              </a:rPr>
              <a:t>Injuries which occur to the body in places which are not normally exposed to falls or other accidents </a:t>
            </a:r>
          </a:p>
          <a:p>
            <a:pPr marL="514350" marR="0" lvl="0" indent="-514350" algn="l" defTabSz="914400" rtl="0" eaLnBrk="1" fontAlgn="auto" latinLnBrk="0" hangingPunct="1">
              <a:lnSpc>
                <a:spcPct val="100000"/>
              </a:lnSpc>
              <a:spcBef>
                <a:spcPct val="20000"/>
              </a:spcBef>
              <a:spcAft>
                <a:spcPts val="0"/>
              </a:spcAft>
              <a:buClrTx/>
              <a:buSzTx/>
              <a:buFont typeface="+mj-lt"/>
              <a:buAutoNum type="alphaLcPeriod"/>
              <a:tabLst/>
              <a:defRPr/>
            </a:pPr>
            <a:r>
              <a:rPr kumimoji="0" lang="en-US" sz="3200" b="0" i="0" u="none" strike="noStrike" kern="1200" cap="none" spc="0" normalizeH="0" baseline="0" noProof="0" dirty="0">
                <a:ln>
                  <a:noFill/>
                </a:ln>
                <a:solidFill>
                  <a:sysClr val="windowText" lastClr="000000"/>
                </a:solidFill>
                <a:effectLst/>
                <a:uLnTx/>
                <a:uFillTx/>
                <a:latin typeface="Calibri"/>
                <a:ea typeface="+mn-ea"/>
                <a:cs typeface="+mn-cs"/>
              </a:rPr>
              <a:t>The young person is sexually provocative or seductive with adults</a:t>
            </a:r>
          </a:p>
          <a:p>
            <a:pPr marL="514350" marR="0" lvl="0" indent="-514350" algn="l" defTabSz="914400" rtl="0" eaLnBrk="1" fontAlgn="auto" latinLnBrk="0" hangingPunct="1">
              <a:lnSpc>
                <a:spcPct val="100000"/>
              </a:lnSpc>
              <a:spcBef>
                <a:spcPct val="20000"/>
              </a:spcBef>
              <a:spcAft>
                <a:spcPts val="0"/>
              </a:spcAft>
              <a:buClrTx/>
              <a:buSzTx/>
              <a:buFont typeface="+mj-lt"/>
              <a:buAutoNum type="alphaLcPeriod"/>
              <a:tabLst/>
              <a:defRPr/>
            </a:pPr>
            <a:r>
              <a:rPr kumimoji="0" lang="en-US" sz="3200" b="0" i="0" u="none" strike="noStrike" kern="1200" cap="none" spc="0" normalizeH="0" baseline="0" noProof="0" dirty="0">
                <a:ln>
                  <a:noFill/>
                </a:ln>
                <a:solidFill>
                  <a:sysClr val="windowText" lastClr="000000"/>
                </a:solidFill>
                <a:effectLst/>
                <a:uLnTx/>
                <a:uFillTx/>
                <a:latin typeface="Calibri"/>
                <a:ea typeface="+mn-ea"/>
                <a:cs typeface="+mn-cs"/>
              </a:rPr>
              <a:t>Dirty skin, body smells, unwashed and uncombed hair </a:t>
            </a:r>
          </a:p>
          <a:p>
            <a:pPr marL="514350" marR="0" lvl="0" indent="-514350" algn="l" defTabSz="914400" rtl="0" eaLnBrk="1" fontAlgn="auto" latinLnBrk="0" hangingPunct="1">
              <a:lnSpc>
                <a:spcPct val="100000"/>
              </a:lnSpc>
              <a:spcBef>
                <a:spcPct val="20000"/>
              </a:spcBef>
              <a:spcAft>
                <a:spcPts val="0"/>
              </a:spcAft>
              <a:buClrTx/>
              <a:buSzTx/>
              <a:buFont typeface="+mj-lt"/>
              <a:buAutoNum type="alphaLcPeriod"/>
              <a:tabLst/>
              <a:defRPr/>
            </a:pPr>
            <a:r>
              <a:rPr kumimoji="0" lang="en-US" sz="3200" b="0" i="0" u="none" strike="noStrike" kern="1200" cap="none" spc="0" normalizeH="0" baseline="0" noProof="0" dirty="0">
                <a:ln>
                  <a:noFill/>
                </a:ln>
                <a:solidFill>
                  <a:sysClr val="windowText" lastClr="000000"/>
                </a:solidFill>
                <a:effectLst/>
                <a:uLnTx/>
                <a:uFillTx/>
                <a:latin typeface="Calibri"/>
                <a:ea typeface="+mn-ea"/>
                <a:cs typeface="+mn-cs"/>
              </a:rPr>
              <a:t>Negative statements about self</a:t>
            </a:r>
          </a:p>
          <a:p>
            <a:pPr marL="514350" marR="0" lvl="0" indent="-514350" algn="l" defTabSz="914400" rtl="0" eaLnBrk="1" fontAlgn="auto" latinLnBrk="0" hangingPunct="1">
              <a:lnSpc>
                <a:spcPct val="100000"/>
              </a:lnSpc>
              <a:spcBef>
                <a:spcPct val="20000"/>
              </a:spcBef>
              <a:spcAft>
                <a:spcPts val="0"/>
              </a:spcAft>
              <a:buClrTx/>
              <a:buSzTx/>
              <a:buFont typeface="+mj-lt"/>
              <a:buAutoNum type="alphaLcPeriod"/>
              <a:tabLst/>
              <a:defRPr/>
            </a:pPr>
            <a:r>
              <a:rPr kumimoji="0" lang="en-US" sz="3200" b="0" i="0" u="none" strike="noStrike" kern="1200" cap="none" spc="0" normalizeH="0" baseline="0" noProof="0" dirty="0">
                <a:ln>
                  <a:noFill/>
                </a:ln>
                <a:solidFill>
                  <a:sysClr val="windowText" lastClr="000000"/>
                </a:solidFill>
                <a:effectLst/>
                <a:uLnTx/>
                <a:uFillTx/>
                <a:latin typeface="Calibri"/>
                <a:ea typeface="+mn-ea"/>
                <a:cs typeface="+mn-cs"/>
              </a:rPr>
              <a:t>Clothing that is dirty, too big or small, or not right for different weather conditions</a:t>
            </a:r>
          </a:p>
          <a:p>
            <a:pPr marL="514350" marR="0" lvl="0" indent="-514350" algn="l" defTabSz="914400" rtl="0" eaLnBrk="1" fontAlgn="auto" latinLnBrk="0" hangingPunct="1">
              <a:lnSpc>
                <a:spcPct val="100000"/>
              </a:lnSpc>
              <a:spcBef>
                <a:spcPct val="20000"/>
              </a:spcBef>
              <a:spcAft>
                <a:spcPts val="0"/>
              </a:spcAft>
              <a:buClrTx/>
              <a:buSzTx/>
              <a:buFont typeface="+mj-lt"/>
              <a:buAutoNum type="alphaLcPeriod"/>
              <a:tabLst/>
              <a:defRPr/>
            </a:pPr>
            <a:r>
              <a:rPr kumimoji="0" lang="en-US" sz="3200" b="0" i="0" u="none" strike="noStrike" kern="1200" cap="none" spc="0" normalizeH="0" baseline="0" noProof="0" dirty="0">
                <a:ln>
                  <a:noFill/>
                </a:ln>
                <a:solidFill>
                  <a:sysClr val="windowText" lastClr="000000"/>
                </a:solidFill>
                <a:effectLst/>
                <a:uLnTx/>
                <a:uFillTx/>
                <a:latin typeface="Calibri"/>
                <a:ea typeface="+mn-ea"/>
                <a:cs typeface="+mn-cs"/>
              </a:rPr>
              <a:t>Bruises, bites, burns and fractures, for example, which do not have an accidental explanation</a:t>
            </a:r>
          </a:p>
          <a:p>
            <a:pPr marL="514350" marR="0" lvl="0" indent="-514350" algn="l" defTabSz="914400" rtl="0" eaLnBrk="1" fontAlgn="auto" latinLnBrk="0" hangingPunct="1">
              <a:lnSpc>
                <a:spcPct val="100000"/>
              </a:lnSpc>
              <a:spcBef>
                <a:spcPct val="20000"/>
              </a:spcBef>
              <a:spcAft>
                <a:spcPts val="0"/>
              </a:spcAft>
              <a:buClrTx/>
              <a:buSzTx/>
              <a:buFont typeface="+mj-lt"/>
              <a:buAutoNum type="alphaLcPeriod"/>
              <a:tabLst/>
              <a:defRPr/>
            </a:pPr>
            <a:r>
              <a:rPr kumimoji="0" lang="en-US" sz="3200" b="0" i="0" u="none" strike="noStrike" kern="1200" cap="none" spc="0" normalizeH="0" baseline="0" noProof="0" dirty="0">
                <a:ln>
                  <a:noFill/>
                </a:ln>
                <a:solidFill>
                  <a:sysClr val="windowText" lastClr="000000"/>
                </a:solidFill>
                <a:effectLst/>
                <a:uLnTx/>
                <a:uFillTx/>
                <a:latin typeface="Calibri"/>
                <a:ea typeface="+mn-ea"/>
                <a:cs typeface="+mn-cs"/>
              </a:rPr>
              <a:t>Highly aggressive or cruel to others</a:t>
            </a:r>
          </a:p>
          <a:p>
            <a:pPr marL="514350" marR="0" lvl="0" indent="-514350" algn="l" defTabSz="914400" rtl="0" eaLnBrk="1" fontAlgn="auto" latinLnBrk="0" hangingPunct="1">
              <a:lnSpc>
                <a:spcPct val="100000"/>
              </a:lnSpc>
              <a:spcBef>
                <a:spcPct val="20000"/>
              </a:spcBef>
              <a:spcAft>
                <a:spcPts val="0"/>
              </a:spcAft>
              <a:buClrTx/>
              <a:buSzTx/>
              <a:buFont typeface="+mj-lt"/>
              <a:buAutoNum type="alphaLcPeriod"/>
              <a:tabLst/>
              <a:defRPr/>
            </a:pPr>
            <a:endParaRPr kumimoji="0" lang="en-US" sz="3200" b="0" i="0" u="none" strike="noStrike" kern="1200" cap="none" spc="0" normalizeH="0" baseline="0" noProof="0" dirty="0">
              <a:ln>
                <a:noFill/>
              </a:ln>
              <a:solidFill>
                <a:sysClr val="windowText" lastClr="000000"/>
              </a:solidFill>
              <a:effectLst/>
              <a:uLnTx/>
              <a:uFillTx/>
              <a:latin typeface="Calibri"/>
              <a:ea typeface="+mn-ea"/>
              <a:cs typeface="+mn-cs"/>
            </a:endParaRPr>
          </a:p>
          <a:p>
            <a:pPr marL="514350" marR="0" lvl="0" indent="-514350" algn="l" defTabSz="914400" rtl="0" eaLnBrk="1" fontAlgn="auto" latinLnBrk="0" hangingPunct="1">
              <a:lnSpc>
                <a:spcPct val="100000"/>
              </a:lnSpc>
              <a:spcBef>
                <a:spcPct val="20000"/>
              </a:spcBef>
              <a:spcAft>
                <a:spcPts val="0"/>
              </a:spcAft>
              <a:buClrTx/>
              <a:buSzTx/>
              <a:buFont typeface="+mj-lt"/>
              <a:buAutoNum type="alphaLcPeriod"/>
              <a:tabLst/>
              <a:defRPr/>
            </a:pPr>
            <a:endParaRPr kumimoji="0" lang="en-GB" sz="3200" b="0" i="0" u="none" strike="noStrike" kern="1200" cap="none" spc="0" normalizeH="0" baseline="0" noProof="0" dirty="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2249578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9" end="9"/>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11" end="1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142008"/>
            <a:ext cx="12192000" cy="715992"/>
          </a:xfrm>
          <a:prstGeom prst="rect">
            <a:avLst/>
          </a:prstGeom>
          <a:solidFill>
            <a:srgbClr val="03CB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247290" y="6142008"/>
            <a:ext cx="11697419" cy="400110"/>
          </a:xfrm>
          <a:prstGeom prst="rect">
            <a:avLst/>
          </a:prstGeom>
          <a:noFill/>
        </p:spPr>
        <p:txBody>
          <a:bodyPr wrap="square" rtlCol="0">
            <a:spAutoFit/>
          </a:bodyPr>
          <a:lstStyle/>
          <a:p>
            <a:r>
              <a:rPr lang="en-GB" sz="2000" dirty="0">
                <a:solidFill>
                  <a:srgbClr val="252B39"/>
                </a:solidFill>
                <a:latin typeface="Poppins" panose="00000500000000000000" pitchFamily="50" charset="0"/>
                <a:cs typeface="Poppins" panose="00000500000000000000" pitchFamily="50" charset="0"/>
              </a:rPr>
              <a:t>London’s environmental college						          capel.ac.uk</a:t>
            </a:r>
          </a:p>
        </p:txBody>
      </p:sp>
      <p:pic>
        <p:nvPicPr>
          <p:cNvPr id="10" name="Safeguarding V1.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070099" y="1045997"/>
            <a:ext cx="8051800" cy="4525963"/>
          </a:xfrm>
          <a:prstGeom prst="rect">
            <a:avLst/>
          </a:prstGeom>
        </p:spPr>
      </p:pic>
      <p:sp>
        <p:nvSpPr>
          <p:cNvPr id="3" name="TextBox 2"/>
          <p:cNvSpPr txBox="1"/>
          <p:nvPr/>
        </p:nvSpPr>
        <p:spPr>
          <a:xfrm>
            <a:off x="1251953" y="173402"/>
            <a:ext cx="3398751" cy="707886"/>
          </a:xfrm>
          <a:prstGeom prst="rect">
            <a:avLst/>
          </a:prstGeom>
          <a:noFill/>
        </p:spPr>
        <p:txBody>
          <a:bodyPr wrap="none" rtlCol="0">
            <a:spAutoFit/>
          </a:bodyPr>
          <a:lstStyle/>
          <a:p>
            <a:r>
              <a:rPr lang="en-US" sz="4000" dirty="0"/>
              <a:t>What is Abuse?</a:t>
            </a:r>
            <a:endParaRPr lang="en-GB" sz="4000" dirty="0"/>
          </a:p>
        </p:txBody>
      </p:sp>
    </p:spTree>
    <p:extLst>
      <p:ext uri="{BB962C8B-B14F-4D97-AF65-F5344CB8AC3E}">
        <p14:creationId xmlns:p14="http://schemas.microsoft.com/office/powerpoint/2010/main" val="11664088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p:cMediaNode vol="80000">
                <p:cTn id="7" fill="hold" display="0">
                  <p:stCondLst>
                    <p:cond delay="indefinite"/>
                  </p:stCondLst>
                </p:cTn>
                <p:tgtEl>
                  <p:spTgt spid="10"/>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142008"/>
            <a:ext cx="12192000" cy="715992"/>
          </a:xfrm>
          <a:prstGeom prst="rect">
            <a:avLst/>
          </a:prstGeom>
          <a:solidFill>
            <a:srgbClr val="03CB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247290" y="6142008"/>
            <a:ext cx="11697419" cy="400110"/>
          </a:xfrm>
          <a:prstGeom prst="rect">
            <a:avLst/>
          </a:prstGeom>
          <a:noFill/>
        </p:spPr>
        <p:txBody>
          <a:bodyPr wrap="square" rtlCol="0">
            <a:spAutoFit/>
          </a:bodyPr>
          <a:lstStyle/>
          <a:p>
            <a:r>
              <a:rPr lang="en-GB" sz="2000" dirty="0">
                <a:solidFill>
                  <a:srgbClr val="252B39"/>
                </a:solidFill>
                <a:latin typeface="Poppins" panose="00000500000000000000" pitchFamily="50" charset="0"/>
                <a:cs typeface="Poppins" panose="00000500000000000000" pitchFamily="50" charset="0"/>
              </a:rPr>
              <a:t>London’s environmental college						          capel.ac.uk</a:t>
            </a:r>
          </a:p>
        </p:txBody>
      </p:sp>
      <p:sp>
        <p:nvSpPr>
          <p:cNvPr id="2" name="Title 1"/>
          <p:cNvSpPr>
            <a:spLocks noGrp="1"/>
          </p:cNvSpPr>
          <p:nvPr>
            <p:ph type="title"/>
          </p:nvPr>
        </p:nvSpPr>
        <p:spPr>
          <a:xfrm>
            <a:off x="590908" y="3108325"/>
            <a:ext cx="11353801" cy="1325563"/>
          </a:xfrm>
        </p:spPr>
        <p:txBody>
          <a:bodyPr>
            <a:normAutofit fontScale="90000"/>
          </a:bodyPr>
          <a:lstStyle/>
          <a:p>
            <a:pPr marL="457200" lvl="1" algn="l" rtl="0">
              <a:spcBef>
                <a:spcPct val="20000"/>
              </a:spcBef>
              <a:defRPr/>
            </a:pPr>
            <a:r>
              <a:rPr lang="en-US" sz="3600" b="1" u="sng" kern="1200" dirty="0">
                <a:latin typeface="Calibri"/>
              </a:rPr>
              <a:t>Answers:</a:t>
            </a:r>
            <a:br>
              <a:rPr lang="en-US" sz="2800" b="1" u="sng" kern="1200" dirty="0">
                <a:latin typeface="Calibri"/>
              </a:rPr>
            </a:br>
            <a:br>
              <a:rPr lang="en-US" sz="2800" b="1" u="sng" kern="1200" dirty="0">
                <a:latin typeface="Calibri"/>
              </a:rPr>
            </a:br>
            <a:r>
              <a:rPr lang="en-US" sz="2700" b="1" u="sng" kern="1200" dirty="0">
                <a:latin typeface="Calibri"/>
              </a:rPr>
              <a:t>Physical abuse</a:t>
            </a:r>
            <a:br>
              <a:rPr lang="en-US" sz="2700" kern="1200" dirty="0">
                <a:latin typeface="Calibri"/>
              </a:rPr>
            </a:br>
            <a:r>
              <a:rPr lang="en-US" sz="2700" kern="1200" dirty="0">
                <a:latin typeface="Calibri"/>
              </a:rPr>
              <a:t>a. Injuries which occur to the body in places which are not normally exposed to falls or other accidents </a:t>
            </a:r>
            <a:br>
              <a:rPr lang="en-US" sz="2700" kern="1200" dirty="0">
                <a:latin typeface="Calibri"/>
              </a:rPr>
            </a:br>
            <a:r>
              <a:rPr lang="en-US" sz="2700" kern="1200" dirty="0">
                <a:latin typeface="Calibri"/>
              </a:rPr>
              <a:t>f. Bruises, bites, burns and fractures, for example, which do not have an accidental explanation</a:t>
            </a:r>
            <a:br>
              <a:rPr lang="en-US" sz="2700" kern="1200" dirty="0">
                <a:latin typeface="Calibri"/>
              </a:rPr>
            </a:br>
            <a:r>
              <a:rPr lang="en-US" sz="2700" b="1" u="sng" kern="1200" dirty="0">
                <a:latin typeface="Calibri"/>
              </a:rPr>
              <a:t>Emotional abuse</a:t>
            </a:r>
            <a:br>
              <a:rPr lang="en-US" sz="2700" kern="1200" dirty="0">
                <a:latin typeface="Calibri"/>
              </a:rPr>
            </a:br>
            <a:r>
              <a:rPr lang="en-US" sz="2700" kern="1200" dirty="0">
                <a:latin typeface="Calibri"/>
              </a:rPr>
              <a:t>d. Negative statements about self</a:t>
            </a:r>
            <a:br>
              <a:rPr lang="en-US" sz="2700" kern="1200" dirty="0">
                <a:latin typeface="Calibri"/>
              </a:rPr>
            </a:br>
            <a:r>
              <a:rPr lang="en-US" sz="2700" kern="1200" dirty="0">
                <a:latin typeface="Calibri"/>
              </a:rPr>
              <a:t>g. Highly aggressive or cruel to others</a:t>
            </a:r>
            <a:br>
              <a:rPr lang="en-US" sz="2700" kern="1200" dirty="0">
                <a:latin typeface="Calibri"/>
              </a:rPr>
            </a:br>
            <a:r>
              <a:rPr lang="en-US" sz="2700" b="1" u="sng" kern="1200" dirty="0">
                <a:latin typeface="Calibri"/>
              </a:rPr>
              <a:t>Sexual abuse</a:t>
            </a:r>
            <a:br>
              <a:rPr lang="en-US" sz="2700" kern="1200" dirty="0">
                <a:latin typeface="Calibri"/>
              </a:rPr>
            </a:br>
            <a:r>
              <a:rPr lang="en-US" sz="2700" kern="1200" dirty="0">
                <a:latin typeface="Calibri"/>
              </a:rPr>
              <a:t>b. The young person is sexually provocative or seductive with adults</a:t>
            </a:r>
            <a:br>
              <a:rPr lang="en-US" sz="2700" kern="1200" dirty="0">
                <a:latin typeface="Calibri"/>
              </a:rPr>
            </a:br>
            <a:r>
              <a:rPr lang="en-US" sz="2700" b="1" u="sng" kern="1200" dirty="0">
                <a:latin typeface="Calibri"/>
              </a:rPr>
              <a:t>Neglect</a:t>
            </a:r>
            <a:br>
              <a:rPr lang="en-US" sz="2700" kern="1200" dirty="0">
                <a:latin typeface="Calibri"/>
              </a:rPr>
            </a:br>
            <a:r>
              <a:rPr lang="en-US" sz="2700" kern="1200" dirty="0">
                <a:latin typeface="Calibri"/>
              </a:rPr>
              <a:t>c. Dirty skin, body smells, unwashed and uncombed hair </a:t>
            </a:r>
            <a:br>
              <a:rPr lang="en-US" sz="2700" kern="1200" dirty="0">
                <a:latin typeface="Calibri"/>
              </a:rPr>
            </a:br>
            <a:r>
              <a:rPr lang="en-US" sz="2700" kern="1200" dirty="0">
                <a:latin typeface="Calibri"/>
              </a:rPr>
              <a:t>e. Clothing that is dirty, too big or small, or not right for different weather conditions</a:t>
            </a:r>
            <a:br>
              <a:rPr lang="en-US" sz="2800" kern="1200" dirty="0">
                <a:latin typeface="Calibri"/>
              </a:rPr>
            </a:br>
            <a:br>
              <a:rPr lang="en-US" sz="2800" kern="1200" dirty="0">
                <a:latin typeface="Calibri"/>
              </a:rPr>
            </a:br>
            <a:br>
              <a:rPr lang="en-US" sz="2800" kern="1200" dirty="0">
                <a:latin typeface="Calibri"/>
              </a:rPr>
            </a:br>
            <a:br>
              <a:rPr lang="en-US" sz="2800" kern="1200" dirty="0">
                <a:latin typeface="Calibri"/>
              </a:rPr>
            </a:br>
            <a:endParaRPr lang="en-GB" dirty="0"/>
          </a:p>
        </p:txBody>
      </p:sp>
    </p:spTree>
    <p:extLst>
      <p:ext uri="{BB962C8B-B14F-4D97-AF65-F5344CB8AC3E}">
        <p14:creationId xmlns:p14="http://schemas.microsoft.com/office/powerpoint/2010/main" val="41069377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142008"/>
            <a:ext cx="12192000" cy="715992"/>
          </a:xfrm>
          <a:prstGeom prst="rect">
            <a:avLst/>
          </a:prstGeom>
          <a:solidFill>
            <a:srgbClr val="03CB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247290" y="6142008"/>
            <a:ext cx="11697419" cy="400110"/>
          </a:xfrm>
          <a:prstGeom prst="rect">
            <a:avLst/>
          </a:prstGeom>
          <a:noFill/>
        </p:spPr>
        <p:txBody>
          <a:bodyPr wrap="square" rtlCol="0">
            <a:spAutoFit/>
          </a:bodyPr>
          <a:lstStyle/>
          <a:p>
            <a:r>
              <a:rPr lang="en-GB" sz="2000" dirty="0">
                <a:solidFill>
                  <a:srgbClr val="252B39"/>
                </a:solidFill>
                <a:latin typeface="Poppins" panose="00000500000000000000" pitchFamily="50" charset="0"/>
                <a:cs typeface="Poppins" panose="00000500000000000000" pitchFamily="50" charset="0"/>
              </a:rPr>
              <a:t>London’s environmental college						          capel.ac.uk</a:t>
            </a:r>
          </a:p>
        </p:txBody>
      </p:sp>
      <p:sp>
        <p:nvSpPr>
          <p:cNvPr id="3" name="Rectangle 2"/>
          <p:cNvSpPr/>
          <p:nvPr/>
        </p:nvSpPr>
        <p:spPr>
          <a:xfrm>
            <a:off x="1083197" y="1938524"/>
            <a:ext cx="7290781" cy="2308324"/>
          </a:xfrm>
          <a:prstGeom prst="rect">
            <a:avLst/>
          </a:prstGeom>
        </p:spPr>
        <p:txBody>
          <a:bodyPr wrap="square">
            <a:spAutoFit/>
          </a:bodyPr>
          <a:lstStyle/>
          <a:p>
            <a:r>
              <a:rPr lang="en-US" sz="2400" dirty="0">
                <a:solidFill>
                  <a:srgbClr val="202124"/>
                </a:solidFill>
                <a:latin typeface="arial" panose="020B0604020202020204" pitchFamily="34" charset="0"/>
              </a:rPr>
              <a:t>Prevent is about safeguarding individuals from being drawn into terrorism, ensuring those vulnerable to extremist and terrorist narratives are given appropriate advice and support at an early stage. Prevent is no different to any other form of safeguarding from harm</a:t>
            </a:r>
            <a:endParaRPr lang="en-GB" sz="2400" dirty="0"/>
          </a:p>
        </p:txBody>
      </p:sp>
      <p:sp>
        <p:nvSpPr>
          <p:cNvPr id="7" name="TextBox 6"/>
          <p:cNvSpPr txBox="1"/>
          <p:nvPr/>
        </p:nvSpPr>
        <p:spPr>
          <a:xfrm>
            <a:off x="1083198" y="689810"/>
            <a:ext cx="5309937" cy="707886"/>
          </a:xfrm>
          <a:prstGeom prst="rect">
            <a:avLst/>
          </a:prstGeom>
          <a:noFill/>
        </p:spPr>
        <p:txBody>
          <a:bodyPr wrap="square" rtlCol="0">
            <a:spAutoFit/>
          </a:bodyPr>
          <a:lstStyle/>
          <a:p>
            <a:r>
              <a:rPr lang="en-US" sz="4000" b="1" dirty="0"/>
              <a:t>What is Prevent?</a:t>
            </a:r>
            <a:endParaRPr lang="en-GB" sz="4000" b="1" dirty="0"/>
          </a:p>
        </p:txBody>
      </p:sp>
      <p:pic>
        <p:nvPicPr>
          <p:cNvPr id="8" name="Picture 7"/>
          <p:cNvPicPr>
            <a:picLocks noChangeAspect="1"/>
          </p:cNvPicPr>
          <p:nvPr/>
        </p:nvPicPr>
        <p:blipFill>
          <a:blip r:embed="rId3"/>
          <a:stretch>
            <a:fillRect/>
          </a:stretch>
        </p:blipFill>
        <p:spPr>
          <a:xfrm>
            <a:off x="9115174" y="2021123"/>
            <a:ext cx="2143125" cy="2143125"/>
          </a:xfrm>
          <a:prstGeom prst="rect">
            <a:avLst/>
          </a:prstGeom>
        </p:spPr>
      </p:pic>
    </p:spTree>
    <p:extLst>
      <p:ext uri="{BB962C8B-B14F-4D97-AF65-F5344CB8AC3E}">
        <p14:creationId xmlns:p14="http://schemas.microsoft.com/office/powerpoint/2010/main" val="14006411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142008"/>
            <a:ext cx="12192000" cy="715992"/>
          </a:xfrm>
          <a:prstGeom prst="rect">
            <a:avLst/>
          </a:prstGeom>
          <a:solidFill>
            <a:srgbClr val="03CB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247290" y="6142008"/>
            <a:ext cx="11697419" cy="400110"/>
          </a:xfrm>
          <a:prstGeom prst="rect">
            <a:avLst/>
          </a:prstGeom>
          <a:noFill/>
        </p:spPr>
        <p:txBody>
          <a:bodyPr wrap="square" rtlCol="0">
            <a:spAutoFit/>
          </a:bodyPr>
          <a:lstStyle/>
          <a:p>
            <a:r>
              <a:rPr lang="en-GB" sz="2000" dirty="0">
                <a:solidFill>
                  <a:srgbClr val="252B39"/>
                </a:solidFill>
                <a:latin typeface="Poppins" panose="00000500000000000000" pitchFamily="50" charset="0"/>
                <a:cs typeface="Poppins" panose="00000500000000000000" pitchFamily="50" charset="0"/>
              </a:rPr>
              <a:t>London’s environmental college						          capel.ac.uk</a:t>
            </a:r>
          </a:p>
        </p:txBody>
      </p:sp>
      <p:pic>
        <p:nvPicPr>
          <p:cNvPr id="2" name="Picture 1"/>
          <p:cNvPicPr>
            <a:picLocks noChangeAspect="1"/>
          </p:cNvPicPr>
          <p:nvPr/>
        </p:nvPicPr>
        <p:blipFill>
          <a:blip r:embed="rId3"/>
          <a:stretch>
            <a:fillRect/>
          </a:stretch>
        </p:blipFill>
        <p:spPr>
          <a:xfrm>
            <a:off x="-1051115" y="0"/>
            <a:ext cx="8230313" cy="1243692"/>
          </a:xfrm>
          <a:prstGeom prst="rect">
            <a:avLst/>
          </a:prstGeom>
        </p:spPr>
      </p:pic>
      <p:sp>
        <p:nvSpPr>
          <p:cNvPr id="10" name="Content Placeholder 2"/>
          <p:cNvSpPr>
            <a:spLocks noGrp="1"/>
          </p:cNvSpPr>
          <p:nvPr>
            <p:ph idx="1"/>
          </p:nvPr>
        </p:nvSpPr>
        <p:spPr>
          <a:xfrm>
            <a:off x="665747" y="1243692"/>
            <a:ext cx="8229600" cy="4525963"/>
          </a:xfrm>
        </p:spPr>
        <p:txBody>
          <a:bodyPr>
            <a:normAutofit fontScale="92500" lnSpcReduction="20000"/>
          </a:bodyPr>
          <a:lstStyle/>
          <a:p>
            <a:pPr algn="just"/>
            <a:r>
              <a:rPr lang="en-GB" dirty="0"/>
              <a:t>The Prevent Duty, is a government requirement on Colleges and Schools.</a:t>
            </a:r>
          </a:p>
          <a:p>
            <a:pPr algn="just"/>
            <a:r>
              <a:rPr lang="en-GB" dirty="0"/>
              <a:t>Staff at Capel Manor College are legally required to protect students from the risk of radicalisation which may lead to extremism and terrorism.</a:t>
            </a:r>
          </a:p>
          <a:p>
            <a:pPr algn="just"/>
            <a:r>
              <a:rPr lang="en-US" dirty="0"/>
              <a:t>The College’s approach to Prevent is primarily one of safeguarding the welfare of our students and staff. Protection from the risk of extremism and </a:t>
            </a:r>
            <a:r>
              <a:rPr lang="en-US" dirty="0" err="1"/>
              <a:t>radicalisation</a:t>
            </a:r>
            <a:r>
              <a:rPr lang="en-US" dirty="0"/>
              <a:t> forms part of this safeguarding duty. We also balance the duty against our commitment to freedom of speech and other key legislation.</a:t>
            </a:r>
          </a:p>
          <a:p>
            <a:pPr algn="just"/>
            <a:r>
              <a:rPr lang="en-GB" dirty="0"/>
              <a:t>The College helps to build student’ resilience to radicalisation by promoting </a:t>
            </a:r>
            <a:r>
              <a:rPr lang="en-GB" b="1" dirty="0"/>
              <a:t>Our Values</a:t>
            </a:r>
            <a:r>
              <a:rPr lang="en-GB" dirty="0"/>
              <a:t>.</a:t>
            </a:r>
          </a:p>
        </p:txBody>
      </p:sp>
    </p:spTree>
    <p:extLst>
      <p:ext uri="{BB962C8B-B14F-4D97-AF65-F5344CB8AC3E}">
        <p14:creationId xmlns:p14="http://schemas.microsoft.com/office/powerpoint/2010/main" val="3048151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142008"/>
            <a:ext cx="12192000" cy="715992"/>
          </a:xfrm>
          <a:prstGeom prst="rect">
            <a:avLst/>
          </a:prstGeom>
          <a:solidFill>
            <a:srgbClr val="03CB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247290" y="6142008"/>
            <a:ext cx="11697419" cy="400110"/>
          </a:xfrm>
          <a:prstGeom prst="rect">
            <a:avLst/>
          </a:prstGeom>
          <a:noFill/>
        </p:spPr>
        <p:txBody>
          <a:bodyPr wrap="square" rtlCol="0">
            <a:spAutoFit/>
          </a:bodyPr>
          <a:lstStyle/>
          <a:p>
            <a:r>
              <a:rPr lang="en-GB" sz="2000" dirty="0">
                <a:solidFill>
                  <a:srgbClr val="252B39"/>
                </a:solidFill>
                <a:latin typeface="Poppins" panose="00000500000000000000" pitchFamily="50" charset="0"/>
                <a:cs typeface="Poppins" panose="00000500000000000000" pitchFamily="50" charset="0"/>
              </a:rPr>
              <a:t>London’s environmental college						          capel.ac.uk</a:t>
            </a:r>
          </a:p>
        </p:txBody>
      </p:sp>
      <p:sp>
        <p:nvSpPr>
          <p:cNvPr id="6" name="Rectangle 5"/>
          <p:cNvSpPr/>
          <p:nvPr/>
        </p:nvSpPr>
        <p:spPr>
          <a:xfrm>
            <a:off x="304799" y="232698"/>
            <a:ext cx="11582400" cy="6186309"/>
          </a:xfrm>
          <a:prstGeom prst="rect">
            <a:avLst/>
          </a:prstGeom>
        </p:spPr>
        <p:txBody>
          <a:bodyPr wrap="square">
            <a:spAutoFit/>
          </a:bodyPr>
          <a:lstStyle/>
          <a:p>
            <a:r>
              <a:rPr lang="en-US" sz="3600" b="1" dirty="0"/>
              <a:t>Our values </a:t>
            </a:r>
          </a:p>
          <a:p>
            <a:r>
              <a:rPr lang="en-US" dirty="0"/>
              <a:t>Our students, staff and governors share common values that express who we are, how we behave and bring us together as a community.</a:t>
            </a:r>
          </a:p>
          <a:p>
            <a:endParaRPr lang="en-US" dirty="0"/>
          </a:p>
          <a:p>
            <a:r>
              <a:rPr lang="en-US" b="1" u="sng" dirty="0"/>
              <a:t>We are: </a:t>
            </a:r>
          </a:p>
          <a:p>
            <a:endParaRPr lang="en-US" b="1" u="sng" dirty="0"/>
          </a:p>
          <a:p>
            <a:r>
              <a:rPr lang="en-US" b="1" dirty="0"/>
              <a:t>Aspirational </a:t>
            </a:r>
          </a:p>
          <a:p>
            <a:r>
              <a:rPr lang="en-US" dirty="0"/>
              <a:t>We proactively and continuously seek the best from ourselves and each other through ambition, perseverance and resilience.</a:t>
            </a:r>
          </a:p>
          <a:p>
            <a:r>
              <a:rPr lang="en-US" b="1" dirty="0"/>
              <a:t>Responsible </a:t>
            </a:r>
          </a:p>
          <a:p>
            <a:r>
              <a:rPr lang="en-US" dirty="0"/>
              <a:t>We care about the environment, animals and people, promoting harmony, respect and sustainability.</a:t>
            </a:r>
          </a:p>
          <a:p>
            <a:r>
              <a:rPr lang="en-US" b="1" dirty="0"/>
              <a:t>Fair</a:t>
            </a:r>
          </a:p>
          <a:p>
            <a:r>
              <a:rPr lang="en-US" dirty="0"/>
              <a:t>We value individuals and our community, promoting diversity through inclusiveness, equality, openness and mutual respect.</a:t>
            </a:r>
          </a:p>
          <a:p>
            <a:r>
              <a:rPr lang="en-US" b="1" dirty="0"/>
              <a:t>Creative</a:t>
            </a:r>
          </a:p>
          <a:p>
            <a:r>
              <a:rPr lang="en-US" dirty="0"/>
              <a:t>We encourage passion, creativity, innovation and enterprise to enrich vocational and personal development.</a:t>
            </a:r>
          </a:p>
          <a:p>
            <a:r>
              <a:rPr lang="en-US" b="1" dirty="0"/>
              <a:t>Professional  </a:t>
            </a:r>
          </a:p>
          <a:p>
            <a:r>
              <a:rPr lang="en-US" dirty="0"/>
              <a:t>We encourage </a:t>
            </a:r>
            <a:r>
              <a:rPr lang="en-US" dirty="0" err="1"/>
              <a:t>behaviours</a:t>
            </a:r>
            <a:r>
              <a:rPr lang="en-US" dirty="0"/>
              <a:t> and standards that inspire personal and professional achievement.</a:t>
            </a:r>
          </a:p>
          <a:p>
            <a:r>
              <a:rPr lang="en-US" b="1" dirty="0"/>
              <a:t>Listening  </a:t>
            </a:r>
          </a:p>
          <a:p>
            <a:r>
              <a:rPr lang="en-US" dirty="0"/>
              <a:t>We listen to employers, our sectors and each other, and act on feedback.</a:t>
            </a:r>
          </a:p>
          <a:p>
            <a:endParaRPr lang="en-US" dirty="0"/>
          </a:p>
        </p:txBody>
      </p:sp>
    </p:spTree>
    <p:extLst>
      <p:ext uri="{BB962C8B-B14F-4D97-AF65-F5344CB8AC3E}">
        <p14:creationId xmlns:p14="http://schemas.microsoft.com/office/powerpoint/2010/main" val="40701170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142008"/>
            <a:ext cx="12192000" cy="715992"/>
          </a:xfrm>
          <a:prstGeom prst="rect">
            <a:avLst/>
          </a:prstGeom>
          <a:solidFill>
            <a:srgbClr val="03CB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247290" y="6142008"/>
            <a:ext cx="11697419" cy="400110"/>
          </a:xfrm>
          <a:prstGeom prst="rect">
            <a:avLst/>
          </a:prstGeom>
          <a:noFill/>
        </p:spPr>
        <p:txBody>
          <a:bodyPr wrap="square" rtlCol="0">
            <a:spAutoFit/>
          </a:bodyPr>
          <a:lstStyle/>
          <a:p>
            <a:r>
              <a:rPr lang="en-GB" sz="2000" dirty="0">
                <a:solidFill>
                  <a:srgbClr val="252B39"/>
                </a:solidFill>
                <a:latin typeface="Poppins" panose="00000500000000000000" pitchFamily="50" charset="0"/>
                <a:cs typeface="Poppins" panose="00000500000000000000" pitchFamily="50" charset="0"/>
              </a:rPr>
              <a:t>London’s environmental college						          capel.ac.uk</a:t>
            </a:r>
          </a:p>
        </p:txBody>
      </p:sp>
      <p:sp>
        <p:nvSpPr>
          <p:cNvPr id="7" name="Content Placeholder 2"/>
          <p:cNvSpPr txBox="1">
            <a:spLocks/>
          </p:cNvSpPr>
          <p:nvPr/>
        </p:nvSpPr>
        <p:spPr>
          <a:xfrm>
            <a:off x="473242" y="1070810"/>
            <a:ext cx="8229600" cy="4925144"/>
          </a:xfrm>
          <a:prstGeom prst="rect">
            <a:avLst/>
          </a:prstGeom>
        </p:spPr>
        <p:txBody>
          <a:bodyPr vert="horz" lIns="91440" tIns="45720" rIns="91440" bIns="45720" rtlCol="0">
            <a:normAutofit fontScale="6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GB" sz="3200" b="1" i="0" u="none" strike="noStrike" kern="1200" cap="none" spc="0" normalizeH="0" baseline="0" noProof="0" dirty="0">
                <a:ln>
                  <a:noFill/>
                </a:ln>
                <a:solidFill>
                  <a:sysClr val="windowText" lastClr="000000"/>
                </a:solidFill>
                <a:effectLst/>
                <a:uLnTx/>
                <a:uFillTx/>
                <a:latin typeface="Calibri"/>
                <a:ea typeface="+mn-ea"/>
                <a:cs typeface="+mn-cs"/>
              </a:rPr>
              <a:t>Match the correct term to the appropriate definition:</a:t>
            </a:r>
          </a:p>
          <a:p>
            <a:pPr marL="0" marR="0" lvl="0" indent="0" algn="just"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GB" sz="3200" b="0" i="0" u="none" strike="noStrike" kern="1200" cap="none" spc="0" normalizeH="0" baseline="0" noProof="0" dirty="0">
              <a:ln>
                <a:noFill/>
              </a:ln>
              <a:solidFill>
                <a:sysClr val="windowText" lastClr="000000"/>
              </a:solidFill>
              <a:effectLst/>
              <a:uLnTx/>
              <a:uFillTx/>
              <a:latin typeface="Calibri"/>
              <a:ea typeface="+mn-ea"/>
              <a:cs typeface="+mn-cs"/>
            </a:endParaRPr>
          </a:p>
          <a:p>
            <a:pPr marL="514350" marR="0" lvl="0" indent="-514350" algn="just" defTabSz="914400" rtl="0" eaLnBrk="1" fontAlgn="auto" latinLnBrk="0" hangingPunct="1">
              <a:lnSpc>
                <a:spcPct val="100000"/>
              </a:lnSpc>
              <a:spcBef>
                <a:spcPct val="20000"/>
              </a:spcBef>
              <a:spcAft>
                <a:spcPts val="0"/>
              </a:spcAft>
              <a:buClrTx/>
              <a:buSzTx/>
              <a:buFont typeface="+mj-lt"/>
              <a:buAutoNum type="alphaUcPeriod"/>
              <a:tabLst/>
              <a:defRPr/>
            </a:pPr>
            <a:r>
              <a:rPr kumimoji="0" lang="en-GB" sz="3200" b="0" i="0" u="none" strike="noStrike" kern="1200" cap="none" spc="0" normalizeH="0" baseline="0" noProof="0" dirty="0">
                <a:ln>
                  <a:noFill/>
                </a:ln>
                <a:solidFill>
                  <a:sysClr val="windowText" lastClr="000000"/>
                </a:solidFill>
                <a:effectLst/>
                <a:uLnTx/>
                <a:uFillTx/>
                <a:latin typeface="Calibri"/>
                <a:ea typeface="+mn-ea"/>
                <a:cs typeface="+mn-cs"/>
              </a:rPr>
              <a:t>Extremism</a:t>
            </a:r>
          </a:p>
          <a:p>
            <a:pPr marL="514350" marR="0" lvl="0" indent="-514350" algn="just" defTabSz="914400" rtl="0" eaLnBrk="1" fontAlgn="auto" latinLnBrk="0" hangingPunct="1">
              <a:lnSpc>
                <a:spcPct val="100000"/>
              </a:lnSpc>
              <a:spcBef>
                <a:spcPct val="20000"/>
              </a:spcBef>
              <a:spcAft>
                <a:spcPts val="0"/>
              </a:spcAft>
              <a:buClrTx/>
              <a:buSzTx/>
              <a:buFont typeface="+mj-lt"/>
              <a:buAutoNum type="alphaUcPeriod"/>
              <a:tabLst/>
              <a:defRPr/>
            </a:pPr>
            <a:r>
              <a:rPr kumimoji="0" lang="en-GB" sz="3200" b="0" i="0" u="none" strike="noStrike" kern="1200" cap="none" spc="0" normalizeH="0" baseline="0" noProof="0" dirty="0">
                <a:ln>
                  <a:noFill/>
                </a:ln>
                <a:solidFill>
                  <a:sysClr val="windowText" lastClr="000000"/>
                </a:solidFill>
                <a:effectLst/>
                <a:uLnTx/>
                <a:uFillTx/>
                <a:latin typeface="Calibri"/>
                <a:ea typeface="+mn-ea"/>
                <a:cs typeface="+mn-cs"/>
              </a:rPr>
              <a:t>Terrorism</a:t>
            </a:r>
          </a:p>
          <a:p>
            <a:pPr marL="514350" marR="0" lvl="0" indent="-514350" algn="just" defTabSz="914400" rtl="0" eaLnBrk="1" fontAlgn="auto" latinLnBrk="0" hangingPunct="1">
              <a:lnSpc>
                <a:spcPct val="100000"/>
              </a:lnSpc>
              <a:spcBef>
                <a:spcPct val="20000"/>
              </a:spcBef>
              <a:spcAft>
                <a:spcPts val="0"/>
              </a:spcAft>
              <a:buClrTx/>
              <a:buSzTx/>
              <a:buFont typeface="+mj-lt"/>
              <a:buAutoNum type="alphaUcPeriod"/>
              <a:tabLst/>
              <a:defRPr/>
            </a:pPr>
            <a:r>
              <a:rPr kumimoji="0" lang="en-GB" sz="3200" b="0" i="0" u="none" strike="noStrike" kern="1200" cap="none" spc="0" normalizeH="0" baseline="0" noProof="0" dirty="0">
                <a:ln>
                  <a:noFill/>
                </a:ln>
                <a:solidFill>
                  <a:sysClr val="windowText" lastClr="000000"/>
                </a:solidFill>
                <a:effectLst/>
                <a:uLnTx/>
                <a:uFillTx/>
                <a:latin typeface="Calibri"/>
                <a:ea typeface="+mn-ea"/>
                <a:cs typeface="+mn-cs"/>
              </a:rPr>
              <a:t>Radicalism</a:t>
            </a:r>
          </a:p>
          <a:p>
            <a:pPr marL="0" marR="0" lvl="0" indent="0" algn="just"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GB" sz="3200" b="0" i="0" u="none" strike="noStrike" kern="1200" cap="none" spc="0" normalizeH="0" baseline="0" noProof="0" dirty="0">
              <a:ln>
                <a:noFill/>
              </a:ln>
              <a:solidFill>
                <a:sysClr val="windowText" lastClr="000000"/>
              </a:solidFill>
              <a:effectLst/>
              <a:uLnTx/>
              <a:uFillTx/>
              <a:latin typeface="Calibri"/>
              <a:ea typeface="+mn-ea"/>
              <a:cs typeface="+mn-cs"/>
            </a:endParaRPr>
          </a:p>
          <a:p>
            <a:pPr marL="514350" marR="0" lvl="0" indent="-514350" algn="just" defTabSz="914400" rtl="0" eaLnBrk="1" fontAlgn="auto" latinLnBrk="0" hangingPunct="1">
              <a:lnSpc>
                <a:spcPct val="100000"/>
              </a:lnSpc>
              <a:spcBef>
                <a:spcPct val="20000"/>
              </a:spcBef>
              <a:spcAft>
                <a:spcPts val="0"/>
              </a:spcAft>
              <a:buClrTx/>
              <a:buSzTx/>
              <a:buFont typeface="+mj-lt"/>
              <a:buAutoNum type="arabicPeriod"/>
              <a:tabLst/>
              <a:defRPr/>
            </a:pPr>
            <a:r>
              <a:rPr kumimoji="0" lang="en-GB" sz="3200" b="0" i="0" u="none" strike="noStrike" kern="1200" cap="none" spc="0" normalizeH="0" baseline="0" noProof="0" dirty="0">
                <a:ln>
                  <a:noFill/>
                </a:ln>
                <a:solidFill>
                  <a:sysClr val="windowText" lastClr="000000"/>
                </a:solidFill>
                <a:effectLst/>
                <a:uLnTx/>
                <a:uFillTx/>
                <a:latin typeface="Calibri"/>
                <a:ea typeface="+mn-ea"/>
                <a:cs typeface="+mn-cs"/>
              </a:rPr>
              <a:t>____________ challenges beliefs and traditions but does not normally lead to violence. People can challenge the values of a society but still stick to the law and attempt to bring about change through peaceful protests and other ways, </a:t>
            </a:r>
            <a:r>
              <a:rPr kumimoji="0" lang="en-GB" sz="3200" b="0" i="1" u="none" strike="noStrike" kern="1200" cap="none" spc="0" normalizeH="0" baseline="0" noProof="0" dirty="0">
                <a:ln>
                  <a:noFill/>
                </a:ln>
                <a:solidFill>
                  <a:sysClr val="windowText" lastClr="000000"/>
                </a:solidFill>
                <a:effectLst/>
                <a:uLnTx/>
                <a:uFillTx/>
                <a:latin typeface="Calibri"/>
                <a:ea typeface="+mn-ea"/>
                <a:cs typeface="+mn-cs"/>
              </a:rPr>
              <a:t>e.g. Rosa Parkes</a:t>
            </a:r>
          </a:p>
          <a:p>
            <a:pPr marL="514350" marR="0" lvl="0" indent="-514350" algn="just" defTabSz="914400" rtl="0" eaLnBrk="1" fontAlgn="auto" latinLnBrk="0" hangingPunct="1">
              <a:lnSpc>
                <a:spcPct val="100000"/>
              </a:lnSpc>
              <a:spcBef>
                <a:spcPct val="20000"/>
              </a:spcBef>
              <a:spcAft>
                <a:spcPts val="0"/>
              </a:spcAft>
              <a:buClrTx/>
              <a:buSzTx/>
              <a:buFont typeface="+mj-lt"/>
              <a:buAutoNum type="arabicPeriod"/>
              <a:tabLst/>
              <a:defRPr/>
            </a:pPr>
            <a:r>
              <a:rPr kumimoji="0" lang="en-GB" sz="3200" b="0" i="0" u="none" strike="noStrike" kern="1200" cap="none" spc="0" normalizeH="0" baseline="0" noProof="0" dirty="0">
                <a:ln>
                  <a:noFill/>
                </a:ln>
                <a:solidFill>
                  <a:sysClr val="windowText" lastClr="000000"/>
                </a:solidFill>
                <a:effectLst/>
                <a:uLnTx/>
                <a:uFillTx/>
                <a:latin typeface="Calibri"/>
                <a:ea typeface="+mn-ea"/>
                <a:cs typeface="+mn-cs"/>
              </a:rPr>
              <a:t>____________ is when people sometimes accept violence as a way of reaching their political goals. They do not necessarily carry out violence themselves. </a:t>
            </a:r>
          </a:p>
          <a:p>
            <a:pPr marL="514350" marR="0" lvl="0" indent="-514350" algn="just" defTabSz="914400" rtl="0" eaLnBrk="1" fontAlgn="auto" latinLnBrk="0" hangingPunct="1">
              <a:lnSpc>
                <a:spcPct val="100000"/>
              </a:lnSpc>
              <a:spcBef>
                <a:spcPct val="20000"/>
              </a:spcBef>
              <a:spcAft>
                <a:spcPts val="0"/>
              </a:spcAft>
              <a:buClrTx/>
              <a:buSzTx/>
              <a:buFont typeface="+mj-lt"/>
              <a:buAutoNum type="arabicPeriod"/>
              <a:tabLst/>
              <a:defRPr/>
            </a:pPr>
            <a:r>
              <a:rPr kumimoji="0" lang="en-GB" sz="3200" b="0" i="0" u="none" strike="noStrike" kern="1200" cap="none" spc="0" normalizeH="0" baseline="0" noProof="0" dirty="0">
                <a:ln>
                  <a:noFill/>
                </a:ln>
                <a:solidFill>
                  <a:sysClr val="windowText" lastClr="000000"/>
                </a:solidFill>
                <a:effectLst/>
                <a:uLnTx/>
                <a:uFillTx/>
                <a:latin typeface="Calibri"/>
                <a:ea typeface="+mn-ea"/>
                <a:cs typeface="+mn-cs"/>
              </a:rPr>
              <a:t>____________ includes violent behaviours that start in the beliefs shared by a group of individuals. This includes the training, preparation and carrying out violent acts against members of the public. </a:t>
            </a:r>
          </a:p>
        </p:txBody>
      </p:sp>
      <p:sp>
        <p:nvSpPr>
          <p:cNvPr id="8" name="Title 1"/>
          <p:cNvSpPr>
            <a:spLocks noGrp="1"/>
          </p:cNvSpPr>
          <p:nvPr>
            <p:ph type="title"/>
          </p:nvPr>
        </p:nvSpPr>
        <p:spPr>
          <a:xfrm>
            <a:off x="457200" y="274638"/>
            <a:ext cx="8229600" cy="1143000"/>
          </a:xfrm>
        </p:spPr>
        <p:txBody>
          <a:bodyPr>
            <a:normAutofit/>
          </a:bodyPr>
          <a:lstStyle/>
          <a:p>
            <a:r>
              <a:rPr lang="en-GB" sz="2800" b="1" dirty="0"/>
              <a:t>Prevent - Exercise</a:t>
            </a:r>
          </a:p>
        </p:txBody>
      </p:sp>
    </p:spTree>
    <p:extLst>
      <p:ext uri="{BB962C8B-B14F-4D97-AF65-F5344CB8AC3E}">
        <p14:creationId xmlns:p14="http://schemas.microsoft.com/office/powerpoint/2010/main" val="25978765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142008"/>
            <a:ext cx="12192000" cy="715992"/>
          </a:xfrm>
          <a:prstGeom prst="rect">
            <a:avLst/>
          </a:prstGeom>
          <a:solidFill>
            <a:srgbClr val="03CB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247290" y="6142008"/>
            <a:ext cx="11697419" cy="400110"/>
          </a:xfrm>
          <a:prstGeom prst="rect">
            <a:avLst/>
          </a:prstGeom>
          <a:noFill/>
        </p:spPr>
        <p:txBody>
          <a:bodyPr wrap="square" rtlCol="0">
            <a:spAutoFit/>
          </a:bodyPr>
          <a:lstStyle/>
          <a:p>
            <a:r>
              <a:rPr lang="en-GB" sz="2000" dirty="0">
                <a:solidFill>
                  <a:srgbClr val="252B39"/>
                </a:solidFill>
                <a:latin typeface="Poppins" panose="00000500000000000000" pitchFamily="50" charset="0"/>
                <a:cs typeface="Poppins" panose="00000500000000000000" pitchFamily="50" charset="0"/>
              </a:rPr>
              <a:t>London’s environmental college						          capel.ac.uk</a:t>
            </a:r>
          </a:p>
        </p:txBody>
      </p:sp>
      <p:sp>
        <p:nvSpPr>
          <p:cNvPr id="7" name="Content Placeholder 2"/>
          <p:cNvSpPr>
            <a:spLocks noGrp="1"/>
          </p:cNvSpPr>
          <p:nvPr>
            <p:ph idx="1"/>
          </p:nvPr>
        </p:nvSpPr>
        <p:spPr>
          <a:xfrm>
            <a:off x="906379" y="1685041"/>
            <a:ext cx="8229600" cy="512727"/>
          </a:xfrm>
        </p:spPr>
        <p:txBody>
          <a:bodyPr>
            <a:noAutofit/>
          </a:bodyPr>
          <a:lstStyle/>
          <a:p>
            <a:pPr marL="0" indent="0">
              <a:buNone/>
            </a:pPr>
            <a:r>
              <a:rPr lang="en-GB" sz="2800" b="1" dirty="0"/>
              <a:t>Question 1</a:t>
            </a:r>
            <a:r>
              <a:rPr lang="en-GB" sz="2800" dirty="0"/>
              <a:t>: </a:t>
            </a:r>
            <a:r>
              <a:rPr lang="en-US" dirty="0"/>
              <a:t>What does it mean by grooming someone?</a:t>
            </a:r>
          </a:p>
          <a:p>
            <a:pPr marL="0" indent="0">
              <a:buNone/>
            </a:pPr>
            <a:endParaRPr lang="en-GB" sz="2800" dirty="0"/>
          </a:p>
          <a:p>
            <a:pPr marL="0" indent="0" algn="just">
              <a:buNone/>
            </a:pPr>
            <a:r>
              <a:rPr lang="en-GB" sz="2800" dirty="0"/>
              <a:t>.</a:t>
            </a:r>
          </a:p>
        </p:txBody>
      </p:sp>
      <p:sp>
        <p:nvSpPr>
          <p:cNvPr id="8" name="Title 1"/>
          <p:cNvSpPr>
            <a:spLocks noGrp="1"/>
          </p:cNvSpPr>
          <p:nvPr>
            <p:ph type="title"/>
          </p:nvPr>
        </p:nvSpPr>
        <p:spPr>
          <a:xfrm>
            <a:off x="906379" y="485781"/>
            <a:ext cx="8229600" cy="1143000"/>
          </a:xfrm>
        </p:spPr>
        <p:txBody>
          <a:bodyPr>
            <a:normAutofit/>
          </a:bodyPr>
          <a:lstStyle/>
          <a:p>
            <a:r>
              <a:rPr lang="en-GB" sz="2400" b="1" dirty="0"/>
              <a:t>Grooming</a:t>
            </a:r>
          </a:p>
        </p:txBody>
      </p:sp>
      <p:sp>
        <p:nvSpPr>
          <p:cNvPr id="3" name="Rectangle 2"/>
          <p:cNvSpPr/>
          <p:nvPr/>
        </p:nvSpPr>
        <p:spPr>
          <a:xfrm>
            <a:off x="906379" y="3681266"/>
            <a:ext cx="7601696" cy="523220"/>
          </a:xfrm>
          <a:prstGeom prst="rect">
            <a:avLst/>
          </a:prstGeom>
        </p:spPr>
        <p:txBody>
          <a:bodyPr wrap="none">
            <a:spAutoFit/>
          </a:bodyPr>
          <a:lstStyle/>
          <a:p>
            <a:pPr algn="just"/>
            <a:r>
              <a:rPr lang="en-GB" sz="2800" b="1" dirty="0"/>
              <a:t>Question 2</a:t>
            </a:r>
            <a:r>
              <a:rPr lang="en-GB" sz="2800" dirty="0"/>
              <a:t>: Does grooming only take place online?</a:t>
            </a:r>
          </a:p>
        </p:txBody>
      </p:sp>
      <p:sp>
        <p:nvSpPr>
          <p:cNvPr id="9" name="Rectangle 8"/>
          <p:cNvSpPr/>
          <p:nvPr/>
        </p:nvSpPr>
        <p:spPr>
          <a:xfrm>
            <a:off x="906379" y="4172401"/>
            <a:ext cx="6096000" cy="923330"/>
          </a:xfrm>
          <a:prstGeom prst="rect">
            <a:avLst/>
          </a:prstGeom>
        </p:spPr>
        <p:txBody>
          <a:bodyPr>
            <a:spAutoFit/>
          </a:bodyPr>
          <a:lstStyle/>
          <a:p>
            <a:pPr algn="just"/>
            <a:r>
              <a:rPr lang="en-GB" b="1" dirty="0"/>
              <a:t>Answer 2</a:t>
            </a:r>
            <a:r>
              <a:rPr lang="en-GB" dirty="0"/>
              <a:t>: Children and young people can be groomed online or face-to-face, by a stranger or by someone they know - for example a family member, friend or professional.</a:t>
            </a:r>
          </a:p>
        </p:txBody>
      </p:sp>
      <p:sp>
        <p:nvSpPr>
          <p:cNvPr id="6" name="Rectangle 5"/>
          <p:cNvSpPr/>
          <p:nvPr/>
        </p:nvSpPr>
        <p:spPr>
          <a:xfrm>
            <a:off x="906379" y="2155485"/>
            <a:ext cx="8045116" cy="1477328"/>
          </a:xfrm>
          <a:prstGeom prst="rect">
            <a:avLst/>
          </a:prstGeom>
        </p:spPr>
        <p:txBody>
          <a:bodyPr wrap="square">
            <a:spAutoFit/>
          </a:bodyPr>
          <a:lstStyle/>
          <a:p>
            <a:r>
              <a:rPr lang="en-US" dirty="0"/>
              <a:t>Answer 1: Grooming is when someone builds a relationship, trust and emotional connection with a child or young person so they can manipulate, exploit and abuse them. Children and young people who are groomed can be sexually abused, exploited or trafficked. Anybody can be a groomer, no matter their age, gender or race.</a:t>
            </a:r>
            <a:endParaRPr lang="en-GB" dirty="0"/>
          </a:p>
        </p:txBody>
      </p:sp>
    </p:spTree>
    <p:extLst>
      <p:ext uri="{BB962C8B-B14F-4D97-AF65-F5344CB8AC3E}">
        <p14:creationId xmlns:p14="http://schemas.microsoft.com/office/powerpoint/2010/main" val="32315513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142008"/>
            <a:ext cx="12192000" cy="715992"/>
          </a:xfrm>
          <a:prstGeom prst="rect">
            <a:avLst/>
          </a:prstGeom>
          <a:solidFill>
            <a:srgbClr val="03CB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247290" y="6142008"/>
            <a:ext cx="11697419" cy="400110"/>
          </a:xfrm>
          <a:prstGeom prst="rect">
            <a:avLst/>
          </a:prstGeom>
          <a:noFill/>
        </p:spPr>
        <p:txBody>
          <a:bodyPr wrap="square" rtlCol="0">
            <a:spAutoFit/>
          </a:bodyPr>
          <a:lstStyle/>
          <a:p>
            <a:r>
              <a:rPr lang="en-GB" sz="2000" dirty="0">
                <a:solidFill>
                  <a:srgbClr val="252B39"/>
                </a:solidFill>
                <a:latin typeface="Poppins" panose="00000500000000000000" pitchFamily="50" charset="0"/>
                <a:cs typeface="Poppins" panose="00000500000000000000" pitchFamily="50" charset="0"/>
              </a:rPr>
              <a:t>London’s environmental college						          capel.ac.uk</a:t>
            </a:r>
          </a:p>
        </p:txBody>
      </p:sp>
      <p:sp>
        <p:nvSpPr>
          <p:cNvPr id="6" name="Content Placeholder 2"/>
          <p:cNvSpPr>
            <a:spLocks noGrp="1"/>
          </p:cNvSpPr>
          <p:nvPr>
            <p:ph idx="1"/>
          </p:nvPr>
        </p:nvSpPr>
        <p:spPr>
          <a:xfrm>
            <a:off x="457200" y="1317251"/>
            <a:ext cx="8229600" cy="4925144"/>
          </a:xfrm>
        </p:spPr>
        <p:txBody>
          <a:bodyPr>
            <a:normAutofit fontScale="70000" lnSpcReduction="20000"/>
          </a:bodyPr>
          <a:lstStyle/>
          <a:p>
            <a:pPr marL="514350" indent="-514350">
              <a:buFont typeface="+mj-lt"/>
              <a:buAutoNum type="arabicPeriod"/>
            </a:pPr>
            <a:r>
              <a:rPr lang="en-GB" b="1" dirty="0"/>
              <a:t>“Let’s go private.”</a:t>
            </a:r>
            <a:r>
              <a:rPr lang="en-GB" i="1" dirty="0"/>
              <a:t> (leave the public chatroom and create a private chat or move to instant-messaging or phone texting)</a:t>
            </a:r>
            <a:endParaRPr lang="en-GB" dirty="0"/>
          </a:p>
          <a:p>
            <a:pPr marL="514350" indent="-514350">
              <a:buFont typeface="+mj-lt"/>
              <a:buAutoNum type="arabicPeriod"/>
            </a:pPr>
            <a:r>
              <a:rPr lang="en-GB" b="1" dirty="0"/>
              <a:t>“Where’s your computer in the house?”</a:t>
            </a:r>
            <a:r>
              <a:rPr lang="en-GB" i="1" dirty="0"/>
              <a:t> (to see if parents might be around)</a:t>
            </a:r>
            <a:endParaRPr lang="en-GB" dirty="0"/>
          </a:p>
          <a:p>
            <a:pPr marL="514350" indent="-514350">
              <a:buFont typeface="+mj-lt"/>
              <a:buAutoNum type="arabicPeriod"/>
            </a:pPr>
            <a:r>
              <a:rPr lang="en-GB" b="1" dirty="0"/>
              <a:t>“Who’s your favourite band? Designer? Film?”</a:t>
            </a:r>
            <a:r>
              <a:rPr lang="en-GB" dirty="0"/>
              <a:t> </a:t>
            </a:r>
            <a:r>
              <a:rPr lang="en-GB" i="1" dirty="0"/>
              <a:t>(questions like these tell the groomer more about you so they know what gifts to offer – e.g., concert tickets; Webcam, software, clothes, CDs)</a:t>
            </a:r>
            <a:endParaRPr lang="en-GB" dirty="0"/>
          </a:p>
          <a:p>
            <a:pPr marL="514350" indent="-514350">
              <a:buFont typeface="+mj-lt"/>
              <a:buAutoNum type="arabicPeriod"/>
            </a:pPr>
            <a:r>
              <a:rPr lang="en-GB" b="1" dirty="0"/>
              <a:t>“I know someone who can get you a modelling job.”</a:t>
            </a:r>
            <a:r>
              <a:rPr lang="en-GB" dirty="0"/>
              <a:t> </a:t>
            </a:r>
            <a:r>
              <a:rPr lang="en-GB" i="1" dirty="0"/>
              <a:t>(flattery, they figure, will get them everywhere)</a:t>
            </a:r>
            <a:endParaRPr lang="en-GB" dirty="0"/>
          </a:p>
          <a:p>
            <a:pPr marL="514350" indent="-514350">
              <a:buFont typeface="+mj-lt"/>
              <a:buAutoNum type="arabicPeriod"/>
            </a:pPr>
            <a:r>
              <a:rPr lang="en-GB" b="1" dirty="0"/>
              <a:t>“You seem sad. Tell me what’s bothering you.”</a:t>
            </a:r>
            <a:r>
              <a:rPr lang="en-GB" dirty="0"/>
              <a:t> </a:t>
            </a:r>
            <a:r>
              <a:rPr lang="en-GB" i="1" dirty="0"/>
              <a:t>(the sympathy angle))</a:t>
            </a:r>
            <a:endParaRPr lang="en-GB" dirty="0"/>
          </a:p>
          <a:p>
            <a:pPr marL="514350" indent="-514350">
              <a:buFont typeface="+mj-lt"/>
              <a:buAutoNum type="arabicPeriod"/>
            </a:pPr>
            <a:r>
              <a:rPr lang="en-GB" b="1" dirty="0"/>
              <a:t>“What’s your phone number?”</a:t>
            </a:r>
            <a:r>
              <a:rPr lang="en-GB" i="1" dirty="0"/>
              <a:t> (asking for personal info of any kind – usually happens at a later stage, after the target’s feeling comfortable with the groomer – but all online young people should not give out personal info online)</a:t>
            </a:r>
            <a:endParaRPr lang="en-GB" dirty="0"/>
          </a:p>
          <a:p>
            <a:pPr marL="514350" indent="-514350">
              <a:buFont typeface="+mj-lt"/>
              <a:buAutoNum type="arabicPeriod"/>
            </a:pPr>
            <a:r>
              <a:rPr lang="en-GB" b="1" dirty="0"/>
              <a:t>“If you don’t… [Do what I ask], I’ll… [tell your parents OR share your photos in a photo blog / Webcam directory / file-sharing network]“</a:t>
            </a:r>
            <a:r>
              <a:rPr lang="en-GB" i="1" dirty="0"/>
              <a:t> (intimidation – used as the groomer learns more and more about the target)</a:t>
            </a:r>
            <a:endParaRPr lang="en-GB" dirty="0"/>
          </a:p>
        </p:txBody>
      </p:sp>
      <p:sp>
        <p:nvSpPr>
          <p:cNvPr id="7" name="Title 1"/>
          <p:cNvSpPr>
            <a:spLocks noGrp="1"/>
          </p:cNvSpPr>
          <p:nvPr>
            <p:ph type="title"/>
          </p:nvPr>
        </p:nvSpPr>
        <p:spPr>
          <a:xfrm>
            <a:off x="457200" y="274638"/>
            <a:ext cx="8229600" cy="1143000"/>
          </a:xfrm>
        </p:spPr>
        <p:txBody>
          <a:bodyPr>
            <a:normAutofit/>
          </a:bodyPr>
          <a:lstStyle/>
          <a:p>
            <a:r>
              <a:rPr lang="en-GB" sz="2400" b="1" dirty="0"/>
              <a:t>How does online grooming work?</a:t>
            </a:r>
          </a:p>
        </p:txBody>
      </p:sp>
      <p:pic>
        <p:nvPicPr>
          <p:cNvPr id="2" name="Picture 1"/>
          <p:cNvPicPr>
            <a:picLocks noChangeAspect="1"/>
          </p:cNvPicPr>
          <p:nvPr/>
        </p:nvPicPr>
        <p:blipFill>
          <a:blip r:embed="rId3"/>
          <a:stretch>
            <a:fillRect/>
          </a:stretch>
        </p:blipFill>
        <p:spPr>
          <a:xfrm>
            <a:off x="8686800" y="1697630"/>
            <a:ext cx="3047999" cy="2031999"/>
          </a:xfrm>
          <a:prstGeom prst="rect">
            <a:avLst/>
          </a:prstGeom>
        </p:spPr>
      </p:pic>
    </p:spTree>
    <p:extLst>
      <p:ext uri="{BB962C8B-B14F-4D97-AF65-F5344CB8AC3E}">
        <p14:creationId xmlns:p14="http://schemas.microsoft.com/office/powerpoint/2010/main" val="32972594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142008"/>
            <a:ext cx="12192000" cy="715992"/>
          </a:xfrm>
          <a:prstGeom prst="rect">
            <a:avLst/>
          </a:prstGeom>
          <a:solidFill>
            <a:srgbClr val="03CB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247290" y="6142008"/>
            <a:ext cx="11697419" cy="400110"/>
          </a:xfrm>
          <a:prstGeom prst="rect">
            <a:avLst/>
          </a:prstGeom>
          <a:noFill/>
        </p:spPr>
        <p:txBody>
          <a:bodyPr wrap="square" rtlCol="0">
            <a:spAutoFit/>
          </a:bodyPr>
          <a:lstStyle/>
          <a:p>
            <a:r>
              <a:rPr lang="en-GB" sz="2000" dirty="0">
                <a:solidFill>
                  <a:srgbClr val="252B39"/>
                </a:solidFill>
                <a:latin typeface="Poppins" panose="00000500000000000000" pitchFamily="50" charset="0"/>
                <a:cs typeface="Poppins" panose="00000500000000000000" pitchFamily="50" charset="0"/>
              </a:rPr>
              <a:t>London’s environmental college						          capel.ac.uk</a:t>
            </a:r>
          </a:p>
        </p:txBody>
      </p:sp>
      <p:sp>
        <p:nvSpPr>
          <p:cNvPr id="2" name="Rectangle 1"/>
          <p:cNvSpPr/>
          <p:nvPr/>
        </p:nvSpPr>
        <p:spPr>
          <a:xfrm>
            <a:off x="770019" y="1856146"/>
            <a:ext cx="8502316" cy="2308324"/>
          </a:xfrm>
          <a:prstGeom prst="rect">
            <a:avLst/>
          </a:prstGeom>
        </p:spPr>
        <p:txBody>
          <a:bodyPr wrap="square">
            <a:spAutoFit/>
          </a:bodyPr>
          <a:lstStyle/>
          <a:p>
            <a:r>
              <a:rPr lang="en-US" sz="2400" dirty="0">
                <a:solidFill>
                  <a:srgbClr val="333333"/>
                </a:solidFill>
                <a:latin typeface="Open Sans"/>
              </a:rPr>
              <a:t>Making a  threat of violence, whether you mean it or not, is an act that can land you under Police investigation. It doesn't matter if you say it, text it, write it, snap it or post it on social media, students who make threats can face serious consequences. Even if it was meant to be a joke.</a:t>
            </a:r>
          </a:p>
          <a:p>
            <a:endParaRPr lang="en-US" sz="2400" dirty="0">
              <a:solidFill>
                <a:srgbClr val="333333"/>
              </a:solidFill>
              <a:latin typeface="Open Sans"/>
            </a:endParaRPr>
          </a:p>
        </p:txBody>
      </p:sp>
      <p:sp>
        <p:nvSpPr>
          <p:cNvPr id="3" name="TextBox 2"/>
          <p:cNvSpPr txBox="1"/>
          <p:nvPr/>
        </p:nvSpPr>
        <p:spPr>
          <a:xfrm>
            <a:off x="770019" y="918588"/>
            <a:ext cx="5101391" cy="461665"/>
          </a:xfrm>
          <a:prstGeom prst="rect">
            <a:avLst/>
          </a:prstGeom>
          <a:noFill/>
        </p:spPr>
        <p:txBody>
          <a:bodyPr wrap="square" rtlCol="0">
            <a:spAutoFit/>
          </a:bodyPr>
          <a:lstStyle/>
          <a:p>
            <a:r>
              <a:rPr lang="en-US" sz="2400" b="1" dirty="0"/>
              <a:t>Making threats? DON’T DO IT!</a:t>
            </a:r>
            <a:endParaRPr lang="en-GB" sz="2400" b="1" dirty="0"/>
          </a:p>
        </p:txBody>
      </p:sp>
      <p:pic>
        <p:nvPicPr>
          <p:cNvPr id="6" name="Picture 5"/>
          <p:cNvPicPr>
            <a:picLocks noChangeAspect="1"/>
          </p:cNvPicPr>
          <p:nvPr/>
        </p:nvPicPr>
        <p:blipFill>
          <a:blip r:embed="rId3"/>
          <a:stretch>
            <a:fillRect/>
          </a:stretch>
        </p:blipFill>
        <p:spPr>
          <a:xfrm>
            <a:off x="8629149" y="3750133"/>
            <a:ext cx="2762250" cy="1657350"/>
          </a:xfrm>
          <a:prstGeom prst="rect">
            <a:avLst/>
          </a:prstGeom>
        </p:spPr>
      </p:pic>
    </p:spTree>
    <p:extLst>
      <p:ext uri="{BB962C8B-B14F-4D97-AF65-F5344CB8AC3E}">
        <p14:creationId xmlns:p14="http://schemas.microsoft.com/office/powerpoint/2010/main" val="4658833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142008"/>
            <a:ext cx="12192000" cy="715992"/>
          </a:xfrm>
          <a:prstGeom prst="rect">
            <a:avLst/>
          </a:prstGeom>
          <a:solidFill>
            <a:srgbClr val="03CB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247290" y="6142008"/>
            <a:ext cx="11697419" cy="400110"/>
          </a:xfrm>
          <a:prstGeom prst="rect">
            <a:avLst/>
          </a:prstGeom>
          <a:noFill/>
        </p:spPr>
        <p:txBody>
          <a:bodyPr wrap="square" rtlCol="0">
            <a:spAutoFit/>
          </a:bodyPr>
          <a:lstStyle/>
          <a:p>
            <a:r>
              <a:rPr lang="en-GB" sz="2000" dirty="0">
                <a:solidFill>
                  <a:srgbClr val="252B39"/>
                </a:solidFill>
                <a:latin typeface="Poppins" panose="00000500000000000000" pitchFamily="50" charset="0"/>
                <a:cs typeface="Poppins" panose="00000500000000000000" pitchFamily="50" charset="0"/>
              </a:rPr>
              <a:t>London’s environmental college						          capel.ac.uk</a:t>
            </a:r>
          </a:p>
        </p:txBody>
      </p:sp>
      <p:sp>
        <p:nvSpPr>
          <p:cNvPr id="2" name="Rectangle 1"/>
          <p:cNvSpPr/>
          <p:nvPr/>
        </p:nvSpPr>
        <p:spPr>
          <a:xfrm>
            <a:off x="247290" y="230975"/>
            <a:ext cx="6295313" cy="584775"/>
          </a:xfrm>
          <a:prstGeom prst="rect">
            <a:avLst/>
          </a:prstGeom>
        </p:spPr>
        <p:txBody>
          <a:bodyPr wrap="none">
            <a:spAutoFit/>
          </a:bodyPr>
          <a:lstStyle/>
          <a:p>
            <a:r>
              <a:rPr lang="en-US" sz="3200" dirty="0"/>
              <a:t>Keeping Safe at Capel Manor College</a:t>
            </a:r>
            <a:endParaRPr lang="en-GB" sz="3200" dirty="0"/>
          </a:p>
        </p:txBody>
      </p:sp>
      <p:sp>
        <p:nvSpPr>
          <p:cNvPr id="12" name="Rectangle 11"/>
          <p:cNvSpPr/>
          <p:nvPr/>
        </p:nvSpPr>
        <p:spPr>
          <a:xfrm>
            <a:off x="346946" y="4663151"/>
            <a:ext cx="11267538" cy="1107996"/>
          </a:xfrm>
          <a:prstGeom prst="rect">
            <a:avLst/>
          </a:prstGeom>
        </p:spPr>
        <p:txBody>
          <a:bodyPr wrap="square">
            <a:spAutoFit/>
          </a:bodyPr>
          <a:lstStyle/>
          <a:p>
            <a:pPr algn="just"/>
            <a:r>
              <a:rPr lang="en-US" sz="2400" dirty="0"/>
              <a:t>In this session, we will talk about sensitive issues. </a:t>
            </a:r>
          </a:p>
          <a:p>
            <a:pPr algn="just"/>
            <a:r>
              <a:rPr lang="en-US" sz="2400" dirty="0"/>
              <a:t>If you have any concerns, please speak to your Tutor or the Wellbeing Team. </a:t>
            </a:r>
          </a:p>
          <a:p>
            <a:endParaRPr lang="en-GB" dirty="0"/>
          </a:p>
        </p:txBody>
      </p:sp>
      <p:sp>
        <p:nvSpPr>
          <p:cNvPr id="8" name="Rectangle 7"/>
          <p:cNvSpPr/>
          <p:nvPr/>
        </p:nvSpPr>
        <p:spPr>
          <a:xfrm>
            <a:off x="346946" y="1245302"/>
            <a:ext cx="6096000" cy="3139321"/>
          </a:xfrm>
          <a:prstGeom prst="rect">
            <a:avLst/>
          </a:prstGeom>
        </p:spPr>
        <p:txBody>
          <a:bodyPr>
            <a:spAutoFit/>
          </a:bodyPr>
          <a:lstStyle/>
          <a:p>
            <a:pPr lvl="0" algn="just">
              <a:spcBef>
                <a:spcPct val="20000"/>
              </a:spcBef>
            </a:pPr>
            <a:r>
              <a:rPr lang="en-GB" sz="3000" dirty="0">
                <a:solidFill>
                  <a:prstClr val="black"/>
                </a:solidFill>
              </a:rPr>
              <a:t>By the end of this session you should be able to:</a:t>
            </a:r>
          </a:p>
          <a:p>
            <a:pPr marL="342900" lvl="0" indent="-342900" algn="just">
              <a:spcBef>
                <a:spcPct val="20000"/>
              </a:spcBef>
              <a:buFont typeface="Arial" panose="020B0604020202020204" pitchFamily="34" charset="0"/>
              <a:buChar char="•"/>
            </a:pPr>
            <a:r>
              <a:rPr lang="en-GB" sz="3000" dirty="0">
                <a:solidFill>
                  <a:prstClr val="black"/>
                </a:solidFill>
              </a:rPr>
              <a:t>Explain what Safeguarding is.</a:t>
            </a:r>
          </a:p>
          <a:p>
            <a:pPr marL="342900" lvl="0" indent="-342900" algn="just">
              <a:spcBef>
                <a:spcPct val="20000"/>
              </a:spcBef>
              <a:buFont typeface="Arial" panose="020B0604020202020204" pitchFamily="34" charset="0"/>
              <a:buChar char="•"/>
            </a:pPr>
            <a:r>
              <a:rPr lang="en-GB" sz="3000" dirty="0">
                <a:solidFill>
                  <a:prstClr val="black"/>
                </a:solidFill>
              </a:rPr>
              <a:t>Describe the College’s Prevent Duty.</a:t>
            </a:r>
          </a:p>
          <a:p>
            <a:pPr marL="342900" lvl="0" indent="-342900" algn="just">
              <a:spcBef>
                <a:spcPct val="20000"/>
              </a:spcBef>
              <a:buFont typeface="Arial" panose="020B0604020202020204" pitchFamily="34" charset="0"/>
              <a:buChar char="•"/>
            </a:pPr>
            <a:r>
              <a:rPr lang="en-GB" sz="3000" dirty="0">
                <a:solidFill>
                  <a:prstClr val="black"/>
                </a:solidFill>
              </a:rPr>
              <a:t>Know where to go if you have any safeguarding concerns.</a:t>
            </a:r>
          </a:p>
        </p:txBody>
      </p:sp>
      <p:pic>
        <p:nvPicPr>
          <p:cNvPr id="3" name="Picture 2"/>
          <p:cNvPicPr>
            <a:picLocks noChangeAspect="1"/>
          </p:cNvPicPr>
          <p:nvPr/>
        </p:nvPicPr>
        <p:blipFill>
          <a:blip r:embed="rId3"/>
          <a:stretch>
            <a:fillRect/>
          </a:stretch>
        </p:blipFill>
        <p:spPr>
          <a:xfrm>
            <a:off x="7338510" y="1490589"/>
            <a:ext cx="3746584" cy="2497723"/>
          </a:xfrm>
          <a:prstGeom prst="rect">
            <a:avLst/>
          </a:prstGeom>
        </p:spPr>
      </p:pic>
    </p:spTree>
    <p:extLst>
      <p:ext uri="{BB962C8B-B14F-4D97-AF65-F5344CB8AC3E}">
        <p14:creationId xmlns:p14="http://schemas.microsoft.com/office/powerpoint/2010/main" val="27147556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142008"/>
            <a:ext cx="12192000" cy="715992"/>
          </a:xfrm>
          <a:prstGeom prst="rect">
            <a:avLst/>
          </a:prstGeom>
          <a:solidFill>
            <a:srgbClr val="03CB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247290" y="6142008"/>
            <a:ext cx="11697419" cy="400110"/>
          </a:xfrm>
          <a:prstGeom prst="rect">
            <a:avLst/>
          </a:prstGeom>
          <a:noFill/>
        </p:spPr>
        <p:txBody>
          <a:bodyPr wrap="square" rtlCol="0">
            <a:spAutoFit/>
          </a:bodyPr>
          <a:lstStyle/>
          <a:p>
            <a:r>
              <a:rPr lang="en-GB" sz="2000" dirty="0">
                <a:solidFill>
                  <a:srgbClr val="252B39"/>
                </a:solidFill>
                <a:latin typeface="Poppins" panose="00000500000000000000" pitchFamily="50" charset="0"/>
                <a:cs typeface="Poppins" panose="00000500000000000000" pitchFamily="50" charset="0"/>
              </a:rPr>
              <a:t>London’s environmental college						          capel.ac.uk</a:t>
            </a:r>
          </a:p>
        </p:txBody>
      </p:sp>
      <p:sp>
        <p:nvSpPr>
          <p:cNvPr id="2" name="Rectangle 1"/>
          <p:cNvSpPr/>
          <p:nvPr/>
        </p:nvSpPr>
        <p:spPr>
          <a:xfrm>
            <a:off x="978568" y="2317979"/>
            <a:ext cx="7620000" cy="1938992"/>
          </a:xfrm>
          <a:prstGeom prst="rect">
            <a:avLst/>
          </a:prstGeom>
        </p:spPr>
        <p:txBody>
          <a:bodyPr wrap="square">
            <a:spAutoFit/>
          </a:bodyPr>
          <a:lstStyle/>
          <a:p>
            <a:pPr lvl="0"/>
            <a:r>
              <a:rPr lang="en-US" sz="2400" dirty="0">
                <a:solidFill>
                  <a:srgbClr val="333333"/>
                </a:solidFill>
                <a:latin typeface="Open Sans"/>
              </a:rPr>
              <a:t>Capel Manor College has zero tolerance for students that make threats, these will be met with disciplinary action or suspension during Police investigations which could ultimately lead to expulsion from the college.</a:t>
            </a:r>
            <a:endParaRPr lang="en-GB" sz="2400" dirty="0">
              <a:solidFill>
                <a:prstClr val="black"/>
              </a:solidFill>
            </a:endParaRPr>
          </a:p>
        </p:txBody>
      </p:sp>
      <p:sp>
        <p:nvSpPr>
          <p:cNvPr id="3" name="TextBox 2"/>
          <p:cNvSpPr txBox="1"/>
          <p:nvPr/>
        </p:nvSpPr>
        <p:spPr>
          <a:xfrm>
            <a:off x="978568" y="1220851"/>
            <a:ext cx="4046942" cy="461665"/>
          </a:xfrm>
          <a:prstGeom prst="rect">
            <a:avLst/>
          </a:prstGeom>
          <a:noFill/>
        </p:spPr>
        <p:txBody>
          <a:bodyPr wrap="none" rtlCol="0">
            <a:spAutoFit/>
          </a:bodyPr>
          <a:lstStyle/>
          <a:p>
            <a:r>
              <a:rPr lang="en-US" sz="2400" b="1" dirty="0"/>
              <a:t>Making a threat? DON’T DO IT</a:t>
            </a:r>
            <a:endParaRPr lang="en-GB" sz="2400" b="1" dirty="0"/>
          </a:p>
        </p:txBody>
      </p:sp>
      <p:pic>
        <p:nvPicPr>
          <p:cNvPr id="6" name="Picture 5"/>
          <p:cNvPicPr>
            <a:picLocks noChangeAspect="1"/>
          </p:cNvPicPr>
          <p:nvPr/>
        </p:nvPicPr>
        <p:blipFill>
          <a:blip r:embed="rId3"/>
          <a:stretch>
            <a:fillRect/>
          </a:stretch>
        </p:blipFill>
        <p:spPr>
          <a:xfrm>
            <a:off x="8757485" y="2317979"/>
            <a:ext cx="2762250" cy="1657350"/>
          </a:xfrm>
          <a:prstGeom prst="rect">
            <a:avLst/>
          </a:prstGeom>
        </p:spPr>
      </p:pic>
    </p:spTree>
    <p:extLst>
      <p:ext uri="{BB962C8B-B14F-4D97-AF65-F5344CB8AC3E}">
        <p14:creationId xmlns:p14="http://schemas.microsoft.com/office/powerpoint/2010/main" val="40939928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142008"/>
            <a:ext cx="12192000" cy="715992"/>
          </a:xfrm>
          <a:prstGeom prst="rect">
            <a:avLst/>
          </a:prstGeom>
          <a:solidFill>
            <a:srgbClr val="03CB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247290" y="6142008"/>
            <a:ext cx="11697419" cy="400110"/>
          </a:xfrm>
          <a:prstGeom prst="rect">
            <a:avLst/>
          </a:prstGeom>
          <a:noFill/>
        </p:spPr>
        <p:txBody>
          <a:bodyPr wrap="square" rtlCol="0">
            <a:spAutoFit/>
          </a:bodyPr>
          <a:lstStyle/>
          <a:p>
            <a:r>
              <a:rPr lang="en-GB" sz="2000" dirty="0">
                <a:solidFill>
                  <a:srgbClr val="252B39"/>
                </a:solidFill>
                <a:latin typeface="Poppins" panose="00000500000000000000" pitchFamily="50" charset="0"/>
                <a:cs typeface="Poppins" panose="00000500000000000000" pitchFamily="50" charset="0"/>
              </a:rPr>
              <a:t>London’s environmental college						          capel.ac.uk</a:t>
            </a:r>
          </a:p>
        </p:txBody>
      </p:sp>
      <p:sp>
        <p:nvSpPr>
          <p:cNvPr id="2" name="Rectangle 1"/>
          <p:cNvSpPr/>
          <p:nvPr/>
        </p:nvSpPr>
        <p:spPr>
          <a:xfrm>
            <a:off x="705853" y="889844"/>
            <a:ext cx="10684041" cy="3970318"/>
          </a:xfrm>
          <a:prstGeom prst="rect">
            <a:avLst/>
          </a:prstGeom>
        </p:spPr>
        <p:txBody>
          <a:bodyPr wrap="square">
            <a:spAutoFit/>
          </a:bodyPr>
          <a:lstStyle/>
          <a:p>
            <a:r>
              <a:rPr lang="en-US" dirty="0">
                <a:solidFill>
                  <a:srgbClr val="000000"/>
                </a:solidFill>
                <a:latin typeface="NSPCC-Regular"/>
              </a:rPr>
              <a:t>Sexting is when people share a sexual message and/or a naked or semi-naked image, video or text message with another person. It's also known as nude image sharing.</a:t>
            </a:r>
          </a:p>
          <a:p>
            <a:endParaRPr lang="en-US" dirty="0">
              <a:solidFill>
                <a:srgbClr val="000000"/>
              </a:solidFill>
              <a:latin typeface="NSPCC-Regular"/>
            </a:endParaRPr>
          </a:p>
          <a:p>
            <a:r>
              <a:rPr lang="en-US" dirty="0">
                <a:solidFill>
                  <a:srgbClr val="000000"/>
                </a:solidFill>
                <a:latin typeface="NSPCC-Regular"/>
              </a:rPr>
              <a:t>Children and young people may consent to sending a nude image of themselves. They can also be forced or coerced into sharing images by their peers or adults online.</a:t>
            </a:r>
          </a:p>
          <a:p>
            <a:endParaRPr lang="en-US" dirty="0">
              <a:solidFill>
                <a:srgbClr val="000000"/>
              </a:solidFill>
              <a:latin typeface="NSPCC-Regular"/>
            </a:endParaRPr>
          </a:p>
          <a:p>
            <a:r>
              <a:rPr lang="en-US" dirty="0">
                <a:solidFill>
                  <a:srgbClr val="000000"/>
                </a:solidFill>
                <a:latin typeface="NSPCC-Regular"/>
              </a:rPr>
              <a:t>If a child or young person originally shares the image consensually, </a:t>
            </a:r>
            <a:r>
              <a:rPr lang="en-US" dirty="0">
                <a:solidFill>
                  <a:srgbClr val="FF0000"/>
                </a:solidFill>
                <a:latin typeface="NSPCC-Regular"/>
              </a:rPr>
              <a:t>they have no control over how other people might use it.</a:t>
            </a:r>
          </a:p>
          <a:p>
            <a:endParaRPr lang="en-US" dirty="0">
              <a:solidFill>
                <a:srgbClr val="FF0000"/>
              </a:solidFill>
              <a:latin typeface="NSPCC-Regular"/>
            </a:endParaRPr>
          </a:p>
          <a:p>
            <a:r>
              <a:rPr lang="en-US" dirty="0">
                <a:solidFill>
                  <a:srgbClr val="000000"/>
                </a:solidFill>
                <a:latin typeface="NSPCC-Regular"/>
              </a:rPr>
              <a:t>If the image is shared around peer groups it may lead to bullying and isolation. Perpetrators of abuse may circulate a nude image more widely and use this to blackmail a child and/or groom them for further sexual abuse.</a:t>
            </a:r>
          </a:p>
          <a:p>
            <a:endParaRPr lang="en-US" dirty="0">
              <a:solidFill>
                <a:srgbClr val="000000"/>
              </a:solidFill>
              <a:latin typeface="NSPCC-Regular"/>
            </a:endParaRPr>
          </a:p>
          <a:p>
            <a:r>
              <a:rPr lang="en-US" dirty="0">
                <a:solidFill>
                  <a:srgbClr val="000000"/>
                </a:solidFill>
                <a:latin typeface="NSPCC-Regular"/>
              </a:rPr>
              <a:t>It's a criminal offence to create or share explicit images of a child, </a:t>
            </a:r>
            <a:r>
              <a:rPr lang="en-US" dirty="0">
                <a:solidFill>
                  <a:srgbClr val="FF0000"/>
                </a:solidFill>
                <a:latin typeface="NSPCC-Regular"/>
              </a:rPr>
              <a:t>even if the person doing it is a child.</a:t>
            </a:r>
            <a:endParaRPr lang="en-US" b="0" i="0" dirty="0">
              <a:solidFill>
                <a:srgbClr val="000000"/>
              </a:solidFill>
              <a:effectLst/>
              <a:latin typeface="NSPCC-Regular"/>
            </a:endParaRPr>
          </a:p>
        </p:txBody>
      </p:sp>
      <p:sp>
        <p:nvSpPr>
          <p:cNvPr id="3" name="Rectangle 2"/>
          <p:cNvSpPr/>
          <p:nvPr/>
        </p:nvSpPr>
        <p:spPr>
          <a:xfrm>
            <a:off x="705853" y="5177919"/>
            <a:ext cx="10138610" cy="646331"/>
          </a:xfrm>
          <a:prstGeom prst="rect">
            <a:avLst/>
          </a:prstGeom>
        </p:spPr>
        <p:txBody>
          <a:bodyPr wrap="square">
            <a:spAutoFit/>
          </a:bodyPr>
          <a:lstStyle/>
          <a:p>
            <a:r>
              <a:rPr lang="en-US" dirty="0">
                <a:solidFill>
                  <a:srgbClr val="FF0000"/>
                </a:solidFill>
              </a:rPr>
              <a:t>If you are under 18, it is against the law to: take, have or distribute a sexual photo; this includes a selfie, even if it is of yourself.</a:t>
            </a:r>
            <a:endParaRPr lang="en-GB" dirty="0">
              <a:solidFill>
                <a:srgbClr val="FF0000"/>
              </a:solidFill>
            </a:endParaRPr>
          </a:p>
        </p:txBody>
      </p:sp>
      <p:sp>
        <p:nvSpPr>
          <p:cNvPr id="6" name="TextBox 5"/>
          <p:cNvSpPr txBox="1"/>
          <p:nvPr/>
        </p:nvSpPr>
        <p:spPr>
          <a:xfrm>
            <a:off x="705853" y="361633"/>
            <a:ext cx="7773988" cy="461665"/>
          </a:xfrm>
          <a:prstGeom prst="rect">
            <a:avLst/>
          </a:prstGeom>
          <a:noFill/>
        </p:spPr>
        <p:txBody>
          <a:bodyPr wrap="none" rtlCol="0">
            <a:spAutoFit/>
          </a:bodyPr>
          <a:lstStyle/>
          <a:p>
            <a:r>
              <a:rPr lang="en-US" sz="2400" b="1" dirty="0"/>
              <a:t>Indecent images and taking images/videos without consent</a:t>
            </a:r>
            <a:endParaRPr lang="en-GB" sz="2400" b="1" dirty="0"/>
          </a:p>
        </p:txBody>
      </p:sp>
    </p:spTree>
    <p:extLst>
      <p:ext uri="{BB962C8B-B14F-4D97-AF65-F5344CB8AC3E}">
        <p14:creationId xmlns:p14="http://schemas.microsoft.com/office/powerpoint/2010/main" val="25403695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142008"/>
            <a:ext cx="12192000" cy="715992"/>
          </a:xfrm>
          <a:prstGeom prst="rect">
            <a:avLst/>
          </a:prstGeom>
          <a:solidFill>
            <a:srgbClr val="03CB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247290" y="6142008"/>
            <a:ext cx="11697419" cy="400110"/>
          </a:xfrm>
          <a:prstGeom prst="rect">
            <a:avLst/>
          </a:prstGeom>
          <a:noFill/>
        </p:spPr>
        <p:txBody>
          <a:bodyPr wrap="square" rtlCol="0">
            <a:spAutoFit/>
          </a:bodyPr>
          <a:lstStyle/>
          <a:p>
            <a:r>
              <a:rPr lang="en-GB" sz="2000" dirty="0">
                <a:solidFill>
                  <a:srgbClr val="252B39"/>
                </a:solidFill>
                <a:latin typeface="Poppins" panose="00000500000000000000" pitchFamily="50" charset="0"/>
                <a:cs typeface="Poppins" panose="00000500000000000000" pitchFamily="50" charset="0"/>
              </a:rPr>
              <a:t>London’s environmental college						          capel.ac.uk</a:t>
            </a:r>
          </a:p>
        </p:txBody>
      </p:sp>
      <p:sp>
        <p:nvSpPr>
          <p:cNvPr id="7" name="Rectangle 6"/>
          <p:cNvSpPr/>
          <p:nvPr/>
        </p:nvSpPr>
        <p:spPr>
          <a:xfrm>
            <a:off x="1090862" y="2114417"/>
            <a:ext cx="6096000" cy="2308324"/>
          </a:xfrm>
          <a:prstGeom prst="rect">
            <a:avLst/>
          </a:prstGeom>
        </p:spPr>
        <p:txBody>
          <a:bodyPr>
            <a:spAutoFit/>
          </a:bodyPr>
          <a:lstStyle/>
          <a:p>
            <a:pPr marL="342900" lvl="0" indent="-342900">
              <a:buFont typeface="Arial" panose="020B0604020202020204" pitchFamily="34" charset="0"/>
              <a:buChar char="•"/>
            </a:pPr>
            <a:r>
              <a:rPr lang="en-US" sz="2400" dirty="0">
                <a:solidFill>
                  <a:prstClr val="black"/>
                </a:solidFill>
              </a:rPr>
              <a:t>Visit Student Services</a:t>
            </a:r>
          </a:p>
          <a:p>
            <a:pPr marL="342900" lvl="0" indent="-342900">
              <a:buFont typeface="Arial" panose="020B0604020202020204" pitchFamily="34" charset="0"/>
              <a:buChar char="•"/>
            </a:pPr>
            <a:r>
              <a:rPr lang="en-US" sz="2400" dirty="0">
                <a:solidFill>
                  <a:prstClr val="black"/>
                </a:solidFill>
              </a:rPr>
              <a:t>Contact a Teacher or Staff Member</a:t>
            </a:r>
          </a:p>
          <a:p>
            <a:pPr marL="342900" lvl="0" indent="-342900">
              <a:buFont typeface="Arial" panose="020B0604020202020204" pitchFamily="34" charset="0"/>
              <a:buChar char="•"/>
            </a:pPr>
            <a:r>
              <a:rPr lang="en-US" sz="2400" dirty="0">
                <a:solidFill>
                  <a:prstClr val="black"/>
                </a:solidFill>
              </a:rPr>
              <a:t>Phone 0303 003 1234 extension 1339</a:t>
            </a:r>
          </a:p>
          <a:p>
            <a:pPr marL="342900" lvl="0" indent="-342900">
              <a:buFont typeface="Arial" panose="020B0604020202020204" pitchFamily="34" charset="0"/>
              <a:buChar char="•"/>
            </a:pPr>
            <a:r>
              <a:rPr lang="en-US" sz="2400" dirty="0">
                <a:solidFill>
                  <a:prstClr val="black"/>
                </a:solidFill>
              </a:rPr>
              <a:t>Dial extension 429 from any internal College phone</a:t>
            </a:r>
          </a:p>
          <a:p>
            <a:pPr marL="342900" lvl="0" indent="-342900">
              <a:buFont typeface="Arial" panose="020B0604020202020204" pitchFamily="34" charset="0"/>
              <a:buChar char="•"/>
            </a:pPr>
            <a:r>
              <a:rPr lang="en-US" sz="2400" dirty="0">
                <a:solidFill>
                  <a:prstClr val="black"/>
                </a:solidFill>
              </a:rPr>
              <a:t>Email: Safeguarding@capel.ac.uk</a:t>
            </a:r>
            <a:endParaRPr lang="en-GB" sz="2400" dirty="0">
              <a:solidFill>
                <a:prstClr val="black"/>
              </a:solidFill>
            </a:endParaRPr>
          </a:p>
        </p:txBody>
      </p:sp>
      <p:sp>
        <p:nvSpPr>
          <p:cNvPr id="8" name="TextBox 7"/>
          <p:cNvSpPr txBox="1"/>
          <p:nvPr/>
        </p:nvSpPr>
        <p:spPr>
          <a:xfrm>
            <a:off x="593557" y="620575"/>
            <a:ext cx="11053011" cy="1200329"/>
          </a:xfrm>
          <a:prstGeom prst="rect">
            <a:avLst/>
          </a:prstGeom>
          <a:noFill/>
        </p:spPr>
        <p:txBody>
          <a:bodyPr wrap="square" rtlCol="0">
            <a:spAutoFit/>
          </a:bodyPr>
          <a:lstStyle/>
          <a:p>
            <a:r>
              <a:rPr lang="en-US" sz="2400" b="1" dirty="0"/>
              <a:t>Please remember, Capel Manor College’s Safeguarding and Wellbeing Team are here for you. </a:t>
            </a:r>
          </a:p>
          <a:p>
            <a:r>
              <a:rPr lang="en-US" sz="2400" b="1" dirty="0"/>
              <a:t>If you should need any support or guidance please do not hesitate to contact us:</a:t>
            </a:r>
            <a:endParaRPr lang="en-GB" sz="2400" b="1" dirty="0"/>
          </a:p>
        </p:txBody>
      </p:sp>
    </p:spTree>
    <p:extLst>
      <p:ext uri="{BB962C8B-B14F-4D97-AF65-F5344CB8AC3E}">
        <p14:creationId xmlns:p14="http://schemas.microsoft.com/office/powerpoint/2010/main" val="11762371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252B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5352" y="2095902"/>
            <a:ext cx="9302627" cy="2195285"/>
          </a:xfrm>
          <a:prstGeom prst="rect">
            <a:avLst/>
          </a:prstGeom>
        </p:spPr>
      </p:pic>
      <p:sp>
        <p:nvSpPr>
          <p:cNvPr id="8" name="TextBox 7"/>
          <p:cNvSpPr txBox="1"/>
          <p:nvPr/>
        </p:nvSpPr>
        <p:spPr>
          <a:xfrm>
            <a:off x="1687002" y="4071570"/>
            <a:ext cx="8859329" cy="477054"/>
          </a:xfrm>
          <a:prstGeom prst="rect">
            <a:avLst/>
          </a:prstGeom>
          <a:noFill/>
        </p:spPr>
        <p:txBody>
          <a:bodyPr wrap="square" rtlCol="0">
            <a:spAutoFit/>
          </a:bodyPr>
          <a:lstStyle/>
          <a:p>
            <a:pPr algn="ctr"/>
            <a:r>
              <a:rPr lang="en-GB" sz="2450" dirty="0">
                <a:solidFill>
                  <a:schemeClr val="bg1"/>
                </a:solidFill>
                <a:latin typeface="Poppins" panose="00000500000000000000" pitchFamily="50" charset="0"/>
                <a:cs typeface="Poppins" panose="00000500000000000000" pitchFamily="50" charset="0"/>
              </a:rPr>
              <a:t>Visit capel.ac.uk to browse courses and apply online</a:t>
            </a:r>
          </a:p>
        </p:txBody>
      </p:sp>
    </p:spTree>
    <p:extLst>
      <p:ext uri="{BB962C8B-B14F-4D97-AF65-F5344CB8AC3E}">
        <p14:creationId xmlns:p14="http://schemas.microsoft.com/office/powerpoint/2010/main" val="26532143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142008"/>
            <a:ext cx="12192000" cy="715992"/>
          </a:xfrm>
          <a:prstGeom prst="rect">
            <a:avLst/>
          </a:prstGeom>
          <a:solidFill>
            <a:srgbClr val="03CB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247290" y="6142008"/>
            <a:ext cx="11697419" cy="400110"/>
          </a:xfrm>
          <a:prstGeom prst="rect">
            <a:avLst/>
          </a:prstGeom>
          <a:noFill/>
        </p:spPr>
        <p:txBody>
          <a:bodyPr wrap="square" rtlCol="0">
            <a:spAutoFit/>
          </a:bodyPr>
          <a:lstStyle/>
          <a:p>
            <a:r>
              <a:rPr lang="en-GB" sz="2000" dirty="0">
                <a:solidFill>
                  <a:srgbClr val="252B39"/>
                </a:solidFill>
                <a:latin typeface="Poppins" panose="00000500000000000000" pitchFamily="50" charset="0"/>
                <a:cs typeface="Poppins" panose="00000500000000000000" pitchFamily="50" charset="0"/>
              </a:rPr>
              <a:t>London’s environmental college						          capel.ac.uk</a:t>
            </a:r>
          </a:p>
        </p:txBody>
      </p:sp>
      <p:sp>
        <p:nvSpPr>
          <p:cNvPr id="2" name="Rectangle 1"/>
          <p:cNvSpPr/>
          <p:nvPr/>
        </p:nvSpPr>
        <p:spPr>
          <a:xfrm>
            <a:off x="653713" y="246085"/>
            <a:ext cx="5927560" cy="769441"/>
          </a:xfrm>
          <a:prstGeom prst="rect">
            <a:avLst/>
          </a:prstGeom>
        </p:spPr>
        <p:txBody>
          <a:bodyPr wrap="square">
            <a:spAutoFit/>
          </a:bodyPr>
          <a:lstStyle/>
          <a:p>
            <a:r>
              <a:rPr lang="en-GB" sz="4400" dirty="0">
                <a:solidFill>
                  <a:prstClr val="black"/>
                </a:solidFill>
                <a:ea typeface="+mj-ea"/>
                <a:cs typeface="+mj-cs"/>
              </a:rPr>
              <a:t>What would you do?</a:t>
            </a:r>
            <a:endParaRPr lang="en-GB" sz="2000" dirty="0"/>
          </a:p>
        </p:txBody>
      </p:sp>
      <p:sp>
        <p:nvSpPr>
          <p:cNvPr id="12" name="Content Placeholder 2"/>
          <p:cNvSpPr>
            <a:spLocks noGrp="1"/>
          </p:cNvSpPr>
          <p:nvPr>
            <p:ph idx="1"/>
          </p:nvPr>
        </p:nvSpPr>
        <p:spPr>
          <a:xfrm>
            <a:off x="393031" y="1616045"/>
            <a:ext cx="8229600" cy="4525963"/>
          </a:xfrm>
        </p:spPr>
        <p:txBody>
          <a:bodyPr>
            <a:normAutofit lnSpcReduction="10000"/>
          </a:bodyPr>
          <a:lstStyle/>
          <a:p>
            <a:pPr marL="514350" lvl="0" indent="-514350" algn="just">
              <a:buFont typeface="+mj-lt"/>
              <a:buAutoNum type="arabicPeriod"/>
            </a:pPr>
            <a:r>
              <a:rPr lang="en-GB" dirty="0"/>
              <a:t>You’ve noticed that a college friend has bruises on their arms. You ask how they got them but they are embarrassed and tell you it’s none of your business.</a:t>
            </a:r>
          </a:p>
          <a:p>
            <a:pPr marL="514350" lvl="0" indent="-514350" algn="just">
              <a:buFont typeface="+mj-lt"/>
              <a:buAutoNum type="arabicPeriod"/>
            </a:pPr>
            <a:endParaRPr lang="en-GB" dirty="0"/>
          </a:p>
          <a:p>
            <a:pPr marL="514350" indent="-514350" algn="just">
              <a:buFont typeface="+mj-lt"/>
              <a:buAutoNum type="arabicPeriod"/>
            </a:pPr>
            <a:r>
              <a:rPr lang="en-GB" dirty="0"/>
              <a:t>You’ve become friends with someone of the opposite sex in your class. You’ve been getting on well as friends but recently they have been hugging and touching you in a way that makes you feel uncomfortable.</a:t>
            </a:r>
          </a:p>
          <a:p>
            <a:pPr marL="514350" lvl="0" indent="-514350" algn="just">
              <a:buFont typeface="+mj-lt"/>
              <a:buAutoNum type="arabicPeriod"/>
            </a:pPr>
            <a:endParaRPr lang="en-GB" b="1" dirty="0"/>
          </a:p>
          <a:p>
            <a:pPr marL="0" indent="0">
              <a:buNone/>
            </a:pPr>
            <a:r>
              <a:rPr lang="en-GB" dirty="0"/>
              <a:t> </a:t>
            </a:r>
            <a:endParaRPr lang="en-GB" b="1" dirty="0"/>
          </a:p>
          <a:p>
            <a:endParaRPr lang="en-GB" dirty="0"/>
          </a:p>
        </p:txBody>
      </p:sp>
      <p:pic>
        <p:nvPicPr>
          <p:cNvPr id="6" name="Picture 5"/>
          <p:cNvPicPr>
            <a:picLocks noChangeAspect="1"/>
          </p:cNvPicPr>
          <p:nvPr/>
        </p:nvPicPr>
        <p:blipFill>
          <a:blip r:embed="rId3"/>
          <a:stretch>
            <a:fillRect/>
          </a:stretch>
        </p:blipFill>
        <p:spPr>
          <a:xfrm>
            <a:off x="9227217" y="2265355"/>
            <a:ext cx="2428734" cy="1589012"/>
          </a:xfrm>
          <a:prstGeom prst="rect">
            <a:avLst/>
          </a:prstGeom>
        </p:spPr>
      </p:pic>
    </p:spTree>
    <p:extLst>
      <p:ext uri="{BB962C8B-B14F-4D97-AF65-F5344CB8AC3E}">
        <p14:creationId xmlns:p14="http://schemas.microsoft.com/office/powerpoint/2010/main" val="9153927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142008"/>
            <a:ext cx="12192000" cy="715992"/>
          </a:xfrm>
          <a:prstGeom prst="rect">
            <a:avLst/>
          </a:prstGeom>
          <a:solidFill>
            <a:srgbClr val="03CB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247290" y="6142008"/>
            <a:ext cx="11697419" cy="400110"/>
          </a:xfrm>
          <a:prstGeom prst="rect">
            <a:avLst/>
          </a:prstGeom>
          <a:noFill/>
        </p:spPr>
        <p:txBody>
          <a:bodyPr wrap="square" rtlCol="0">
            <a:spAutoFit/>
          </a:bodyPr>
          <a:lstStyle/>
          <a:p>
            <a:r>
              <a:rPr lang="en-GB" sz="2000" dirty="0">
                <a:solidFill>
                  <a:srgbClr val="252B39"/>
                </a:solidFill>
                <a:latin typeface="Poppins" panose="00000500000000000000" pitchFamily="50" charset="0"/>
                <a:cs typeface="Poppins" panose="00000500000000000000" pitchFamily="50" charset="0"/>
              </a:rPr>
              <a:t>London’s environmental college						          capel.ac.uk</a:t>
            </a:r>
          </a:p>
        </p:txBody>
      </p:sp>
      <p:pic>
        <p:nvPicPr>
          <p:cNvPr id="7" name="Picture 6"/>
          <p:cNvPicPr>
            <a:picLocks noChangeAspect="1"/>
          </p:cNvPicPr>
          <p:nvPr/>
        </p:nvPicPr>
        <p:blipFill>
          <a:blip r:embed="rId3"/>
          <a:stretch>
            <a:fillRect/>
          </a:stretch>
        </p:blipFill>
        <p:spPr>
          <a:xfrm>
            <a:off x="-233974" y="126360"/>
            <a:ext cx="8230313" cy="1243692"/>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65948" y="126360"/>
            <a:ext cx="4078761" cy="5776834"/>
          </a:xfrm>
          <a:prstGeom prst="rect">
            <a:avLst/>
          </a:prstGeom>
        </p:spPr>
      </p:pic>
      <p:sp>
        <p:nvSpPr>
          <p:cNvPr id="12" name="TextBox 11"/>
          <p:cNvSpPr txBox="1"/>
          <p:nvPr/>
        </p:nvSpPr>
        <p:spPr>
          <a:xfrm>
            <a:off x="417095" y="2059862"/>
            <a:ext cx="6545179" cy="2308324"/>
          </a:xfrm>
          <a:prstGeom prst="rect">
            <a:avLst/>
          </a:prstGeom>
          <a:noFill/>
        </p:spPr>
        <p:txBody>
          <a:bodyPr wrap="square" rtlCol="0">
            <a:spAutoFit/>
          </a:bodyPr>
          <a:lstStyle/>
          <a:p>
            <a:pPr marL="342900" indent="-342900">
              <a:buFont typeface="Arial" panose="020B0604020202020204" pitchFamily="34" charset="0"/>
              <a:buChar char="•"/>
            </a:pPr>
            <a:r>
              <a:rPr lang="en-US" sz="2400" dirty="0"/>
              <a:t>Visit Student Services</a:t>
            </a:r>
          </a:p>
          <a:p>
            <a:pPr marL="342900" indent="-342900">
              <a:buFont typeface="Arial" panose="020B0604020202020204" pitchFamily="34" charset="0"/>
              <a:buChar char="•"/>
            </a:pPr>
            <a:r>
              <a:rPr lang="en-US" sz="2400" dirty="0"/>
              <a:t>Contact a Teacher or Staff Member</a:t>
            </a:r>
          </a:p>
          <a:p>
            <a:pPr marL="342900" indent="-342900">
              <a:buFont typeface="Arial" panose="020B0604020202020204" pitchFamily="34" charset="0"/>
              <a:buChar char="•"/>
            </a:pPr>
            <a:r>
              <a:rPr lang="en-US" sz="2400" dirty="0"/>
              <a:t>Phone 0303 003 1234 extension 1339</a:t>
            </a:r>
          </a:p>
          <a:p>
            <a:pPr marL="342900" indent="-342900">
              <a:buFont typeface="Arial" panose="020B0604020202020204" pitchFamily="34" charset="0"/>
              <a:buChar char="•"/>
            </a:pPr>
            <a:r>
              <a:rPr lang="en-US" sz="2400" dirty="0"/>
              <a:t>Dial extension 429 from any internal College phone</a:t>
            </a:r>
          </a:p>
          <a:p>
            <a:pPr marL="342900" indent="-342900">
              <a:buFont typeface="Arial" panose="020B0604020202020204" pitchFamily="34" charset="0"/>
              <a:buChar char="•"/>
            </a:pPr>
            <a:r>
              <a:rPr lang="en-US" sz="2400" dirty="0"/>
              <a:t>Email: Safeguarding@capel.ac.uk</a:t>
            </a:r>
            <a:endParaRPr lang="en-GB" sz="2400" dirty="0"/>
          </a:p>
        </p:txBody>
      </p:sp>
    </p:spTree>
    <p:extLst>
      <p:ext uri="{BB962C8B-B14F-4D97-AF65-F5344CB8AC3E}">
        <p14:creationId xmlns:p14="http://schemas.microsoft.com/office/powerpoint/2010/main" val="23324241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142008"/>
            <a:ext cx="12192000" cy="715992"/>
          </a:xfrm>
          <a:prstGeom prst="rect">
            <a:avLst/>
          </a:prstGeom>
          <a:solidFill>
            <a:srgbClr val="03CB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284673" y="6142008"/>
            <a:ext cx="11697419" cy="400110"/>
          </a:xfrm>
          <a:prstGeom prst="rect">
            <a:avLst/>
          </a:prstGeom>
          <a:noFill/>
        </p:spPr>
        <p:txBody>
          <a:bodyPr wrap="square" rtlCol="0">
            <a:spAutoFit/>
          </a:bodyPr>
          <a:lstStyle/>
          <a:p>
            <a:r>
              <a:rPr lang="en-GB" sz="2000" dirty="0">
                <a:solidFill>
                  <a:srgbClr val="252B39"/>
                </a:solidFill>
                <a:latin typeface="Poppins" panose="00000500000000000000" pitchFamily="50" charset="0"/>
                <a:cs typeface="Poppins" panose="00000500000000000000" pitchFamily="50" charset="0"/>
              </a:rPr>
              <a:t>London’s environmental college						          capel.ac.uk</a:t>
            </a:r>
          </a:p>
        </p:txBody>
      </p:sp>
      <p:sp>
        <p:nvSpPr>
          <p:cNvPr id="10" name="Content Placeholder 2"/>
          <p:cNvSpPr>
            <a:spLocks noGrp="1"/>
          </p:cNvSpPr>
          <p:nvPr>
            <p:ph idx="1"/>
          </p:nvPr>
        </p:nvSpPr>
        <p:spPr>
          <a:xfrm>
            <a:off x="938463" y="1462240"/>
            <a:ext cx="8229600" cy="4525963"/>
          </a:xfrm>
        </p:spPr>
        <p:txBody>
          <a:bodyPr>
            <a:normAutofit/>
          </a:bodyPr>
          <a:lstStyle/>
          <a:p>
            <a:pPr marL="514350" indent="-514350" algn="just">
              <a:buFont typeface="+mj-lt"/>
              <a:buAutoNum type="arabicPeriod"/>
            </a:pPr>
            <a:r>
              <a:rPr lang="en-GB" dirty="0"/>
              <a:t>A college friend has told you that she is pregnant. She is only 16 and says that if she tells her parents they will throw her out of the house. She asks for your advice and help.</a:t>
            </a:r>
          </a:p>
          <a:p>
            <a:pPr marL="514350" indent="-514350" algn="just">
              <a:buFont typeface="+mj-lt"/>
              <a:buAutoNum type="arabicPeriod"/>
            </a:pPr>
            <a:endParaRPr lang="en-GB" b="1" dirty="0"/>
          </a:p>
          <a:p>
            <a:pPr marL="514350" indent="-514350" algn="just">
              <a:buFont typeface="+mj-lt"/>
              <a:buAutoNum type="arabicPeriod"/>
            </a:pPr>
            <a:r>
              <a:rPr lang="en-GB" dirty="0"/>
              <a:t>A college friend is in tears over a family incident that happened at home. You are worried about them but they refuse to tell you what is wrong because it is a private matter. They tell you they can’t face going to class but won’t go home either.</a:t>
            </a:r>
            <a:endParaRPr lang="en-GB" b="1" dirty="0"/>
          </a:p>
          <a:p>
            <a:pPr marL="514350" indent="-514350" algn="just">
              <a:buFont typeface="+mj-lt"/>
              <a:buAutoNum type="arabicPeriod"/>
            </a:pPr>
            <a:endParaRPr lang="en-GB" b="1" dirty="0"/>
          </a:p>
          <a:p>
            <a:pPr lvl="0"/>
            <a:endParaRPr lang="en-GB" b="1" dirty="0"/>
          </a:p>
          <a:p>
            <a:endParaRPr lang="en-GB" dirty="0"/>
          </a:p>
        </p:txBody>
      </p:sp>
      <p:sp>
        <p:nvSpPr>
          <p:cNvPr id="11" name="Rectangle 10"/>
          <p:cNvSpPr/>
          <p:nvPr/>
        </p:nvSpPr>
        <p:spPr>
          <a:xfrm>
            <a:off x="938463" y="231176"/>
            <a:ext cx="5927560" cy="769441"/>
          </a:xfrm>
          <a:prstGeom prst="rect">
            <a:avLst/>
          </a:prstGeom>
        </p:spPr>
        <p:txBody>
          <a:bodyPr wrap="square">
            <a:spAutoFit/>
          </a:bodyPr>
          <a:lstStyle/>
          <a:p>
            <a:r>
              <a:rPr lang="en-GB" sz="4400" dirty="0">
                <a:solidFill>
                  <a:prstClr val="black"/>
                </a:solidFill>
                <a:ea typeface="+mj-ea"/>
                <a:cs typeface="+mj-cs"/>
              </a:rPr>
              <a:t>What would you do?</a:t>
            </a:r>
            <a:endParaRPr lang="en-GB" sz="2000" dirty="0"/>
          </a:p>
        </p:txBody>
      </p:sp>
    </p:spTree>
    <p:extLst>
      <p:ext uri="{BB962C8B-B14F-4D97-AF65-F5344CB8AC3E}">
        <p14:creationId xmlns:p14="http://schemas.microsoft.com/office/powerpoint/2010/main" val="19505536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142008"/>
            <a:ext cx="12192000" cy="715992"/>
          </a:xfrm>
          <a:prstGeom prst="rect">
            <a:avLst/>
          </a:prstGeom>
          <a:solidFill>
            <a:srgbClr val="03CB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247290" y="6142008"/>
            <a:ext cx="11697419" cy="400110"/>
          </a:xfrm>
          <a:prstGeom prst="rect">
            <a:avLst/>
          </a:prstGeom>
          <a:noFill/>
        </p:spPr>
        <p:txBody>
          <a:bodyPr wrap="square" rtlCol="0">
            <a:spAutoFit/>
          </a:bodyPr>
          <a:lstStyle/>
          <a:p>
            <a:r>
              <a:rPr lang="en-GB" sz="2000" dirty="0">
                <a:solidFill>
                  <a:srgbClr val="252B39"/>
                </a:solidFill>
                <a:latin typeface="Poppins" panose="00000500000000000000" pitchFamily="50" charset="0"/>
                <a:cs typeface="Poppins" panose="00000500000000000000" pitchFamily="50" charset="0"/>
              </a:rPr>
              <a:t>London’s environmental college						          capel.ac.uk</a:t>
            </a:r>
          </a:p>
        </p:txBody>
      </p:sp>
      <p:sp>
        <p:nvSpPr>
          <p:cNvPr id="11" name="Title 1"/>
          <p:cNvSpPr txBox="1">
            <a:spLocks/>
          </p:cNvSpPr>
          <p:nvPr/>
        </p:nvSpPr>
        <p:spPr>
          <a:xfrm>
            <a:off x="376989" y="240151"/>
            <a:ext cx="9601200" cy="1143000"/>
          </a:xfrm>
          <a:prstGeom prst="rect">
            <a:avLst/>
          </a:prstGeom>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4400" b="0" i="0" u="none" strike="noStrike" kern="1200" cap="none" spc="0" normalizeH="0" baseline="0" noProof="0" dirty="0">
                <a:ln>
                  <a:noFill/>
                </a:ln>
                <a:solidFill>
                  <a:sysClr val="windowText" lastClr="000000"/>
                </a:solidFill>
                <a:effectLst/>
                <a:uLnTx/>
                <a:uFillTx/>
                <a:latin typeface="Calibri"/>
                <a:ea typeface="+mj-ea"/>
                <a:cs typeface="+mj-cs"/>
              </a:rPr>
              <a:t>Why Safeguarding at Capel Manor College?</a:t>
            </a:r>
          </a:p>
        </p:txBody>
      </p:sp>
      <p:sp>
        <p:nvSpPr>
          <p:cNvPr id="12" name="Content Placeholder 2"/>
          <p:cNvSpPr>
            <a:spLocks noGrp="1"/>
          </p:cNvSpPr>
          <p:nvPr>
            <p:ph idx="1"/>
          </p:nvPr>
        </p:nvSpPr>
        <p:spPr>
          <a:xfrm>
            <a:off x="601578" y="2016155"/>
            <a:ext cx="9376611" cy="4525963"/>
          </a:xfrm>
        </p:spPr>
        <p:txBody>
          <a:bodyPr/>
          <a:lstStyle/>
          <a:p>
            <a:pPr algn="just"/>
            <a:r>
              <a:rPr lang="en-GB" dirty="0"/>
              <a:t>The law says that the Colleges have to make sure that all students know about the safeguarding arrangements they have in place.</a:t>
            </a:r>
          </a:p>
          <a:p>
            <a:pPr algn="just"/>
            <a:r>
              <a:rPr lang="en-US" dirty="0"/>
              <a:t>Capel Manor College wants our students to live free of neglect and abuse. Helping our students understand Safeguarding ensures they are equipped with the knowledge they need to report and to challenge unsafe behavior.</a:t>
            </a:r>
            <a:endParaRPr lang="en-GB" dirty="0"/>
          </a:p>
        </p:txBody>
      </p:sp>
    </p:spTree>
    <p:extLst>
      <p:ext uri="{BB962C8B-B14F-4D97-AF65-F5344CB8AC3E}">
        <p14:creationId xmlns:p14="http://schemas.microsoft.com/office/powerpoint/2010/main" val="17155539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142008"/>
            <a:ext cx="12192000" cy="715992"/>
          </a:xfrm>
          <a:prstGeom prst="rect">
            <a:avLst/>
          </a:prstGeom>
          <a:solidFill>
            <a:srgbClr val="03CB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247290" y="6142008"/>
            <a:ext cx="11697419" cy="400110"/>
          </a:xfrm>
          <a:prstGeom prst="rect">
            <a:avLst/>
          </a:prstGeom>
          <a:noFill/>
        </p:spPr>
        <p:txBody>
          <a:bodyPr wrap="square" rtlCol="0">
            <a:spAutoFit/>
          </a:bodyPr>
          <a:lstStyle/>
          <a:p>
            <a:r>
              <a:rPr lang="en-GB" sz="2000" dirty="0">
                <a:solidFill>
                  <a:srgbClr val="252B39"/>
                </a:solidFill>
                <a:latin typeface="Poppins" panose="00000500000000000000" pitchFamily="50" charset="0"/>
                <a:cs typeface="Poppins" panose="00000500000000000000" pitchFamily="50" charset="0"/>
              </a:rPr>
              <a:t>London’s environmental college						          capel.ac.uk</a:t>
            </a:r>
          </a:p>
        </p:txBody>
      </p:sp>
      <p:sp>
        <p:nvSpPr>
          <p:cNvPr id="2" name="TextBox 1"/>
          <p:cNvSpPr txBox="1"/>
          <p:nvPr/>
        </p:nvSpPr>
        <p:spPr>
          <a:xfrm>
            <a:off x="1239086" y="309671"/>
            <a:ext cx="7620000" cy="707886"/>
          </a:xfrm>
          <a:prstGeom prst="rect">
            <a:avLst/>
          </a:prstGeom>
          <a:noFill/>
        </p:spPr>
        <p:txBody>
          <a:bodyPr wrap="square" rtlCol="0">
            <a:spAutoFit/>
          </a:bodyPr>
          <a:lstStyle/>
          <a:p>
            <a:r>
              <a:rPr lang="en-GB" sz="4000" dirty="0"/>
              <a:t>What is Safeguarding?</a:t>
            </a:r>
          </a:p>
        </p:txBody>
      </p:sp>
      <p:pic>
        <p:nvPicPr>
          <p:cNvPr id="7" name="Safeguarding Video.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39086" y="1134979"/>
            <a:ext cx="8045450" cy="4525963"/>
          </a:xfrm>
          <a:prstGeom prst="rect">
            <a:avLst/>
          </a:prstGeom>
        </p:spPr>
      </p:pic>
    </p:spTree>
    <p:extLst>
      <p:ext uri="{BB962C8B-B14F-4D97-AF65-F5344CB8AC3E}">
        <p14:creationId xmlns:p14="http://schemas.microsoft.com/office/powerpoint/2010/main" val="34671580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142008"/>
            <a:ext cx="12192000" cy="715992"/>
          </a:xfrm>
          <a:prstGeom prst="rect">
            <a:avLst/>
          </a:prstGeom>
          <a:solidFill>
            <a:srgbClr val="03CB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247290" y="6142008"/>
            <a:ext cx="11697419" cy="400110"/>
          </a:xfrm>
          <a:prstGeom prst="rect">
            <a:avLst/>
          </a:prstGeom>
          <a:noFill/>
        </p:spPr>
        <p:txBody>
          <a:bodyPr wrap="square" rtlCol="0">
            <a:spAutoFit/>
          </a:bodyPr>
          <a:lstStyle/>
          <a:p>
            <a:r>
              <a:rPr lang="en-GB" sz="2000" dirty="0">
                <a:solidFill>
                  <a:srgbClr val="252B39"/>
                </a:solidFill>
                <a:latin typeface="Poppins" panose="00000500000000000000" pitchFamily="50" charset="0"/>
                <a:cs typeface="Poppins" panose="00000500000000000000" pitchFamily="50" charset="0"/>
              </a:rPr>
              <a:t>London’s environmental college						          capel.ac.uk</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14561" y="2861138"/>
            <a:ext cx="2194057" cy="2160041"/>
          </a:xfrm>
          <a:prstGeom prst="rect">
            <a:avLst/>
          </a:prstGeom>
        </p:spPr>
      </p:pic>
      <p:sp>
        <p:nvSpPr>
          <p:cNvPr id="7" name="Content Placeholder 4"/>
          <p:cNvSpPr>
            <a:spLocks noGrp="1"/>
          </p:cNvSpPr>
          <p:nvPr>
            <p:ph idx="1"/>
          </p:nvPr>
        </p:nvSpPr>
        <p:spPr>
          <a:xfrm>
            <a:off x="601579" y="2390274"/>
            <a:ext cx="8229600" cy="4525963"/>
          </a:xfrm>
        </p:spPr>
        <p:txBody>
          <a:bodyPr>
            <a:normAutofit/>
          </a:bodyPr>
          <a:lstStyle/>
          <a:p>
            <a:r>
              <a:rPr lang="en-US" dirty="0"/>
              <a:t>Safeguarding is </a:t>
            </a:r>
            <a:r>
              <a:rPr lang="en-US" b="1" dirty="0"/>
              <a:t>the action that is taken to promote the welfare of children and protect them from harm</a:t>
            </a:r>
            <a:r>
              <a:rPr lang="en-US" dirty="0"/>
              <a:t>. Safeguarding means: protecting children from abuse and maltreatment. preventing harm to children's health or development. ensuring children grow up with the provision of safe and effective care.</a:t>
            </a:r>
          </a:p>
          <a:p>
            <a:endParaRPr lang="en-GB" dirty="0"/>
          </a:p>
        </p:txBody>
      </p:sp>
      <p:sp>
        <p:nvSpPr>
          <p:cNvPr id="3" name="Rectangle 2"/>
          <p:cNvSpPr/>
          <p:nvPr/>
        </p:nvSpPr>
        <p:spPr>
          <a:xfrm>
            <a:off x="601579" y="383310"/>
            <a:ext cx="6096000" cy="1446550"/>
          </a:xfrm>
          <a:prstGeom prst="rect">
            <a:avLst/>
          </a:prstGeom>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400" b="0" i="0" u="none" strike="noStrike" kern="0" cap="none" spc="0" normalizeH="0" baseline="0" noProof="0" dirty="0">
                <a:ln>
                  <a:noFill/>
                </a:ln>
                <a:solidFill>
                  <a:prstClr val="black"/>
                </a:solidFill>
                <a:effectLst/>
                <a:uLnTx/>
                <a:uFillTx/>
                <a:ea typeface="+mj-ea"/>
                <a:cs typeface="+mj-cs"/>
              </a:rPr>
              <a:t>What is your definition of safeguarding?</a:t>
            </a:r>
            <a:endParaRPr kumimoji="0" lang="en-GB"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8621291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142008"/>
            <a:ext cx="12192000" cy="715992"/>
          </a:xfrm>
          <a:prstGeom prst="rect">
            <a:avLst/>
          </a:prstGeom>
          <a:solidFill>
            <a:srgbClr val="03CB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247290" y="6142008"/>
            <a:ext cx="11697419" cy="400110"/>
          </a:xfrm>
          <a:prstGeom prst="rect">
            <a:avLst/>
          </a:prstGeom>
          <a:noFill/>
        </p:spPr>
        <p:txBody>
          <a:bodyPr wrap="square" rtlCol="0">
            <a:spAutoFit/>
          </a:bodyPr>
          <a:lstStyle/>
          <a:p>
            <a:r>
              <a:rPr lang="en-GB" sz="2000" dirty="0">
                <a:solidFill>
                  <a:srgbClr val="252B39"/>
                </a:solidFill>
                <a:latin typeface="Poppins" panose="00000500000000000000" pitchFamily="50" charset="0"/>
                <a:cs typeface="Poppins" panose="00000500000000000000" pitchFamily="50" charset="0"/>
              </a:rPr>
              <a:t>London’s environmental college						          capel.ac.uk</a:t>
            </a:r>
          </a:p>
        </p:txBody>
      </p:sp>
      <p:sp>
        <p:nvSpPr>
          <p:cNvPr id="14" name="Rectangle 2"/>
          <p:cNvSpPr>
            <a:spLocks noGrp="1" noChangeArrowheads="1"/>
          </p:cNvSpPr>
          <p:nvPr>
            <p:ph type="title"/>
          </p:nvPr>
        </p:nvSpPr>
        <p:spPr>
          <a:xfrm>
            <a:off x="415984" y="332656"/>
            <a:ext cx="8359067" cy="936104"/>
          </a:xfrm>
        </p:spPr>
        <p:txBody>
          <a:bodyPr>
            <a:noAutofit/>
          </a:bodyPr>
          <a:lstStyle/>
          <a:p>
            <a:pPr marL="0" indent="0"/>
            <a:r>
              <a:rPr lang="en-GB" sz="4000" dirty="0"/>
              <a:t>What is a Vulnerable Adult?</a:t>
            </a:r>
          </a:p>
        </p:txBody>
      </p:sp>
      <p:pic>
        <p:nvPicPr>
          <p:cNvPr id="16" name="Picture 2" descr="Image result for in hospital free 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6084" y="1268760"/>
            <a:ext cx="3783179" cy="2944340"/>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p:cNvSpPr txBox="1">
            <a:spLocks/>
          </p:cNvSpPr>
          <p:nvPr/>
        </p:nvSpPr>
        <p:spPr>
          <a:xfrm>
            <a:off x="480718" y="1340768"/>
            <a:ext cx="7115618" cy="4525963"/>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None/>
            </a:pPr>
            <a:r>
              <a:rPr lang="en-GB" sz="3300" dirty="0"/>
              <a:t>A vulnerable adult is someone who may:</a:t>
            </a:r>
          </a:p>
          <a:p>
            <a:pPr marL="514350" indent="-514350" algn="just">
              <a:buFont typeface="+mj-lt"/>
              <a:buAutoNum type="arabicPeriod"/>
            </a:pPr>
            <a:endParaRPr lang="en-GB" sz="3300" dirty="0"/>
          </a:p>
          <a:p>
            <a:r>
              <a:rPr lang="en-US" dirty="0"/>
              <a:t>Have a dependency upon others in the performance of basic physical functions;</a:t>
            </a:r>
          </a:p>
          <a:p>
            <a:r>
              <a:rPr lang="en-US" dirty="0"/>
              <a:t>Have severe impairment in the ability to communicate with others; or</a:t>
            </a:r>
          </a:p>
          <a:p>
            <a:r>
              <a:rPr lang="en-US" dirty="0"/>
              <a:t>Have an impairment in a their ability to protect themselves from assault, abuse or neglect.</a:t>
            </a:r>
            <a:endParaRPr lang="en-GB" dirty="0"/>
          </a:p>
        </p:txBody>
      </p:sp>
    </p:spTree>
    <p:extLst>
      <p:ext uri="{BB962C8B-B14F-4D97-AF65-F5344CB8AC3E}">
        <p14:creationId xmlns:p14="http://schemas.microsoft.com/office/powerpoint/2010/main" val="22059743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D1EBAADD8EB8241B72EDA8B6D88159C" ma:contentTypeVersion="14" ma:contentTypeDescription="Create a new document." ma:contentTypeScope="" ma:versionID="b339d323639a7ab000565834618077d6">
  <xsd:schema xmlns:xsd="http://www.w3.org/2001/XMLSchema" xmlns:xs="http://www.w3.org/2001/XMLSchema" xmlns:p="http://schemas.microsoft.com/office/2006/metadata/properties" xmlns:ns2="7e8693f6-5d79-4604-bddd-456e21101c9d" xmlns:ns3="3fd155e4-6a04-42f1-a34a-dfc70400231e" targetNamespace="http://schemas.microsoft.com/office/2006/metadata/properties" ma:root="true" ma:fieldsID="ea904db3a7e994a4c5f25e2cb6ce3c1c" ns2:_="" ns3:_="">
    <xsd:import namespace="7e8693f6-5d79-4604-bddd-456e21101c9d"/>
    <xsd:import namespace="3fd155e4-6a04-42f1-a34a-dfc70400231e"/>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OCR" minOccurs="0"/>
                <xsd:element ref="ns2:MediaServiceGenerationTime" minOccurs="0"/>
                <xsd:element ref="ns2:MediaServiceEventHashCode" minOccurs="0"/>
                <xsd:element ref="ns2:MediaServiceLocation"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e8693f6-5d79-4604-bddd-456e21101c9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7a6c9892-aff3-4ae5-bb17-7a24d2e1fdc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fd155e4-6a04-42f1-a34a-dfc70400231e"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d50e9f58-65f9-41c3-bbaa-ea38d7c7763f}" ma:internalName="TaxCatchAll" ma:showField="CatchAllData" ma:web="3fd155e4-6a04-42f1-a34a-dfc70400231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91D17EE-DA34-43A8-9232-C1FF769EBDB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e8693f6-5d79-4604-bddd-456e21101c9d"/>
    <ds:schemaRef ds:uri="3fd155e4-6a04-42f1-a34a-dfc70400231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D42BA45-C266-42CF-9892-51EB6711A5A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794</TotalTime>
  <Words>2460</Words>
  <Application>Microsoft Office PowerPoint</Application>
  <PresentationFormat>Widescreen</PresentationFormat>
  <Paragraphs>180</Paragraphs>
  <Slides>23</Slides>
  <Notes>20</Notes>
  <HiddenSlides>0</HiddenSlides>
  <MMClips>2</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a Vulnerable Adult?</vt:lpstr>
      <vt:lpstr>Divide the following into possible signs of Abuse and Neglect</vt:lpstr>
      <vt:lpstr>PowerPoint Presentation</vt:lpstr>
      <vt:lpstr>Answers:  Physical abuse a. Injuries which occur to the body in places which are not normally exposed to falls or other accidents  f. Bruises, bites, burns and fractures, for example, which do not have an accidental explanation Emotional abuse d. Negative statements about self g. Highly aggressive or cruel to others Sexual abuse b. The young person is sexually provocative or seductive with adults Neglect c. Dirty skin, body smells, unwashed and uncombed hair  e. Clothing that is dirty, too big or small, or not right for different weather conditions    </vt:lpstr>
      <vt:lpstr>PowerPoint Presentation</vt:lpstr>
      <vt:lpstr>PowerPoint Presentation</vt:lpstr>
      <vt:lpstr>PowerPoint Presentation</vt:lpstr>
      <vt:lpstr>Prevent - Exercise</vt:lpstr>
      <vt:lpstr>Grooming</vt:lpstr>
      <vt:lpstr>How does online grooming work?</vt:lpstr>
      <vt:lpstr>PowerPoint Presentation</vt:lpstr>
      <vt:lpstr>PowerPoint Presentation</vt:lpstr>
      <vt:lpstr>PowerPoint Presentation</vt:lpstr>
      <vt:lpstr>PowerPoint Presentation</vt:lpstr>
      <vt:lpstr>PowerPoint Presentation</vt:lpstr>
    </vt:vector>
  </TitlesOfParts>
  <Company>Capel Manor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Junaina Pirbhai</dc:creator>
  <cp:lastModifiedBy>Cynthia Amos</cp:lastModifiedBy>
  <cp:revision>71</cp:revision>
  <dcterms:created xsi:type="dcterms:W3CDTF">2020-09-07T08:28:31Z</dcterms:created>
  <dcterms:modified xsi:type="dcterms:W3CDTF">2023-09-11T09:50:34Z</dcterms:modified>
</cp:coreProperties>
</file>