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9" r:id="rId3"/>
    <p:sldId id="278" r:id="rId4"/>
    <p:sldId id="258" r:id="rId5"/>
    <p:sldId id="280" r:id="rId6"/>
    <p:sldId id="282" r:id="rId7"/>
    <p:sldId id="283" r:id="rId8"/>
    <p:sldId id="284" r:id="rId9"/>
    <p:sldId id="285" r:id="rId10"/>
    <p:sldId id="286" r:id="rId11"/>
    <p:sldId id="287" r:id="rId12"/>
    <p:sldId id="288" r:id="rId13"/>
    <p:sldId id="289" r:id="rId14"/>
    <p:sldId id="290" r:id="rId15"/>
    <p:sldId id="291" r:id="rId16"/>
    <p:sldId id="292" r:id="rId17"/>
    <p:sldId id="277"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76" d="100"/>
          <a:sy n="76" d="100"/>
        </p:scale>
        <p:origin x="550" y="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C884330-79BB-4C5F-828A-B83EFE77847D}" type="datetimeFigureOut">
              <a:rPr lang="en-GB" smtClean="0"/>
              <a:t>10/07/2023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CA890C1-63ED-4D2D-B2DA-80146E8DD893}" type="slidenum">
              <a:rPr lang="en-GB" smtClean="0"/>
              <a:t>‹#›</a:t>
            </a:fld>
            <a:endParaRPr lang="en-GB"/>
          </a:p>
        </p:txBody>
      </p:sp>
    </p:spTree>
    <p:extLst>
      <p:ext uri="{BB962C8B-B14F-4D97-AF65-F5344CB8AC3E}">
        <p14:creationId xmlns:p14="http://schemas.microsoft.com/office/powerpoint/2010/main" val="767226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F064FF-23E0-4F38-87BB-112D20840D8A}" type="datetimeFigureOut">
              <a:rPr lang="en-GB" smtClean="0"/>
              <a:t>10/07/2023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0A6D126-5448-4BFD-BF90-F8F252A12FD5}" type="slidenum">
              <a:rPr lang="en-GB" smtClean="0"/>
              <a:t>‹#›</a:t>
            </a:fld>
            <a:endParaRPr lang="en-GB"/>
          </a:p>
        </p:txBody>
      </p:sp>
    </p:spTree>
    <p:extLst>
      <p:ext uri="{BB962C8B-B14F-4D97-AF65-F5344CB8AC3E}">
        <p14:creationId xmlns:p14="http://schemas.microsoft.com/office/powerpoint/2010/main" val="276262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3474" y="5185636"/>
            <a:ext cx="5390934" cy="42429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15825" y="10236845"/>
            <a:ext cx="2920483" cy="53941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dirty="0"/>
          </a:p>
        </p:txBody>
      </p:sp>
    </p:spTree>
    <p:extLst>
      <p:ext uri="{BB962C8B-B14F-4D97-AF65-F5344CB8AC3E}">
        <p14:creationId xmlns:p14="http://schemas.microsoft.com/office/powerpoint/2010/main" val="391408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3474" y="5185636"/>
            <a:ext cx="5390934" cy="42429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15825" y="10236845"/>
            <a:ext cx="2920483" cy="53941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extLst>
      <p:ext uri="{BB962C8B-B14F-4D97-AF65-F5344CB8AC3E}">
        <p14:creationId xmlns:p14="http://schemas.microsoft.com/office/powerpoint/2010/main" val="330110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3474" y="5185636"/>
            <a:ext cx="5390934" cy="424294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altLang="en-US" dirty="0"/>
              <a:t>Discuss as a whole class</a:t>
            </a:r>
          </a:p>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15825" y="10236845"/>
            <a:ext cx="2920483" cy="53941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extLst>
      <p:ext uri="{BB962C8B-B14F-4D97-AF65-F5344CB8AC3E}">
        <p14:creationId xmlns:p14="http://schemas.microsoft.com/office/powerpoint/2010/main" val="116200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3474" y="5185636"/>
            <a:ext cx="5390934" cy="42429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baseline="0" dirty="0"/>
          </a:p>
        </p:txBody>
      </p:sp>
      <p:sp>
        <p:nvSpPr>
          <p:cNvPr id="95" name="Google Shape;95;p2:notes"/>
          <p:cNvSpPr txBox="1">
            <a:spLocks noGrp="1"/>
          </p:cNvSpPr>
          <p:nvPr>
            <p:ph type="sldNum" idx="12"/>
          </p:nvPr>
        </p:nvSpPr>
        <p:spPr>
          <a:xfrm>
            <a:off x="3815825" y="10236845"/>
            <a:ext cx="2920483" cy="53941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extLst>
      <p:ext uri="{BB962C8B-B14F-4D97-AF65-F5344CB8AC3E}">
        <p14:creationId xmlns:p14="http://schemas.microsoft.com/office/powerpoint/2010/main" val="110862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3474" y="5185636"/>
            <a:ext cx="5390934" cy="42429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15825" y="10236845"/>
            <a:ext cx="2920483" cy="53941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extLst>
      <p:ext uri="{BB962C8B-B14F-4D97-AF65-F5344CB8AC3E}">
        <p14:creationId xmlns:p14="http://schemas.microsoft.com/office/powerpoint/2010/main" val="400962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967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E228-2A8E-435B-B4D5-62A83A8D3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A0CFB2-312D-47E8-8FC4-4A908E520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5B2615-2E76-4948-ADFB-D4581081219D}"/>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5" name="Footer Placeholder 4">
            <a:extLst>
              <a:ext uri="{FF2B5EF4-FFF2-40B4-BE49-F238E27FC236}">
                <a16:creationId xmlns:a16="http://schemas.microsoft.com/office/drawing/2014/main" id="{5DC9DF45-6EDE-4D71-927D-BCA95E905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92A15-B5DD-4B1C-9ACF-8670FFF7DD5C}"/>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315381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C091-81CC-42CD-9180-19FE7AA3FB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918DCE-B8AF-4C72-8695-4C54900F39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1B0FA-1C0F-4D36-A1B1-BA9354FA6B95}"/>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5" name="Footer Placeholder 4">
            <a:extLst>
              <a:ext uri="{FF2B5EF4-FFF2-40B4-BE49-F238E27FC236}">
                <a16:creationId xmlns:a16="http://schemas.microsoft.com/office/drawing/2014/main" id="{52EFA0BB-0634-48E2-AB90-8F90E53A10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F326C0-DD02-4AD6-9880-FBF7E4FF0A63}"/>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169655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6A666-9C0E-473C-8B5E-296929AD46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A25463-B46A-47E8-B4EF-2FC9DB89BD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9921E-D753-4A58-A825-BC65DF608CDB}"/>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5" name="Footer Placeholder 4">
            <a:extLst>
              <a:ext uri="{FF2B5EF4-FFF2-40B4-BE49-F238E27FC236}">
                <a16:creationId xmlns:a16="http://schemas.microsoft.com/office/drawing/2014/main" id="{BD1DC615-628A-4223-952E-ACC07213A6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1401A-D3A2-4129-B067-CED19472C386}"/>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361823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D282-AE77-48BE-875A-34D21AC8F4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11F332-CA52-4F6E-A72F-525C5CEA3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DD7F6C-BEAE-4EA0-9F82-09FFC6680B62}"/>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5" name="Footer Placeholder 4">
            <a:extLst>
              <a:ext uri="{FF2B5EF4-FFF2-40B4-BE49-F238E27FC236}">
                <a16:creationId xmlns:a16="http://schemas.microsoft.com/office/drawing/2014/main" id="{A7F160FB-D0AE-4AFF-A17C-DCACADCA1C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9D7C5-EFAA-4E74-A0D7-53AAEB97A615}"/>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120785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626F-DB3E-434D-9BE7-DCAA9CC51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8643FE-851D-4B76-A286-83A71DBE67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76F6-3A79-40EA-A876-927863FF4A38}"/>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5" name="Footer Placeholder 4">
            <a:extLst>
              <a:ext uri="{FF2B5EF4-FFF2-40B4-BE49-F238E27FC236}">
                <a16:creationId xmlns:a16="http://schemas.microsoft.com/office/drawing/2014/main" id="{6E35C986-1F30-404C-8580-E8D32E1517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844F9-99C3-4A4D-A79E-03B75BD3B360}"/>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63210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9990D-4674-4382-ACA2-7AF1BB6658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33D9AC-85D5-4BC7-9E98-8843493DA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EDEA52-71B2-4B3C-8BBE-EA472F4897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CDA81F-DDC1-4B56-A2B7-D70C0297EB79}"/>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6" name="Footer Placeholder 5">
            <a:extLst>
              <a:ext uri="{FF2B5EF4-FFF2-40B4-BE49-F238E27FC236}">
                <a16:creationId xmlns:a16="http://schemas.microsoft.com/office/drawing/2014/main" id="{CDF0A05A-A7EB-43CF-8B7D-F5805A3A25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EA6DBC-6B06-4C32-96F0-1932C35C16A2}"/>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115095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1FDC-03E3-4BFE-BE99-5D609D444A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6FB627-B5FB-4349-801F-51746331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666A0-3CCB-4AA9-99E4-A3706FA1B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8EBE0C-D920-4F8A-B414-E25D5302A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24ABD-AC85-4B2E-A01E-906D0FA842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0AFB38-3CB4-4A38-8263-39C96D82A302}"/>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8" name="Footer Placeholder 7">
            <a:extLst>
              <a:ext uri="{FF2B5EF4-FFF2-40B4-BE49-F238E27FC236}">
                <a16:creationId xmlns:a16="http://schemas.microsoft.com/office/drawing/2014/main" id="{5F0B77B2-90AB-4B2D-9063-5C576BB33D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023491-0E28-4359-9703-9810C676EAF1}"/>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211344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219A-6F64-47CB-9437-1791DA11CF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6EAB4B-EB17-4942-A1C6-683EE62AE18D}"/>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4" name="Footer Placeholder 3">
            <a:extLst>
              <a:ext uri="{FF2B5EF4-FFF2-40B4-BE49-F238E27FC236}">
                <a16:creationId xmlns:a16="http://schemas.microsoft.com/office/drawing/2014/main" id="{93A8F87D-F182-4B94-8A0E-DF7AE64635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4EF0D4-4716-49C9-80B3-28039B9DEA13}"/>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203427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003F2-EC29-4F73-A026-222D29FD819F}"/>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3" name="Footer Placeholder 2">
            <a:extLst>
              <a:ext uri="{FF2B5EF4-FFF2-40B4-BE49-F238E27FC236}">
                <a16:creationId xmlns:a16="http://schemas.microsoft.com/office/drawing/2014/main" id="{7725D5E8-F6D4-48EB-A05F-A26CC0B04B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56126C-B209-4EF5-809C-4259799787DF}"/>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298971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B54-4049-445C-A7FA-7A443B769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5838D4-B22C-4C90-BCE8-F4C311DF2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35E7D8-1560-477C-A6F3-9FE836B20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3C1AD-31B4-42C6-B7E6-B363415CDFEF}"/>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6" name="Footer Placeholder 5">
            <a:extLst>
              <a:ext uri="{FF2B5EF4-FFF2-40B4-BE49-F238E27FC236}">
                <a16:creationId xmlns:a16="http://schemas.microsoft.com/office/drawing/2014/main" id="{932EFDBF-A259-4599-B28D-50F8EA207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7F12DB-3330-46F2-B35F-B6E5F56E01A1}"/>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382766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576E-B9C6-4EEF-A1A9-F4AC53F2A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2E3A5C-AC44-49BC-9C00-7E1F7220A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C4A3CA-0313-43AC-ADC3-83FBA34A5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87AC0-6D07-4561-8F06-5BF45882F94B}"/>
              </a:ext>
            </a:extLst>
          </p:cNvPr>
          <p:cNvSpPr>
            <a:spLocks noGrp="1"/>
          </p:cNvSpPr>
          <p:nvPr>
            <p:ph type="dt" sz="half" idx="10"/>
          </p:nvPr>
        </p:nvSpPr>
        <p:spPr/>
        <p:txBody>
          <a:bodyPr/>
          <a:lstStyle/>
          <a:p>
            <a:fld id="{1BBB2407-E5B2-4163-AB1D-90A791DE8D6D}" type="datetimeFigureOut">
              <a:rPr lang="en-GB" smtClean="0"/>
              <a:t>10/07/2023</a:t>
            </a:fld>
            <a:endParaRPr lang="en-GB"/>
          </a:p>
        </p:txBody>
      </p:sp>
      <p:sp>
        <p:nvSpPr>
          <p:cNvPr id="6" name="Footer Placeholder 5">
            <a:extLst>
              <a:ext uri="{FF2B5EF4-FFF2-40B4-BE49-F238E27FC236}">
                <a16:creationId xmlns:a16="http://schemas.microsoft.com/office/drawing/2014/main" id="{C90B4437-27A1-407A-A9C7-E830FB64B8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F4559-85D9-42D2-A16D-64BBE6A6705F}"/>
              </a:ext>
            </a:extLst>
          </p:cNvPr>
          <p:cNvSpPr>
            <a:spLocks noGrp="1"/>
          </p:cNvSpPr>
          <p:nvPr>
            <p:ph type="sldNum" sz="quarter" idx="12"/>
          </p:nvPr>
        </p:nvSpPr>
        <p:spPr/>
        <p:txBody>
          <a:bodyPr/>
          <a:lstStyle/>
          <a:p>
            <a:fld id="{28484AE9-14EB-4765-BC5F-85C1339D99E8}" type="slidenum">
              <a:rPr lang="en-GB" smtClean="0"/>
              <a:t>‹#›</a:t>
            </a:fld>
            <a:endParaRPr lang="en-GB"/>
          </a:p>
        </p:txBody>
      </p:sp>
    </p:spTree>
    <p:extLst>
      <p:ext uri="{BB962C8B-B14F-4D97-AF65-F5344CB8AC3E}">
        <p14:creationId xmlns:p14="http://schemas.microsoft.com/office/powerpoint/2010/main" val="27134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2C27E-E6AD-4DAC-B467-4A5653C52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78952D-5F9F-40D3-A4E2-74F41D338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526EF2-ADBC-4DAE-B69E-37B376D38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B2407-E5B2-4163-AB1D-90A791DE8D6D}" type="datetimeFigureOut">
              <a:rPr lang="en-GB" smtClean="0"/>
              <a:t>10/07/2023</a:t>
            </a:fld>
            <a:endParaRPr lang="en-GB"/>
          </a:p>
        </p:txBody>
      </p:sp>
      <p:sp>
        <p:nvSpPr>
          <p:cNvPr id="5" name="Footer Placeholder 4">
            <a:extLst>
              <a:ext uri="{FF2B5EF4-FFF2-40B4-BE49-F238E27FC236}">
                <a16:creationId xmlns:a16="http://schemas.microsoft.com/office/drawing/2014/main" id="{20BE19C3-0DDB-4A31-B770-520728A959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768DD95-46FF-423F-957B-FCE93952F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84AE9-14EB-4765-BC5F-85C1339D99E8}" type="slidenum">
              <a:rPr lang="en-GB" smtClean="0"/>
              <a:t>‹#›</a:t>
            </a:fld>
            <a:endParaRPr lang="en-GB"/>
          </a:p>
        </p:txBody>
      </p:sp>
    </p:spTree>
    <p:extLst>
      <p:ext uri="{BB962C8B-B14F-4D97-AF65-F5344CB8AC3E}">
        <p14:creationId xmlns:p14="http://schemas.microsoft.com/office/powerpoint/2010/main" val="322773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qualityhumanrights.com/en/equality-act/equality-act-2010"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80" y="0"/>
            <a:ext cx="12191239"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335800" y="5538350"/>
            <a:ext cx="4406530" cy="1039877"/>
          </a:xfrm>
          <a:prstGeom prst="rect">
            <a:avLst/>
          </a:prstGeom>
          <a:noFill/>
          <a:ln>
            <a:noFill/>
          </a:ln>
        </p:spPr>
      </p:pic>
      <p:pic>
        <p:nvPicPr>
          <p:cNvPr id="91" name="Google Shape;91;p1"/>
          <p:cNvPicPr preferRelativeResize="0"/>
          <p:nvPr/>
        </p:nvPicPr>
        <p:blipFill rotWithShape="1">
          <a:blip r:embed="rId5">
            <a:alphaModFix/>
          </a:blip>
          <a:srcRect/>
          <a:stretch/>
        </p:blipFill>
        <p:spPr>
          <a:xfrm>
            <a:off x="592867" y="3060161"/>
            <a:ext cx="7199376" cy="18013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87B1C-9718-496A-B40B-DAAD2BDA263C}"/>
              </a:ext>
            </a:extLst>
          </p:cNvPr>
          <p:cNvPicPr>
            <a:picLocks noChangeAspect="1"/>
          </p:cNvPicPr>
          <p:nvPr/>
        </p:nvPicPr>
        <p:blipFill>
          <a:blip r:embed="rId2"/>
          <a:stretch>
            <a:fillRect/>
          </a:stretch>
        </p:blipFill>
        <p:spPr>
          <a:xfrm>
            <a:off x="0" y="6215223"/>
            <a:ext cx="12192000" cy="713232"/>
          </a:xfrm>
          <a:prstGeom prst="rect">
            <a:avLst/>
          </a:prstGeom>
        </p:spPr>
      </p:pic>
      <p:sp>
        <p:nvSpPr>
          <p:cNvPr id="8" name="TextBox 7">
            <a:extLst>
              <a:ext uri="{FF2B5EF4-FFF2-40B4-BE49-F238E27FC236}">
                <a16:creationId xmlns:a16="http://schemas.microsoft.com/office/drawing/2014/main" id="{2DC958EB-A423-4185-992D-16DD27857AFB}"/>
              </a:ext>
            </a:extLst>
          </p:cNvPr>
          <p:cNvSpPr txBox="1"/>
          <p:nvPr/>
        </p:nvSpPr>
        <p:spPr>
          <a:xfrm>
            <a:off x="342900" y="200025"/>
            <a:ext cx="11201400" cy="5847755"/>
          </a:xfrm>
          <a:prstGeom prst="rect">
            <a:avLst/>
          </a:prstGeom>
          <a:noFill/>
        </p:spPr>
        <p:txBody>
          <a:bodyPr wrap="square">
            <a:spAutoFit/>
          </a:bodyPr>
          <a:lstStyle/>
          <a:p>
            <a:pPr algn="l"/>
            <a:r>
              <a:rPr lang="en-US" sz="3200" b="1" i="0" dirty="0">
                <a:effectLst/>
                <a:latin typeface="Arial" panose="020B0604020202020204" pitchFamily="34" charset="0"/>
                <a:cs typeface="Arial" panose="020B0604020202020204" pitchFamily="34" charset="0"/>
              </a:rPr>
              <a:t>Marriage and civil partnership</a:t>
            </a:r>
          </a:p>
          <a:p>
            <a:pPr algn="l"/>
            <a:endParaRPr lang="en-US" b="0" i="0" dirty="0">
              <a:effectLst/>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Marriage is a union between a man and a woman or between a same-sex couple.</a:t>
            </a:r>
          </a:p>
          <a:p>
            <a:pPr algn="l"/>
            <a:endParaRPr lang="en-US" b="0" i="0" dirty="0">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Same-sex couples can also have their relationships legally recognised as 'civil partnerships’. </a:t>
            </a:r>
          </a:p>
          <a:p>
            <a:pPr algn="l"/>
            <a:r>
              <a:rPr lang="en-US" b="0" i="0" dirty="0">
                <a:effectLst/>
                <a:latin typeface="Arial" panose="020B0604020202020204" pitchFamily="34" charset="0"/>
                <a:cs typeface="Arial" panose="020B0604020202020204" pitchFamily="34" charset="0"/>
              </a:rPr>
              <a:t>Civil partners must not be treated less favourably than married couples (except where permitted by the Equality Act).</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People do not have this characteristic if they are</a:t>
            </a:r>
            <a:r>
              <a:rPr lang="en-US" b="0" i="0" dirty="0" smtClean="0">
                <a:effectLst/>
                <a:latin typeface="Arial" panose="020B0604020202020204" pitchFamily="34" charset="0"/>
                <a:cs typeface="Arial" panose="020B0604020202020204" pitchFamily="34" charset="0"/>
              </a:rPr>
              <a:t>:</a:t>
            </a:r>
          </a:p>
          <a:p>
            <a:pPr algn="l"/>
            <a:endParaRPr lang="en-US"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b="0" i="0" dirty="0" smtClean="0">
                <a:effectLst/>
                <a:latin typeface="Arial" panose="020B0604020202020204" pitchFamily="34" charset="0"/>
                <a:cs typeface="Arial" panose="020B0604020202020204" pitchFamily="34" charset="0"/>
              </a:rPr>
              <a:t>single</a:t>
            </a:r>
          </a:p>
          <a:p>
            <a:pPr marL="285750" indent="-285750" algn="l">
              <a:buFont typeface="Wingdings" panose="05000000000000000000" pitchFamily="2" charset="2"/>
              <a:buChar char="§"/>
            </a:pPr>
            <a:r>
              <a:rPr lang="en-US" b="0" i="0" dirty="0" smtClean="0">
                <a:effectLst/>
                <a:latin typeface="Arial" panose="020B0604020202020204" pitchFamily="34" charset="0"/>
                <a:cs typeface="Arial" panose="020B0604020202020204" pitchFamily="34" charset="0"/>
              </a:rPr>
              <a:t>living with someone as a couple neither married nor civil partners</a:t>
            </a:r>
          </a:p>
          <a:p>
            <a:pPr marL="285750" indent="-285750" algn="l">
              <a:buFont typeface="Wingdings" panose="05000000000000000000" pitchFamily="2" charset="2"/>
              <a:buChar char="§"/>
            </a:pPr>
            <a:r>
              <a:rPr lang="en-US" b="0" i="0" dirty="0" smtClean="0">
                <a:effectLst/>
                <a:latin typeface="Arial" panose="020B0604020202020204" pitchFamily="34" charset="0"/>
                <a:cs typeface="Arial" panose="020B0604020202020204" pitchFamily="34" charset="0"/>
              </a:rPr>
              <a:t>engaged to be married but not married</a:t>
            </a:r>
          </a:p>
          <a:p>
            <a:pPr marL="285750" indent="-285750" algn="l">
              <a:buFont typeface="Wingdings" panose="05000000000000000000" pitchFamily="2" charset="2"/>
              <a:buChar char="§"/>
            </a:pPr>
            <a:r>
              <a:rPr lang="en-US" b="0" i="0" dirty="0" smtClean="0">
                <a:effectLst/>
                <a:latin typeface="Arial" panose="020B0604020202020204" pitchFamily="34" charset="0"/>
                <a:cs typeface="Arial" panose="020B0604020202020204" pitchFamily="34" charset="0"/>
              </a:rPr>
              <a:t>divorced or a person whose civil partnership has been dissolved</a:t>
            </a:r>
          </a:p>
          <a:p>
            <a:pPr marL="285750" indent="-285750" algn="l">
              <a:buFont typeface="Wingdings" panose="05000000000000000000" pitchFamily="2" charset="2"/>
              <a:buChar char="§"/>
            </a:pPr>
            <a:endParaRPr lang="en-US" b="0" i="0" dirty="0">
              <a:effectLst/>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Examples: </a:t>
            </a:r>
          </a:p>
          <a:p>
            <a:r>
              <a:rPr lang="en-US" dirty="0">
                <a:latin typeface="Arial" panose="020B0604020202020204" pitchFamily="34" charset="0"/>
                <a:cs typeface="Arial" panose="020B0604020202020204" pitchFamily="34" charset="0"/>
              </a:rPr>
              <a:t>A</a:t>
            </a:r>
            <a:r>
              <a:rPr lang="en-US" b="0" i="0" dirty="0" smtClean="0">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woman works night shifts in a distribution warehouse but is dismissed when she gets married because her employer thinks a married woman should be at home in the </a:t>
            </a:r>
            <a:r>
              <a:rPr lang="en-US" b="0" i="0" dirty="0" smtClean="0">
                <a:effectLst/>
                <a:latin typeface="Arial" panose="020B0604020202020204" pitchFamily="34" charset="0"/>
                <a:cs typeface="Arial" panose="020B0604020202020204" pitchFamily="34" charset="0"/>
              </a:rPr>
              <a:t>evening.</a:t>
            </a:r>
            <a:endParaRPr lang="en-US" b="0" i="0" dirty="0">
              <a:effectLst/>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696CDFD-A701-4619-8672-7DB2704B0A03}"/>
              </a:ext>
            </a:extLst>
          </p:cNvPr>
          <p:cNvPicPr>
            <a:picLocks noChangeAspect="1"/>
          </p:cNvPicPr>
          <p:nvPr/>
        </p:nvPicPr>
        <p:blipFill>
          <a:blip r:embed="rId3"/>
          <a:stretch>
            <a:fillRect/>
          </a:stretch>
        </p:blipFill>
        <p:spPr>
          <a:xfrm>
            <a:off x="10077450" y="128587"/>
            <a:ext cx="1771650" cy="2085975"/>
          </a:xfrm>
          <a:prstGeom prst="rect">
            <a:avLst/>
          </a:prstGeom>
        </p:spPr>
      </p:pic>
    </p:spTree>
    <p:extLst>
      <p:ext uri="{BB962C8B-B14F-4D97-AF65-F5344CB8AC3E}">
        <p14:creationId xmlns:p14="http://schemas.microsoft.com/office/powerpoint/2010/main" val="176018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F313F-35BC-4DAC-9827-F5182445CA4A}"/>
              </a:ext>
            </a:extLst>
          </p:cNvPr>
          <p:cNvPicPr>
            <a:picLocks noChangeAspect="1"/>
          </p:cNvPicPr>
          <p:nvPr/>
        </p:nvPicPr>
        <p:blipFill>
          <a:blip r:embed="rId2"/>
          <a:stretch>
            <a:fillRect/>
          </a:stretch>
        </p:blipFill>
        <p:spPr>
          <a:xfrm>
            <a:off x="0" y="6215223"/>
            <a:ext cx="12192000" cy="713232"/>
          </a:xfrm>
          <a:prstGeom prst="rect">
            <a:avLst/>
          </a:prstGeom>
        </p:spPr>
      </p:pic>
      <p:sp>
        <p:nvSpPr>
          <p:cNvPr id="8" name="TextBox 7">
            <a:extLst>
              <a:ext uri="{FF2B5EF4-FFF2-40B4-BE49-F238E27FC236}">
                <a16:creationId xmlns:a16="http://schemas.microsoft.com/office/drawing/2014/main" id="{B9821EFF-2F25-416C-84C7-1DB909032400}"/>
              </a:ext>
            </a:extLst>
          </p:cNvPr>
          <p:cNvSpPr txBox="1"/>
          <p:nvPr/>
        </p:nvSpPr>
        <p:spPr>
          <a:xfrm>
            <a:off x="428625" y="1305341"/>
            <a:ext cx="11334750" cy="4247317"/>
          </a:xfrm>
          <a:prstGeom prst="rect">
            <a:avLst/>
          </a:prstGeom>
          <a:noFill/>
        </p:spPr>
        <p:txBody>
          <a:bodyPr wrap="square">
            <a:spAutoFit/>
          </a:bodyPr>
          <a:lstStyle/>
          <a:p>
            <a:r>
              <a:rPr lang="en-US" b="0" i="0" dirty="0">
                <a:effectLst/>
                <a:latin typeface="Arial" panose="020B0604020202020204" pitchFamily="34" charset="0"/>
                <a:cs typeface="Arial" panose="020B0604020202020204" pitchFamily="34" charset="0"/>
              </a:rPr>
              <a:t>Pregnancy is the condition of being pregnant or expecting a baby. </a:t>
            </a:r>
            <a:r>
              <a:rPr lang="en-US" dirty="0">
                <a:latin typeface="Arial" panose="020B0604020202020204" pitchFamily="34" charset="0"/>
                <a:cs typeface="Arial" panose="020B0604020202020204" pitchFamily="34" charset="0"/>
              </a:rPr>
              <a:t>Maternity refers to </a:t>
            </a:r>
            <a:endParaRPr lang="en-US" b="0" i="0" dirty="0" smtClean="0">
              <a:effectLst/>
              <a:latin typeface="Arial" panose="020B0604020202020204" pitchFamily="34" charset="0"/>
              <a:cs typeface="Arial" panose="020B0604020202020204" pitchFamily="34" charset="0"/>
            </a:endParaRPr>
          </a:p>
          <a:p>
            <a:r>
              <a:rPr lang="en-US" b="0" i="0" dirty="0" smtClean="0">
                <a:effectLst/>
                <a:latin typeface="Arial" panose="020B0604020202020204" pitchFamily="34" charset="0"/>
                <a:cs typeface="Arial" panose="020B0604020202020204" pitchFamily="34" charset="0"/>
              </a:rPr>
              <a:t>the period after the birth, and is linked to maternity leave in the employment context</a:t>
            </a:r>
            <a:r>
              <a:rPr lang="en-US" b="0" i="0" dirty="0">
                <a:effectLst/>
                <a:latin typeface="Arial" panose="020B0604020202020204" pitchFamily="34" charset="0"/>
                <a:cs typeface="Arial" panose="020B0604020202020204" pitchFamily="34" charset="0"/>
              </a:rPr>
              <a:t>. </a:t>
            </a:r>
            <a:endParaRPr lang="en-US" b="0" i="0" dirty="0" smtClean="0">
              <a:effectLst/>
              <a:latin typeface="Arial" panose="020B0604020202020204" pitchFamily="34" charset="0"/>
              <a:cs typeface="Arial" panose="020B0604020202020204" pitchFamily="34" charset="0"/>
            </a:endParaRPr>
          </a:p>
          <a:p>
            <a:r>
              <a:rPr lang="en-US" b="0" i="0" dirty="0" smtClean="0">
                <a:effectLst/>
                <a:latin typeface="Arial" panose="020B0604020202020204" pitchFamily="34" charset="0"/>
                <a:cs typeface="Arial" panose="020B0604020202020204" pitchFamily="34" charset="0"/>
              </a:rPr>
              <a:t>In </a:t>
            </a:r>
            <a:r>
              <a:rPr lang="en-US" b="0" i="0" dirty="0">
                <a:effectLst/>
                <a:latin typeface="Arial" panose="020B0604020202020204" pitchFamily="34" charset="0"/>
                <a:cs typeface="Arial" panose="020B0604020202020204" pitchFamily="34" charset="0"/>
              </a:rPr>
              <a:t>the non-work context, protection against maternity discrimination is for 26 weeks </a:t>
            </a:r>
          </a:p>
          <a:p>
            <a:r>
              <a:rPr lang="en-US" b="0" i="0" dirty="0">
                <a:effectLst/>
                <a:latin typeface="Arial" panose="020B0604020202020204" pitchFamily="34" charset="0"/>
                <a:cs typeface="Arial" panose="020B0604020202020204" pitchFamily="34" charset="0"/>
              </a:rPr>
              <a:t>after giving birth, and this includes treating a woman unfavourably because she is breastfeeding.</a:t>
            </a:r>
          </a:p>
          <a:p>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The Act defines two types of pregnancy and maternity discrimination:</a:t>
            </a:r>
          </a:p>
          <a:p>
            <a:pPr algn="l"/>
            <a:endParaRPr lang="en-US"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b="1" i="0" dirty="0">
                <a:effectLst/>
                <a:latin typeface="Arial" panose="020B0604020202020204" pitchFamily="34" charset="0"/>
                <a:cs typeface="Arial" panose="020B0604020202020204" pitchFamily="34" charset="0"/>
              </a:rPr>
              <a:t>Unfavourable treatment: </a:t>
            </a:r>
            <a:r>
              <a:rPr lang="en-US" b="1" i="0" dirty="0" smtClean="0">
                <a:effectLst/>
                <a:latin typeface="Arial" panose="020B0604020202020204" pitchFamily="34" charset="0"/>
                <a:cs typeface="Arial" panose="020B0604020202020204" pitchFamily="34" charset="0"/>
              </a:rPr>
              <a:t> </a:t>
            </a:r>
            <a:r>
              <a:rPr lang="en-US" b="0" i="0" dirty="0" smtClean="0">
                <a:effectLst/>
                <a:latin typeface="Arial" panose="020B0604020202020204" pitchFamily="34" charset="0"/>
                <a:cs typeface="Arial" panose="020B0604020202020204" pitchFamily="34" charset="0"/>
              </a:rPr>
              <a:t>This </a:t>
            </a:r>
            <a:r>
              <a:rPr lang="en-US" b="0" i="0" dirty="0">
                <a:effectLst/>
                <a:latin typeface="Arial" panose="020B0604020202020204" pitchFamily="34" charset="0"/>
                <a:cs typeface="Arial" panose="020B0604020202020204" pitchFamily="34" charset="0"/>
              </a:rPr>
              <a:t>is putting people at a disadvantage because of pregnancy or maternity. </a:t>
            </a:r>
          </a:p>
          <a:p>
            <a:pPr marL="285750" indent="-285750" algn="l">
              <a:buFont typeface="Wingdings" panose="05000000000000000000" pitchFamily="2" charset="2"/>
              <a:buChar char="§"/>
            </a:pPr>
            <a:endParaRPr lang="en-US"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b="1" i="0" dirty="0" err="1">
                <a:effectLst/>
                <a:latin typeface="Arial" panose="020B0604020202020204" pitchFamily="34" charset="0"/>
                <a:cs typeface="Arial" panose="020B0604020202020204" pitchFamily="34" charset="0"/>
              </a:rPr>
              <a:t>Victimisation</a:t>
            </a:r>
            <a:r>
              <a:rPr lang="en-US" b="1" i="0" dirty="0">
                <a:effectLst/>
                <a:latin typeface="Arial" panose="020B0604020202020204" pitchFamily="34" charset="0"/>
                <a:cs typeface="Arial" panose="020B0604020202020204" pitchFamily="34" charset="0"/>
              </a:rPr>
              <a:t>: </a:t>
            </a:r>
            <a:r>
              <a:rPr lang="en-US" b="1" i="0" dirty="0" smtClean="0">
                <a:effectLst/>
                <a:latin typeface="Arial" panose="020B0604020202020204" pitchFamily="34" charset="0"/>
                <a:cs typeface="Arial" panose="020B0604020202020204" pitchFamily="34" charset="0"/>
              </a:rPr>
              <a:t> </a:t>
            </a:r>
            <a:r>
              <a:rPr lang="en-US" b="0" i="0" dirty="0" smtClean="0">
                <a:effectLst/>
                <a:latin typeface="Arial" panose="020B0604020202020204" pitchFamily="34" charset="0"/>
                <a:cs typeface="Arial" panose="020B0604020202020204" pitchFamily="34" charset="0"/>
              </a:rPr>
              <a:t>This </a:t>
            </a:r>
            <a:r>
              <a:rPr lang="en-US" b="0" i="0" dirty="0">
                <a:effectLst/>
                <a:latin typeface="Arial" panose="020B0604020202020204" pitchFamily="34" charset="0"/>
                <a:cs typeface="Arial" panose="020B0604020202020204" pitchFamily="34" charset="0"/>
              </a:rPr>
              <a:t>involves treating someone unfairly because they’ve </a:t>
            </a:r>
            <a:r>
              <a:rPr lang="en-US" b="0" i="0" dirty="0" smtClean="0">
                <a:effectLst/>
                <a:latin typeface="Arial" panose="020B0604020202020204" pitchFamily="34" charset="0"/>
                <a:cs typeface="Arial" panose="020B0604020202020204" pitchFamily="34" charset="0"/>
              </a:rPr>
              <a:t>made </a:t>
            </a:r>
            <a:r>
              <a:rPr lang="en-US" b="0" i="0" dirty="0">
                <a:effectLst/>
                <a:latin typeface="Arial" panose="020B0604020202020204" pitchFamily="34" charset="0"/>
                <a:cs typeface="Arial" panose="020B0604020202020204" pitchFamily="34" charset="0"/>
              </a:rPr>
              <a:t>or </a:t>
            </a:r>
            <a:r>
              <a:rPr lang="en-US" b="0" i="0" dirty="0" smtClean="0">
                <a:effectLst/>
                <a:latin typeface="Arial" panose="020B0604020202020204" pitchFamily="34" charset="0"/>
                <a:cs typeface="Arial" panose="020B0604020202020204" pitchFamily="34" charset="0"/>
              </a:rPr>
              <a:t>supported </a:t>
            </a:r>
            <a:r>
              <a:rPr lang="en-US" b="0" i="0" dirty="0">
                <a:effectLst/>
                <a:latin typeface="Arial" panose="020B0604020202020204" pitchFamily="34" charset="0"/>
                <a:cs typeface="Arial" panose="020B0604020202020204" pitchFamily="34" charset="0"/>
              </a:rPr>
              <a:t>an allegation (or complaint) of discrimination. </a:t>
            </a:r>
          </a:p>
          <a:p>
            <a:pPr algn="l"/>
            <a:endParaRPr lang="en-US" dirty="0">
              <a:solidFill>
                <a:srgbClr val="364546"/>
              </a:solidFill>
              <a:latin typeface="Roboto"/>
            </a:endParaRPr>
          </a:p>
          <a:p>
            <a:r>
              <a:rPr lang="en-US" b="1" dirty="0">
                <a:latin typeface="Arial" panose="020B0604020202020204" pitchFamily="34" charset="0"/>
                <a:cs typeface="Arial" panose="020B0604020202020204" pitchFamily="34" charset="0"/>
              </a:rPr>
              <a:t>Example:</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Taking into account pregnancy-related illness during an employee’s appraisal or probation. </a:t>
            </a:r>
          </a:p>
          <a:p>
            <a:endParaRPr lang="en-GB" dirty="0"/>
          </a:p>
        </p:txBody>
      </p:sp>
      <p:sp>
        <p:nvSpPr>
          <p:cNvPr id="9" name="TextBox 8">
            <a:extLst>
              <a:ext uri="{FF2B5EF4-FFF2-40B4-BE49-F238E27FC236}">
                <a16:creationId xmlns:a16="http://schemas.microsoft.com/office/drawing/2014/main" id="{AB2D7909-1FD9-42D0-BD00-B38A160E13D2}"/>
              </a:ext>
            </a:extLst>
          </p:cNvPr>
          <p:cNvSpPr txBox="1"/>
          <p:nvPr/>
        </p:nvSpPr>
        <p:spPr>
          <a:xfrm>
            <a:off x="428625" y="340120"/>
            <a:ext cx="6096000" cy="584775"/>
          </a:xfrm>
          <a:prstGeom prst="rect">
            <a:avLst/>
          </a:prstGeom>
          <a:noFill/>
        </p:spPr>
        <p:txBody>
          <a:bodyPr wrap="square">
            <a:spAutoFit/>
          </a:bodyPr>
          <a:lstStyle/>
          <a:p>
            <a:r>
              <a:rPr lang="en-GB" sz="3200" b="1" i="0" dirty="0">
                <a:effectLst/>
                <a:latin typeface="Arial" panose="020B0604020202020204" pitchFamily="34" charset="0"/>
                <a:cs typeface="Arial" panose="020B0604020202020204" pitchFamily="34" charset="0"/>
              </a:rPr>
              <a:t>Pregnancy and </a:t>
            </a:r>
            <a:r>
              <a:rPr lang="en-GB" sz="3200" b="1" i="0" dirty="0" smtClean="0">
                <a:effectLst/>
                <a:latin typeface="Arial" panose="020B0604020202020204" pitchFamily="34" charset="0"/>
                <a:cs typeface="Arial" panose="020B0604020202020204" pitchFamily="34" charset="0"/>
              </a:rPr>
              <a:t>Maternity</a:t>
            </a:r>
            <a:endParaRPr lang="en-GB" sz="32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9CC2844-7A16-426C-A901-E9276AE42ECC}"/>
              </a:ext>
            </a:extLst>
          </p:cNvPr>
          <p:cNvPicPr>
            <a:picLocks noChangeAspect="1"/>
          </p:cNvPicPr>
          <p:nvPr/>
        </p:nvPicPr>
        <p:blipFill>
          <a:blip r:embed="rId3"/>
          <a:stretch>
            <a:fillRect/>
          </a:stretch>
        </p:blipFill>
        <p:spPr>
          <a:xfrm>
            <a:off x="10153650" y="0"/>
            <a:ext cx="1771650" cy="2028825"/>
          </a:xfrm>
          <a:prstGeom prst="rect">
            <a:avLst/>
          </a:prstGeom>
        </p:spPr>
      </p:pic>
    </p:spTree>
    <p:extLst>
      <p:ext uri="{BB962C8B-B14F-4D97-AF65-F5344CB8AC3E}">
        <p14:creationId xmlns:p14="http://schemas.microsoft.com/office/powerpoint/2010/main" val="264913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6AE0E4-17D0-4DFE-AFD7-0F410A886044}"/>
              </a:ext>
            </a:extLst>
          </p:cNvPr>
          <p:cNvPicPr>
            <a:picLocks noChangeAspect="1"/>
          </p:cNvPicPr>
          <p:nvPr/>
        </p:nvPicPr>
        <p:blipFill>
          <a:blip r:embed="rId2"/>
          <a:stretch>
            <a:fillRect/>
          </a:stretch>
        </p:blipFill>
        <p:spPr>
          <a:xfrm>
            <a:off x="0" y="6215223"/>
            <a:ext cx="12192000" cy="713232"/>
          </a:xfrm>
          <a:prstGeom prst="rect">
            <a:avLst/>
          </a:prstGeom>
        </p:spPr>
      </p:pic>
      <p:sp>
        <p:nvSpPr>
          <p:cNvPr id="6" name="Rectangle 5">
            <a:extLst>
              <a:ext uri="{FF2B5EF4-FFF2-40B4-BE49-F238E27FC236}">
                <a16:creationId xmlns:a16="http://schemas.microsoft.com/office/drawing/2014/main" id="{838661AA-D772-47CA-B107-21A962514D46}"/>
              </a:ext>
            </a:extLst>
          </p:cNvPr>
          <p:cNvSpPr>
            <a:spLocks noChangeArrowheads="1"/>
          </p:cNvSpPr>
          <p:nvPr/>
        </p:nvSpPr>
        <p:spPr bwMode="auto">
          <a:xfrm>
            <a:off x="379413" y="344488"/>
            <a:ext cx="11326812" cy="62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endParaRPr lang="en-US" dirty="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It refers to a group of people defined by their race, </a:t>
            </a:r>
            <a:r>
              <a:rPr lang="en-US" sz="1800" dirty="0" err="1">
                <a:latin typeface="Arial" panose="020B0604020202020204" pitchFamily="34" charset="0"/>
                <a:cs typeface="Arial" panose="020B0604020202020204" pitchFamily="34" charset="0"/>
              </a:rPr>
              <a:t>colour</a:t>
            </a:r>
            <a:r>
              <a:rPr lang="en-US" sz="1800" dirty="0">
                <a:latin typeface="Arial" panose="020B0604020202020204" pitchFamily="34" charset="0"/>
                <a:cs typeface="Arial" panose="020B0604020202020204" pitchFamily="34" charset="0"/>
              </a:rPr>
              <a:t>, and nationality (including citizenship) </a:t>
            </a:r>
          </a:p>
          <a:p>
            <a:pPr>
              <a:buNone/>
            </a:pPr>
            <a:r>
              <a:rPr lang="en-US" sz="1800" dirty="0">
                <a:latin typeface="Arial" panose="020B0604020202020204" pitchFamily="34" charset="0"/>
                <a:cs typeface="Arial" panose="020B0604020202020204" pitchFamily="34" charset="0"/>
              </a:rPr>
              <a:t>ethnic or national origins.</a:t>
            </a:r>
          </a:p>
          <a:p>
            <a:pPr>
              <a:buNone/>
            </a:pPr>
            <a:endParaRPr lang="en-US" sz="1800" dirty="0">
              <a:latin typeface="Arial" panose="020B0604020202020204" pitchFamily="34" charset="0"/>
              <a:cs typeface="Arial" panose="020B0604020202020204" pitchFamily="34" charset="0"/>
            </a:endParaRPr>
          </a:p>
          <a:p>
            <a:pPr algn="l">
              <a:buNone/>
            </a:pPr>
            <a:r>
              <a:rPr lang="en-US" sz="1800" b="0" i="0" dirty="0">
                <a:effectLst/>
                <a:latin typeface="Arial" panose="020B0604020202020204" pitchFamily="34" charset="0"/>
                <a:cs typeface="Arial" panose="020B0604020202020204" pitchFamily="34" charset="0"/>
              </a:rPr>
              <a:t>In the Equality Act, race can mean your </a:t>
            </a:r>
            <a:r>
              <a:rPr lang="en-US" sz="1800" b="0" i="0" dirty="0" err="1">
                <a:effectLst/>
                <a:latin typeface="Arial" panose="020B0604020202020204" pitchFamily="34" charset="0"/>
                <a:cs typeface="Arial" panose="020B0604020202020204" pitchFamily="34" charset="0"/>
              </a:rPr>
              <a:t>colour</a:t>
            </a:r>
            <a:r>
              <a:rPr lang="en-US" sz="1800" b="0" i="0" dirty="0">
                <a:effectLst/>
                <a:latin typeface="Arial" panose="020B0604020202020204" pitchFamily="34" charset="0"/>
                <a:cs typeface="Arial" panose="020B0604020202020204" pitchFamily="34" charset="0"/>
              </a:rPr>
              <a:t>, or your nationality (including your citizenship). It can also mean your ethnic or national origins, which may not be the same as your current nationality. For example, you may have Chinese national origins and be living in Britain with a British passport.</a:t>
            </a:r>
          </a:p>
          <a:p>
            <a:pPr algn="l">
              <a:buNone/>
            </a:pPr>
            <a:r>
              <a:rPr lang="en-US" sz="1800" b="0" i="0" dirty="0">
                <a:effectLst/>
                <a:latin typeface="Arial" panose="020B0604020202020204" pitchFamily="34" charset="0"/>
                <a:cs typeface="Arial" panose="020B0604020202020204" pitchFamily="34" charset="0"/>
              </a:rPr>
              <a:t>Race also covers ethnic and racial groups. This means a group of people who all share the same protected characteristic of ethnicity or race. </a:t>
            </a:r>
          </a:p>
          <a:p>
            <a:pPr algn="l">
              <a:buNone/>
            </a:pPr>
            <a:endParaRPr lang="en-US" sz="1800" dirty="0">
              <a:latin typeface="Arial" panose="020B0604020202020204" pitchFamily="34" charset="0"/>
              <a:cs typeface="Arial" panose="020B0604020202020204" pitchFamily="34" charset="0"/>
            </a:endParaRPr>
          </a:p>
          <a:p>
            <a:pPr algn="l">
              <a:buNone/>
            </a:pPr>
            <a:r>
              <a:rPr lang="en-US" sz="1800" dirty="0">
                <a:latin typeface="Arial" panose="020B0604020202020204" pitchFamily="34" charset="0"/>
                <a:cs typeface="Arial" panose="020B0604020202020204" pitchFamily="34" charset="0"/>
              </a:rPr>
              <a:t>Example: </a:t>
            </a:r>
          </a:p>
          <a:p>
            <a:pPr algn="l">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A</a:t>
            </a:r>
            <a:r>
              <a:rPr lang="en-US" sz="1800" b="0" i="0" dirty="0">
                <a:effectLst/>
                <a:latin typeface="Arial" panose="020B0604020202020204" pitchFamily="34" charset="0"/>
                <a:cs typeface="Arial" panose="020B0604020202020204" pitchFamily="34" charset="0"/>
              </a:rPr>
              <a:t> Somalian asylum seeker tries to open a bank account but the bank states that in order to be eligible you need to have been resident in the UK for 12 months and have a permanent address. The Somalian man is not able to open a bank account. The bank would need to prove that its policy was necessary for business reasons (such as to prevent fraud) and that there was no practical alternative.</a:t>
            </a:r>
          </a:p>
          <a:p>
            <a:pPr algn="l">
              <a:buNone/>
            </a:pPr>
            <a:endParaRPr lang="en-US" sz="1800" b="0" i="0" dirty="0">
              <a:effectLst/>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F579FC1-1D62-4286-8A79-D9B5A54F9C22}"/>
              </a:ext>
            </a:extLst>
          </p:cNvPr>
          <p:cNvSpPr txBox="1"/>
          <p:nvPr/>
        </p:nvSpPr>
        <p:spPr>
          <a:xfrm>
            <a:off x="379413" y="344488"/>
            <a:ext cx="6096000" cy="584775"/>
          </a:xfrm>
          <a:prstGeom prst="rect">
            <a:avLst/>
          </a:prstGeom>
          <a:noFill/>
        </p:spPr>
        <p:txBody>
          <a:bodyPr wrap="square">
            <a:spAutoFit/>
          </a:bodyPr>
          <a:lstStyle/>
          <a:p>
            <a:pPr>
              <a:buNone/>
            </a:pPr>
            <a:r>
              <a:rPr lang="en-US" sz="3200" b="1" dirty="0">
                <a:latin typeface="Arial" panose="020B0604020202020204" pitchFamily="34" charset="0"/>
                <a:cs typeface="Arial" panose="020B0604020202020204" pitchFamily="34" charset="0"/>
              </a:rPr>
              <a:t>Race</a:t>
            </a:r>
          </a:p>
        </p:txBody>
      </p:sp>
      <p:pic>
        <p:nvPicPr>
          <p:cNvPr id="9" name="Picture 8">
            <a:extLst>
              <a:ext uri="{FF2B5EF4-FFF2-40B4-BE49-F238E27FC236}">
                <a16:creationId xmlns:a16="http://schemas.microsoft.com/office/drawing/2014/main" id="{8C580BD0-B3EA-4606-8FCD-E76502716287}"/>
              </a:ext>
            </a:extLst>
          </p:cNvPr>
          <p:cNvPicPr>
            <a:picLocks noChangeAspect="1"/>
          </p:cNvPicPr>
          <p:nvPr/>
        </p:nvPicPr>
        <p:blipFill>
          <a:blip r:embed="rId3"/>
          <a:stretch>
            <a:fillRect/>
          </a:stretch>
        </p:blipFill>
        <p:spPr>
          <a:xfrm>
            <a:off x="10380663" y="217673"/>
            <a:ext cx="1704975" cy="1914525"/>
          </a:xfrm>
          <a:prstGeom prst="rect">
            <a:avLst/>
          </a:prstGeom>
        </p:spPr>
      </p:pic>
    </p:spTree>
    <p:extLst>
      <p:ext uri="{BB962C8B-B14F-4D97-AF65-F5344CB8AC3E}">
        <p14:creationId xmlns:p14="http://schemas.microsoft.com/office/powerpoint/2010/main" val="381720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636F65-B5C5-4FA3-93E7-A5EEF1CD341E}"/>
              </a:ext>
            </a:extLst>
          </p:cNvPr>
          <p:cNvPicPr>
            <a:picLocks noChangeAspect="1"/>
          </p:cNvPicPr>
          <p:nvPr/>
        </p:nvPicPr>
        <p:blipFill>
          <a:blip r:embed="rId2"/>
          <a:stretch>
            <a:fillRect/>
          </a:stretch>
        </p:blipFill>
        <p:spPr>
          <a:xfrm>
            <a:off x="0" y="6184524"/>
            <a:ext cx="12192000" cy="713232"/>
          </a:xfrm>
          <a:prstGeom prst="rect">
            <a:avLst/>
          </a:prstGeom>
        </p:spPr>
      </p:pic>
      <p:sp>
        <p:nvSpPr>
          <p:cNvPr id="8" name="TextBox 7">
            <a:extLst>
              <a:ext uri="{FF2B5EF4-FFF2-40B4-BE49-F238E27FC236}">
                <a16:creationId xmlns:a16="http://schemas.microsoft.com/office/drawing/2014/main" id="{58ED68A7-11DB-40F5-9D50-217EA33EA051}"/>
              </a:ext>
            </a:extLst>
          </p:cNvPr>
          <p:cNvSpPr txBox="1"/>
          <p:nvPr/>
        </p:nvSpPr>
        <p:spPr>
          <a:xfrm>
            <a:off x="428625" y="408712"/>
            <a:ext cx="11201400" cy="2523768"/>
          </a:xfrm>
          <a:prstGeom prst="rect">
            <a:avLst/>
          </a:prstGeom>
          <a:noFill/>
        </p:spPr>
        <p:txBody>
          <a:bodyPr wrap="square">
            <a:spAutoFit/>
          </a:bodyPr>
          <a:lstStyle/>
          <a:p>
            <a:pPr algn="l"/>
            <a:r>
              <a:rPr lang="en-US" sz="3200" b="1" i="0" dirty="0">
                <a:effectLst/>
                <a:latin typeface="Arial" panose="020B0604020202020204" pitchFamily="34" charset="0"/>
                <a:cs typeface="Arial" panose="020B0604020202020204" pitchFamily="34" charset="0"/>
              </a:rPr>
              <a:t>Religion and belief</a:t>
            </a:r>
          </a:p>
          <a:p>
            <a:pPr algn="l"/>
            <a:endParaRPr lang="en-US" b="0" i="0" dirty="0">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Religion refers to any religion, including a lack of religion. Belief refers to any religious or </a:t>
            </a:r>
          </a:p>
          <a:p>
            <a:pPr algn="l"/>
            <a:r>
              <a:rPr lang="en-US" b="0" i="0" dirty="0">
                <a:effectLst/>
                <a:latin typeface="Arial" panose="020B0604020202020204" pitchFamily="34" charset="0"/>
                <a:cs typeface="Arial" panose="020B0604020202020204" pitchFamily="34" charset="0"/>
              </a:rPr>
              <a:t>philosophical belief and includes a lack of belief. Generally, a belief should affect your life </a:t>
            </a:r>
          </a:p>
          <a:p>
            <a:pPr algn="l"/>
            <a:r>
              <a:rPr lang="en-US" b="0" i="0" dirty="0">
                <a:effectLst/>
                <a:latin typeface="Arial" panose="020B0604020202020204" pitchFamily="34" charset="0"/>
                <a:cs typeface="Arial" panose="020B0604020202020204" pitchFamily="34" charset="0"/>
              </a:rPr>
              <a:t>choices or the way you live for it to be included in the definition.</a:t>
            </a:r>
          </a:p>
          <a:p>
            <a:pPr algn="l"/>
            <a:endParaRPr lang="en-US" dirty="0">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5217409-26B0-43A1-958B-46D29F140826}"/>
              </a:ext>
            </a:extLst>
          </p:cNvPr>
          <p:cNvSpPr txBox="1"/>
          <p:nvPr/>
        </p:nvSpPr>
        <p:spPr>
          <a:xfrm>
            <a:off x="428625" y="2357053"/>
            <a:ext cx="10687050" cy="2585323"/>
          </a:xfrm>
          <a:prstGeom prst="rect">
            <a:avLst/>
          </a:prstGeom>
          <a:noFill/>
        </p:spPr>
        <p:txBody>
          <a:bodyPr wrap="square">
            <a:spAutoFit/>
          </a:bodyPr>
          <a:lstStyle/>
          <a:p>
            <a:pPr algn="l"/>
            <a:r>
              <a:rPr lang="en-US" b="0" i="0" dirty="0">
                <a:effectLst/>
                <a:latin typeface="Arial" panose="020B0604020202020204" pitchFamily="34" charset="0"/>
                <a:cs typeface="Arial" panose="020B0604020202020204" pitchFamily="34" charset="0"/>
              </a:rPr>
              <a:t>Examples of religion or belief discrimination in the workplace include:</a:t>
            </a:r>
          </a:p>
          <a:p>
            <a:pPr algn="l"/>
            <a:endParaRPr lang="en-US"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Refusing to hire an individual or a particular group of people because of their religion or philosophical beliefs.</a:t>
            </a:r>
          </a:p>
          <a:p>
            <a:pPr marL="285750" indent="-285750" algn="l">
              <a:buFont typeface="Wingdings" panose="05000000000000000000" pitchFamily="2" charset="2"/>
              <a:buChar char="§"/>
            </a:pPr>
            <a:endParaRPr lang="en-US"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Dismissing a member of staff because of their belief or religion.</a:t>
            </a:r>
          </a:p>
          <a:p>
            <a:pPr marL="285750" indent="-285750" algn="l">
              <a:buFont typeface="Wingdings" panose="05000000000000000000" pitchFamily="2" charset="2"/>
              <a:buChar char="§"/>
            </a:pPr>
            <a:endParaRPr lang="en-US"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A form of indirect discrimination could be enforcing inconvenient working hours. For example, setting a meeting at 3 pm on Fridays when you know some of your employees go to the mosque.</a:t>
            </a:r>
          </a:p>
        </p:txBody>
      </p:sp>
      <p:pic>
        <p:nvPicPr>
          <p:cNvPr id="11" name="Picture 10">
            <a:extLst>
              <a:ext uri="{FF2B5EF4-FFF2-40B4-BE49-F238E27FC236}">
                <a16:creationId xmlns:a16="http://schemas.microsoft.com/office/drawing/2014/main" id="{2EE7BCF6-1144-49CA-A21B-F6834E833A45}"/>
              </a:ext>
            </a:extLst>
          </p:cNvPr>
          <p:cNvPicPr>
            <a:picLocks noChangeAspect="1"/>
          </p:cNvPicPr>
          <p:nvPr/>
        </p:nvPicPr>
        <p:blipFill>
          <a:blip r:embed="rId3"/>
          <a:stretch>
            <a:fillRect/>
          </a:stretch>
        </p:blipFill>
        <p:spPr>
          <a:xfrm>
            <a:off x="10296525" y="0"/>
            <a:ext cx="1638300" cy="2105025"/>
          </a:xfrm>
          <a:prstGeom prst="rect">
            <a:avLst/>
          </a:prstGeom>
        </p:spPr>
      </p:pic>
    </p:spTree>
    <p:extLst>
      <p:ext uri="{BB962C8B-B14F-4D97-AF65-F5344CB8AC3E}">
        <p14:creationId xmlns:p14="http://schemas.microsoft.com/office/powerpoint/2010/main" val="422725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AE11DF-2404-43BD-AE27-37CDCED1CB0A}"/>
              </a:ext>
            </a:extLst>
          </p:cNvPr>
          <p:cNvPicPr>
            <a:picLocks noChangeAspect="1"/>
          </p:cNvPicPr>
          <p:nvPr/>
        </p:nvPicPr>
        <p:blipFill>
          <a:blip r:embed="rId2"/>
          <a:stretch>
            <a:fillRect/>
          </a:stretch>
        </p:blipFill>
        <p:spPr>
          <a:xfrm>
            <a:off x="0" y="6184524"/>
            <a:ext cx="12192000" cy="713232"/>
          </a:xfrm>
          <a:prstGeom prst="rect">
            <a:avLst/>
          </a:prstGeom>
        </p:spPr>
      </p:pic>
      <p:sp>
        <p:nvSpPr>
          <p:cNvPr id="8" name="TextBox 7">
            <a:extLst>
              <a:ext uri="{FF2B5EF4-FFF2-40B4-BE49-F238E27FC236}">
                <a16:creationId xmlns:a16="http://schemas.microsoft.com/office/drawing/2014/main" id="{C65A16F5-BA6D-4373-B6A4-CEC8621D1CB2}"/>
              </a:ext>
            </a:extLst>
          </p:cNvPr>
          <p:cNvSpPr txBox="1"/>
          <p:nvPr/>
        </p:nvSpPr>
        <p:spPr>
          <a:xfrm>
            <a:off x="400050" y="438835"/>
            <a:ext cx="11391900" cy="5570756"/>
          </a:xfrm>
          <a:prstGeom prst="rect">
            <a:avLst/>
          </a:prstGeom>
          <a:noFill/>
        </p:spPr>
        <p:txBody>
          <a:bodyPr wrap="square">
            <a:spAutoFit/>
          </a:bodyPr>
          <a:lstStyle/>
          <a:p>
            <a:pPr algn="l"/>
            <a:r>
              <a:rPr lang="en-US" sz="3200" b="1" i="0" dirty="0">
                <a:effectLst/>
                <a:latin typeface="Arial" panose="020B0604020202020204" pitchFamily="34" charset="0"/>
                <a:cs typeface="Arial" panose="020B0604020202020204" pitchFamily="34" charset="0"/>
              </a:rPr>
              <a:t>Sex</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The </a:t>
            </a:r>
            <a:r>
              <a:rPr lang="en-US"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Equality Act 2010</a:t>
            </a:r>
            <a:r>
              <a:rPr lang="en-US" b="0" i="0" dirty="0">
                <a:effectLst/>
                <a:latin typeface="Arial" panose="020B0604020202020204" pitchFamily="34" charset="0"/>
                <a:cs typeface="Arial" panose="020B0604020202020204" pitchFamily="34" charset="0"/>
              </a:rPr>
              <a:t> says you must not be discriminated against because:</a:t>
            </a:r>
          </a:p>
          <a:p>
            <a:pPr algn="l"/>
            <a:endParaRPr lang="en-US"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you are (or are not) a particular sex (meaning being a man or woman)</a:t>
            </a: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someone thinks you are the opposite sex (this is known as discrimination by perception)</a:t>
            </a: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you are connected to someone of a particular sex (this is known as discrimination by association)</a:t>
            </a:r>
          </a:p>
          <a:p>
            <a:pPr algn="l"/>
            <a:endParaRPr lang="en-US" b="0" i="0" dirty="0">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In the Equality Act, sex can mean either male or female, or a group of people like men or boys, or women or girls.</a:t>
            </a:r>
          </a:p>
          <a:p>
            <a:pPr algn="l"/>
            <a:endParaRPr lang="en-US" b="0" i="0" dirty="0">
              <a:effectLst/>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Examples:</a:t>
            </a:r>
            <a:r>
              <a:rPr lang="en-US" dirty="0">
                <a:latin typeface="Arial" panose="020B0604020202020204" pitchFamily="34" charset="0"/>
                <a:cs typeface="Arial" panose="020B0604020202020204" pitchFamily="34" charset="0"/>
              </a:rPr>
              <a:t> </a:t>
            </a:r>
          </a:p>
          <a:p>
            <a:pPr algn="l"/>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a:t>
            </a:r>
            <a:r>
              <a:rPr lang="en-US" b="0" i="0" dirty="0">
                <a:effectLst/>
                <a:latin typeface="Arial" panose="020B0604020202020204" pitchFamily="34" charset="0"/>
                <a:cs typeface="Arial" panose="020B0604020202020204" pitchFamily="34" charset="0"/>
              </a:rPr>
              <a:t> nightclub offers free entry to women but charges men to get in.</a:t>
            </a:r>
          </a:p>
          <a:p>
            <a:endParaRPr lang="en-US" b="0" i="0" dirty="0">
              <a:effectLst/>
              <a:latin typeface="Arial" panose="020B0604020202020204" pitchFamily="34" charset="0"/>
              <a:cs typeface="Arial" panose="020B0604020202020204" pitchFamily="34" charset="0"/>
            </a:endParaRPr>
          </a:p>
          <a:p>
            <a:r>
              <a:rPr lang="en-US" b="0" i="0" dirty="0">
                <a:effectLst/>
                <a:latin typeface="Arial" panose="020B0604020202020204" pitchFamily="34" charset="0"/>
                <a:cs typeface="Arial" panose="020B0604020202020204" pitchFamily="34" charset="0"/>
              </a:rPr>
              <a:t>An employer decides to change shift patterns for staff so that they finish at 5pm instead of 3pm. Female employees with caring responsibilities could be at a disadvantage if the new shift pattern means they cannot collect their children from school or childcare.</a:t>
            </a:r>
          </a:p>
          <a:p>
            <a:pPr algn="l"/>
            <a:endParaRPr lang="en-US" b="0" i="0" dirty="0">
              <a:solidFill>
                <a:srgbClr val="364546"/>
              </a:solidFill>
              <a:effectLst/>
              <a:latin typeface="Roboto"/>
            </a:endParaRPr>
          </a:p>
        </p:txBody>
      </p:sp>
      <p:pic>
        <p:nvPicPr>
          <p:cNvPr id="9" name="Picture 8">
            <a:extLst>
              <a:ext uri="{FF2B5EF4-FFF2-40B4-BE49-F238E27FC236}">
                <a16:creationId xmlns:a16="http://schemas.microsoft.com/office/drawing/2014/main" id="{206CAFA4-9676-4041-AAC6-4D5C568AF5CB}"/>
              </a:ext>
            </a:extLst>
          </p:cNvPr>
          <p:cNvPicPr>
            <a:picLocks noChangeAspect="1"/>
          </p:cNvPicPr>
          <p:nvPr/>
        </p:nvPicPr>
        <p:blipFill>
          <a:blip r:embed="rId4"/>
          <a:stretch>
            <a:fillRect/>
          </a:stretch>
        </p:blipFill>
        <p:spPr>
          <a:xfrm>
            <a:off x="10225087" y="95250"/>
            <a:ext cx="1724025" cy="2114550"/>
          </a:xfrm>
          <a:prstGeom prst="rect">
            <a:avLst/>
          </a:prstGeom>
        </p:spPr>
      </p:pic>
    </p:spTree>
    <p:extLst>
      <p:ext uri="{BB962C8B-B14F-4D97-AF65-F5344CB8AC3E}">
        <p14:creationId xmlns:p14="http://schemas.microsoft.com/office/powerpoint/2010/main" val="327719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EC95EF-9CD3-4B57-A11F-446AE3642826}"/>
              </a:ext>
            </a:extLst>
          </p:cNvPr>
          <p:cNvPicPr>
            <a:picLocks noChangeAspect="1"/>
          </p:cNvPicPr>
          <p:nvPr/>
        </p:nvPicPr>
        <p:blipFill>
          <a:blip r:embed="rId2"/>
          <a:stretch>
            <a:fillRect/>
          </a:stretch>
        </p:blipFill>
        <p:spPr>
          <a:xfrm>
            <a:off x="0" y="6184524"/>
            <a:ext cx="12192000" cy="713232"/>
          </a:xfrm>
          <a:prstGeom prst="rect">
            <a:avLst/>
          </a:prstGeom>
        </p:spPr>
      </p:pic>
      <p:pic>
        <p:nvPicPr>
          <p:cNvPr id="8" name="Picture 7">
            <a:extLst>
              <a:ext uri="{FF2B5EF4-FFF2-40B4-BE49-F238E27FC236}">
                <a16:creationId xmlns:a16="http://schemas.microsoft.com/office/drawing/2014/main" id="{8B769BA7-527B-4512-899D-BEE5B66D4788}"/>
              </a:ext>
            </a:extLst>
          </p:cNvPr>
          <p:cNvPicPr>
            <a:picLocks noChangeAspect="1"/>
          </p:cNvPicPr>
          <p:nvPr/>
        </p:nvPicPr>
        <p:blipFill>
          <a:blip r:embed="rId2"/>
          <a:stretch>
            <a:fillRect/>
          </a:stretch>
        </p:blipFill>
        <p:spPr>
          <a:xfrm>
            <a:off x="0" y="6214341"/>
            <a:ext cx="12192000" cy="713232"/>
          </a:xfrm>
          <a:prstGeom prst="rect">
            <a:avLst/>
          </a:prstGeom>
        </p:spPr>
      </p:pic>
      <p:sp>
        <p:nvSpPr>
          <p:cNvPr id="9" name="TextBox 8">
            <a:extLst>
              <a:ext uri="{FF2B5EF4-FFF2-40B4-BE49-F238E27FC236}">
                <a16:creationId xmlns:a16="http://schemas.microsoft.com/office/drawing/2014/main" id="{D3239674-F839-490A-8437-4D148CDA8791}"/>
              </a:ext>
            </a:extLst>
          </p:cNvPr>
          <p:cNvSpPr txBox="1"/>
          <p:nvPr/>
        </p:nvSpPr>
        <p:spPr>
          <a:xfrm>
            <a:off x="466725" y="447972"/>
            <a:ext cx="11125200" cy="5847755"/>
          </a:xfrm>
          <a:prstGeom prst="rect">
            <a:avLst/>
          </a:prstGeom>
          <a:noFill/>
        </p:spPr>
        <p:txBody>
          <a:bodyPr wrap="square">
            <a:spAutoFit/>
          </a:bodyPr>
          <a:lstStyle/>
          <a:p>
            <a:pPr algn="l"/>
            <a:r>
              <a:rPr lang="en-US" sz="3200" b="1" i="0" dirty="0">
                <a:effectLst/>
                <a:latin typeface="Arial" panose="020B0604020202020204" pitchFamily="34" charset="0"/>
                <a:cs typeface="Arial" panose="020B0604020202020204" pitchFamily="34" charset="0"/>
              </a:rPr>
              <a:t>Sexual </a:t>
            </a:r>
            <a:r>
              <a:rPr lang="en-US" sz="3200" b="1" dirty="0">
                <a:latin typeface="Arial" panose="020B0604020202020204" pitchFamily="34" charset="0"/>
                <a:cs typeface="Arial" panose="020B0604020202020204" pitchFamily="34" charset="0"/>
              </a:rPr>
              <a:t>O</a:t>
            </a:r>
            <a:r>
              <a:rPr lang="en-US" sz="3200" b="1" i="0" dirty="0">
                <a:effectLst/>
                <a:latin typeface="Arial" panose="020B0604020202020204" pitchFamily="34" charset="0"/>
                <a:cs typeface="Arial" panose="020B0604020202020204" pitchFamily="34" charset="0"/>
              </a:rPr>
              <a:t>rientation</a:t>
            </a:r>
          </a:p>
          <a:p>
            <a:pPr algn="l"/>
            <a:endParaRPr lang="en-US" b="0" i="0" dirty="0">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Whether a person's sexual attraction is towards their own sex, the opposite sex or to both sexes.</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The Equality Act 2010 says you must not be discriminated against because:</a:t>
            </a: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you are heterosexual, gay, lesbian or bisexual</a:t>
            </a: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someone thinks you have a particular sexual orientation (this is known as discrimination by perception)</a:t>
            </a:r>
          </a:p>
          <a:p>
            <a:pPr marL="285750" indent="-285750" algn="l">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you are connected to someone who has a particular sexual orientation (this is known as discrimination by association)</a:t>
            </a:r>
          </a:p>
          <a:p>
            <a:pPr algn="l"/>
            <a:endParaRPr lang="en-US" b="0" i="0" dirty="0" smtClean="0">
              <a:effectLst/>
              <a:latin typeface="Arial" panose="020B0604020202020204" pitchFamily="34" charset="0"/>
              <a:cs typeface="Arial" panose="020B0604020202020204" pitchFamily="34" charset="0"/>
            </a:endParaRPr>
          </a:p>
          <a:p>
            <a:pPr algn="l"/>
            <a:r>
              <a:rPr lang="en-US" b="0" i="0" dirty="0" smtClean="0">
                <a:effectLst/>
                <a:latin typeface="Arial" panose="020B0604020202020204" pitchFamily="34" charset="0"/>
                <a:cs typeface="Arial" panose="020B0604020202020204" pitchFamily="34" charset="0"/>
              </a:rPr>
              <a:t>In </a:t>
            </a:r>
            <a:r>
              <a:rPr lang="en-US" b="0" i="0" dirty="0">
                <a:effectLst/>
                <a:latin typeface="Arial" panose="020B0604020202020204" pitchFamily="34" charset="0"/>
                <a:cs typeface="Arial" panose="020B0604020202020204" pitchFamily="34" charset="0"/>
              </a:rPr>
              <a:t>the Equality Act, sexual orientation includes how you choose to express your sexual orientation, such as through your appearance or the places you visit.</a:t>
            </a:r>
          </a:p>
          <a:p>
            <a:pPr algn="l"/>
            <a:endParaRPr lang="en-US" dirty="0">
              <a:latin typeface="Arial" panose="020B0604020202020204" pitchFamily="34" charset="0"/>
              <a:cs typeface="Arial" panose="020B0604020202020204" pitchFamily="34" charset="0"/>
            </a:endParaRPr>
          </a:p>
          <a:p>
            <a:pPr algn="l"/>
            <a:r>
              <a:rPr lang="en-US" b="1" i="0" dirty="0">
                <a:effectLst/>
                <a:latin typeface="Arial" panose="020B0604020202020204" pitchFamily="34" charset="0"/>
                <a:cs typeface="Arial" panose="020B0604020202020204" pitchFamily="34" charset="0"/>
              </a:rPr>
              <a:t>Examples:</a:t>
            </a:r>
            <a:r>
              <a:rPr lang="en-US" b="0" i="0" dirty="0">
                <a:effectLst/>
                <a:latin typeface="Arial" panose="020B0604020202020204" pitchFamily="34" charset="0"/>
                <a:cs typeface="Arial" panose="020B0604020202020204" pitchFamily="34" charset="0"/>
              </a:rPr>
              <a:t> </a:t>
            </a:r>
          </a:p>
          <a:p>
            <a:pPr algn="l"/>
            <a:r>
              <a:rPr lang="en-US" dirty="0" smtClean="0">
                <a:latin typeface="Arial" panose="020B0604020202020204" pitchFamily="34" charset="0"/>
                <a:cs typeface="Arial" panose="020B0604020202020204" pitchFamily="34" charset="0"/>
              </a:rPr>
              <a:t>A</a:t>
            </a:r>
            <a:r>
              <a:rPr lang="en-US" b="0" i="0" dirty="0" smtClean="0">
                <a:effectLst/>
                <a:latin typeface="Arial" panose="020B0604020202020204" pitchFamily="34" charset="0"/>
                <a:cs typeface="Arial" panose="020B0604020202020204" pitchFamily="34" charset="0"/>
              </a:rPr>
              <a:t>t </a:t>
            </a:r>
            <a:r>
              <a:rPr lang="en-US" b="0" i="0" dirty="0">
                <a:effectLst/>
                <a:latin typeface="Arial" panose="020B0604020202020204" pitchFamily="34" charset="0"/>
                <a:cs typeface="Arial" panose="020B0604020202020204" pitchFamily="34" charset="0"/>
              </a:rPr>
              <a:t>a job interview, a woman makes a reference to her girlfriend. The employer decides not to offer her the job, even though she is the best candidate they have interviewed.</a:t>
            </a:r>
          </a:p>
          <a:p>
            <a:pPr algn="l"/>
            <a:endParaRPr lang="en-US" b="0" i="0" dirty="0">
              <a:effectLst/>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A</a:t>
            </a:r>
            <a:r>
              <a:rPr lang="en-US" b="0" i="0" dirty="0">
                <a:effectLst/>
                <a:latin typeface="Arial" panose="020B0604020202020204" pitchFamily="34" charset="0"/>
                <a:cs typeface="Arial" panose="020B0604020202020204" pitchFamily="34" charset="0"/>
              </a:rPr>
              <a:t> hotel owner refuses to provide a double bedroom to two men.</a:t>
            </a:r>
          </a:p>
          <a:p>
            <a:pPr algn="l"/>
            <a:endParaRPr lang="en-US" b="0" i="0" dirty="0">
              <a:effectLst/>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D977BC7-55C7-4C16-9639-8CD12F7C801D}"/>
              </a:ext>
            </a:extLst>
          </p:cNvPr>
          <p:cNvPicPr>
            <a:picLocks noChangeAspect="1"/>
          </p:cNvPicPr>
          <p:nvPr/>
        </p:nvPicPr>
        <p:blipFill>
          <a:blip r:embed="rId3"/>
          <a:stretch>
            <a:fillRect/>
          </a:stretch>
        </p:blipFill>
        <p:spPr>
          <a:xfrm>
            <a:off x="10306050" y="90487"/>
            <a:ext cx="1752600" cy="1914525"/>
          </a:xfrm>
          <a:prstGeom prst="rect">
            <a:avLst/>
          </a:prstGeom>
        </p:spPr>
      </p:pic>
    </p:spTree>
    <p:extLst>
      <p:ext uri="{BB962C8B-B14F-4D97-AF65-F5344CB8AC3E}">
        <p14:creationId xmlns:p14="http://schemas.microsoft.com/office/powerpoint/2010/main" val="231796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ADFD1-09F8-46A5-A8B5-258024122484}"/>
              </a:ext>
            </a:extLst>
          </p:cNvPr>
          <p:cNvPicPr>
            <a:picLocks noChangeAspect="1"/>
          </p:cNvPicPr>
          <p:nvPr/>
        </p:nvPicPr>
        <p:blipFill>
          <a:blip r:embed="rId2"/>
          <a:stretch>
            <a:fillRect/>
          </a:stretch>
        </p:blipFill>
        <p:spPr>
          <a:xfrm>
            <a:off x="0" y="6214341"/>
            <a:ext cx="12192000" cy="713232"/>
          </a:xfrm>
          <a:prstGeom prst="rect">
            <a:avLst/>
          </a:prstGeom>
        </p:spPr>
      </p:pic>
      <p:pic>
        <p:nvPicPr>
          <p:cNvPr id="4098" name="Picture 2" descr="Fair Play For All | PSS">
            <a:extLst>
              <a:ext uri="{FF2B5EF4-FFF2-40B4-BE49-F238E27FC236}">
                <a16:creationId xmlns:a16="http://schemas.microsoft.com/office/drawing/2014/main" id="{6B207CF3-FDF2-48D2-AB0E-8388AAA76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328" y="0"/>
            <a:ext cx="6834222" cy="6048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5955F7-15CE-4E8E-9FFB-F9369A512C7D}"/>
              </a:ext>
            </a:extLst>
          </p:cNvPr>
          <p:cNvSpPr txBox="1"/>
          <p:nvPr/>
        </p:nvSpPr>
        <p:spPr>
          <a:xfrm>
            <a:off x="428154" y="746640"/>
            <a:ext cx="5029200" cy="4555093"/>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Discussion Questions </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Can </a:t>
            </a:r>
            <a:r>
              <a:rPr lang="en-GB" sz="2000" dirty="0">
                <a:latin typeface="Arial" panose="020B0604020202020204" pitchFamily="34" charset="0"/>
                <a:cs typeface="Arial" panose="020B0604020202020204" pitchFamily="34" charset="0"/>
              </a:rPr>
              <a:t>you think of some more examples of discrimination against the protected characteristics? </a:t>
            </a:r>
          </a:p>
          <a:p>
            <a:pPr marL="285750" indent="-28575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2000" dirty="0">
                <a:latin typeface="Arial" panose="020B0604020202020204" pitchFamily="34" charset="0"/>
                <a:cs typeface="Arial" panose="020B0604020202020204" pitchFamily="34" charset="0"/>
              </a:rPr>
              <a:t>What might you do if you experience or witness discrimination against a protected characteristic? </a:t>
            </a:r>
          </a:p>
          <a:p>
            <a:pPr marL="285750" indent="-285750">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2000" dirty="0">
                <a:latin typeface="Arial" panose="020B0604020202020204" pitchFamily="34" charset="0"/>
                <a:cs typeface="Arial" panose="020B0604020202020204" pitchFamily="34" charset="0"/>
              </a:rPr>
              <a:t>Do you think the Equality Act is necessary? </a:t>
            </a: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2000" dirty="0">
                <a:latin typeface="Arial" panose="020B0604020202020204" pitchFamily="34" charset="0"/>
                <a:cs typeface="Arial" panose="020B0604020202020204" pitchFamily="34" charset="0"/>
              </a:rPr>
              <a:t>If so, why? </a:t>
            </a:r>
            <a:r>
              <a:rPr lang="en-GB" sz="2000" dirty="0" smtClean="0">
                <a:latin typeface="Arial" panose="020B0604020202020204" pitchFamily="34" charset="0"/>
                <a:cs typeface="Arial" panose="020B0604020202020204" pitchFamily="34" charset="0"/>
              </a:rPr>
              <a:t>  If </a:t>
            </a:r>
            <a:r>
              <a:rPr lang="en-GB" sz="2000" dirty="0">
                <a:latin typeface="Arial" panose="020B0604020202020204" pitchFamily="34" charset="0"/>
                <a:cs typeface="Arial" panose="020B0604020202020204" pitchFamily="34" charset="0"/>
              </a:rPr>
              <a:t>not, why? </a:t>
            </a:r>
          </a:p>
        </p:txBody>
      </p:sp>
    </p:spTree>
    <p:extLst>
      <p:ext uri="{BB962C8B-B14F-4D97-AF65-F5344CB8AC3E}">
        <p14:creationId xmlns:p14="http://schemas.microsoft.com/office/powerpoint/2010/main" val="266148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oogle Shape;214;p12"/>
          <p:cNvPicPr preferRelativeResize="0"/>
          <p:nvPr/>
        </p:nvPicPr>
        <p:blipFill rotWithShape="1">
          <a:blip r:embed="rId3">
            <a:alphaModFix/>
          </a:blip>
          <a:srcRect/>
          <a:stretch/>
        </p:blipFill>
        <p:spPr>
          <a:xfrm>
            <a:off x="1465352" y="2095902"/>
            <a:ext cx="9302627" cy="2195285"/>
          </a:xfrm>
          <a:prstGeom prst="rect">
            <a:avLst/>
          </a:prstGeom>
          <a:noFill/>
          <a:ln>
            <a:noFill/>
          </a:ln>
        </p:spPr>
      </p:pic>
      <p:sp>
        <p:nvSpPr>
          <p:cNvPr id="8" name="Google Shape;215;p12"/>
          <p:cNvSpPr txBox="1"/>
          <p:nvPr/>
        </p:nvSpPr>
        <p:spPr>
          <a:xfrm>
            <a:off x="1687002" y="4071570"/>
            <a:ext cx="885932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50"/>
              <a:buFont typeface="Arial"/>
              <a:buNone/>
            </a:pPr>
            <a:r>
              <a:rPr lang="en-GB" sz="2800" b="0" i="0" u="none" strike="noStrike" cap="none" dirty="0">
                <a:solidFill>
                  <a:schemeClr val="lt1"/>
                </a:solidFill>
                <a:latin typeface="+mj-lt"/>
                <a:ea typeface="Poppins"/>
                <a:cs typeface="Poppins"/>
                <a:sym typeface="Poppins"/>
              </a:rPr>
              <a:t>Visit capel.ac.uk to browse courses and apply online</a:t>
            </a:r>
            <a:endParaRPr sz="2800" b="0" i="0" u="none" strike="noStrike" cap="none" dirty="0">
              <a:solidFill>
                <a:schemeClr val="lt1"/>
              </a:solidFill>
              <a:latin typeface="+mj-lt"/>
              <a:ea typeface="Poppins"/>
              <a:cs typeface="Poppins"/>
              <a:sym typeface="Poppin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371" y="5043719"/>
            <a:ext cx="476250" cy="457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198" y="5043719"/>
            <a:ext cx="476250" cy="457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025" y="5043719"/>
            <a:ext cx="438150" cy="4381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4752" y="5062769"/>
            <a:ext cx="533400" cy="4381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1426" y="5100869"/>
            <a:ext cx="533400" cy="381000"/>
          </a:xfrm>
          <a:prstGeom prst="rect">
            <a:avLst/>
          </a:prstGeom>
        </p:spPr>
      </p:pic>
    </p:spTree>
    <p:extLst>
      <p:ext uri="{BB962C8B-B14F-4D97-AF65-F5344CB8AC3E}">
        <p14:creationId xmlns:p14="http://schemas.microsoft.com/office/powerpoint/2010/main" val="94518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sp>
        <p:nvSpPr>
          <p:cNvPr id="11" name="TextBox 10">
            <a:extLst>
              <a:ext uri="{FF2B5EF4-FFF2-40B4-BE49-F238E27FC236}">
                <a16:creationId xmlns:a16="http://schemas.microsoft.com/office/drawing/2014/main" id="{F7D1E26C-5F61-4C08-8235-A4EF68F178B8}"/>
              </a:ext>
            </a:extLst>
          </p:cNvPr>
          <p:cNvSpPr txBox="1"/>
          <p:nvPr/>
        </p:nvSpPr>
        <p:spPr>
          <a:xfrm>
            <a:off x="1865014" y="2085111"/>
            <a:ext cx="8161888" cy="1323439"/>
          </a:xfrm>
          <a:prstGeom prst="rect">
            <a:avLst/>
          </a:prstGeom>
          <a:noFill/>
        </p:spPr>
        <p:txBody>
          <a:bodyPr wrap="square">
            <a:spAutoFit/>
          </a:bodyPr>
          <a:lstStyle/>
          <a:p>
            <a:r>
              <a:rPr lang="en-US" sz="4000" b="1" dirty="0">
                <a:latin typeface="Arial" panose="020B0604020202020204" pitchFamily="34" charset="0"/>
                <a:cs typeface="Arial" panose="020B0604020202020204" pitchFamily="34" charset="0"/>
              </a:rPr>
              <a:t>Equality and Diversity in the UK:</a:t>
            </a:r>
          </a:p>
          <a:p>
            <a:r>
              <a:rPr lang="en-US" sz="4000" b="1" dirty="0">
                <a:latin typeface="Arial" panose="020B0604020202020204" pitchFamily="34" charset="0"/>
                <a:cs typeface="Arial" panose="020B0604020202020204" pitchFamily="34" charset="0"/>
              </a:rPr>
              <a:t>Protected Characteristics</a:t>
            </a:r>
            <a:endParaRPr lang="en-GB" sz="4000" b="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pic>
        <p:nvPicPr>
          <p:cNvPr id="9" name="Picture 8">
            <a:extLst>
              <a:ext uri="{FF2B5EF4-FFF2-40B4-BE49-F238E27FC236}">
                <a16:creationId xmlns:a16="http://schemas.microsoft.com/office/drawing/2014/main" id="{9E542204-50B1-4794-8CE7-3119C875FB4A}"/>
              </a:ext>
            </a:extLst>
          </p:cNvPr>
          <p:cNvPicPr>
            <a:picLocks noChangeAspect="1"/>
          </p:cNvPicPr>
          <p:nvPr/>
        </p:nvPicPr>
        <p:blipFill>
          <a:blip r:embed="rId3"/>
          <a:stretch>
            <a:fillRect/>
          </a:stretch>
        </p:blipFill>
        <p:spPr>
          <a:xfrm>
            <a:off x="0" y="6145649"/>
            <a:ext cx="12192000" cy="713232"/>
          </a:xfrm>
          <a:prstGeom prst="rect">
            <a:avLst/>
          </a:prstGeom>
        </p:spPr>
      </p:pic>
      <p:sp>
        <p:nvSpPr>
          <p:cNvPr id="12" name="TextBox 11">
            <a:extLst>
              <a:ext uri="{FF2B5EF4-FFF2-40B4-BE49-F238E27FC236}">
                <a16:creationId xmlns:a16="http://schemas.microsoft.com/office/drawing/2014/main" id="{C0632D1B-938A-4372-ABCB-1686DE289A7F}"/>
              </a:ext>
            </a:extLst>
          </p:cNvPr>
          <p:cNvSpPr txBox="1"/>
          <p:nvPr/>
        </p:nvSpPr>
        <p:spPr>
          <a:xfrm>
            <a:off x="419100" y="1310253"/>
            <a:ext cx="6096000" cy="4154984"/>
          </a:xfrm>
          <a:prstGeom prst="rect">
            <a:avLst/>
          </a:prstGeom>
          <a:noFill/>
        </p:spPr>
        <p:txBody>
          <a:bodyPr wrap="square">
            <a:spAutoFit/>
          </a:bodyPr>
          <a:lstStyle/>
          <a:p>
            <a:pPr fontAlgn="base"/>
            <a:r>
              <a:rPr lang="en-GB" b="1" dirty="0">
                <a:solidFill>
                  <a:srgbClr val="000000"/>
                </a:solidFill>
                <a:latin typeface="Arial" panose="020B0604020202020204" pitchFamily="34" charset="0"/>
                <a:cs typeface="Arial" panose="020B0604020202020204" pitchFamily="34" charset="0"/>
              </a:rPr>
              <a:t>Equality</a:t>
            </a:r>
            <a:r>
              <a:rPr lang="en-GB" dirty="0">
                <a:solidFill>
                  <a:srgbClr val="000000"/>
                </a:solidFill>
                <a:latin typeface="Arial" panose="020B0604020202020204" pitchFamily="34" charset="0"/>
                <a:cs typeface="Arial" panose="020B0604020202020204" pitchFamily="34" charset="0"/>
              </a:rPr>
              <a:t> means that we ensure everybody has an equal opportunity, and is not treated differently or discriminated against because of their characteristics. </a:t>
            </a:r>
            <a:r>
              <a:rPr lang="en-US" dirty="0">
                <a:solidFill>
                  <a:srgbClr val="000000"/>
                </a:solidFill>
                <a:latin typeface="Arial" panose="020B0604020202020204" pitchFamily="34" charset="0"/>
                <a:cs typeface="Arial" panose="020B0604020202020204" pitchFamily="34" charset="0"/>
              </a:rPr>
              <a:t>​</a:t>
            </a:r>
          </a:p>
          <a:p>
            <a:pPr fontAlgn="base"/>
            <a:r>
              <a:rPr lang="en-GB" dirty="0">
                <a:solidFill>
                  <a:srgbClr val="000000"/>
                </a:solidFill>
                <a:latin typeface="Arial" panose="020B0604020202020204" pitchFamily="34" charset="0"/>
                <a:cs typeface="Arial" panose="020B0604020202020204" pitchFamily="34" charset="0"/>
              </a:rPr>
              <a:t>​</a:t>
            </a:r>
          </a:p>
          <a:p>
            <a:pPr fontAlgn="base"/>
            <a:r>
              <a:rPr lang="en-GB" b="1" dirty="0">
                <a:solidFill>
                  <a:srgbClr val="000000"/>
                </a:solidFill>
                <a:latin typeface="Arial" panose="020B0604020202020204" pitchFamily="34" charset="0"/>
                <a:cs typeface="Arial" panose="020B0604020202020204" pitchFamily="34" charset="0"/>
              </a:rPr>
              <a:t>Diversity</a:t>
            </a:r>
            <a:r>
              <a:rPr lang="en-GB" dirty="0">
                <a:solidFill>
                  <a:srgbClr val="000000"/>
                </a:solidFill>
                <a:latin typeface="Arial" panose="020B0604020202020204" pitchFamily="34" charset="0"/>
                <a:cs typeface="Arial" panose="020B0604020202020204" pitchFamily="34" charset="0"/>
              </a:rPr>
              <a:t> is about taking account of the differences between people and groups of people, and placing a positive value on those differences. </a:t>
            </a:r>
            <a:r>
              <a:rPr lang="en-US" dirty="0">
                <a:solidFill>
                  <a:srgbClr val="000000"/>
                </a:solidFill>
                <a:latin typeface="Arial" panose="020B0604020202020204" pitchFamily="34" charset="0"/>
                <a:cs typeface="Arial" panose="020B0604020202020204" pitchFamily="34" charset="0"/>
              </a:rPr>
              <a:t>​</a:t>
            </a:r>
          </a:p>
          <a:p>
            <a:pPr fontAlgn="base"/>
            <a:r>
              <a:rPr lang="en-GB" dirty="0">
                <a:solidFill>
                  <a:srgbClr val="000000"/>
                </a:solidFill>
                <a:latin typeface="Arial" panose="020B0604020202020204" pitchFamily="34" charset="0"/>
                <a:cs typeface="Arial" panose="020B0604020202020204" pitchFamily="34" charset="0"/>
              </a:rPr>
              <a:t>​</a:t>
            </a:r>
          </a:p>
          <a:p>
            <a:pPr fontAlgn="base"/>
            <a:r>
              <a:rPr lang="en-GB" dirty="0">
                <a:solidFill>
                  <a:srgbClr val="000000"/>
                </a:solidFill>
                <a:latin typeface="Arial" panose="020B0604020202020204" pitchFamily="34" charset="0"/>
                <a:cs typeface="Arial" panose="020B0604020202020204" pitchFamily="34" charset="0"/>
              </a:rPr>
              <a:t>Placing respect and kindness in the centre of your outlook, recognising that we all have different experiences and situations that have made us who we are today. </a:t>
            </a:r>
            <a:r>
              <a:rPr lang="en-US" dirty="0">
                <a:solidFill>
                  <a:srgbClr val="000000"/>
                </a:solidFill>
                <a:latin typeface="Arial" panose="020B0604020202020204" pitchFamily="34" charset="0"/>
                <a:cs typeface="Arial" panose="020B0604020202020204" pitchFamily="34" charset="0"/>
              </a:rPr>
              <a:t>​</a:t>
            </a:r>
          </a:p>
          <a:p>
            <a:pPr fontAlgn="base"/>
            <a:r>
              <a:rPr lang="en-GB" dirty="0">
                <a:solidFill>
                  <a:srgbClr val="000000"/>
                </a:solidFill>
                <a:latin typeface="Arial" panose="020B0604020202020204" pitchFamily="34" charset="0"/>
                <a:cs typeface="Arial" panose="020B0604020202020204" pitchFamily="34" charset="0"/>
              </a:rPr>
              <a:t>​</a:t>
            </a:r>
          </a:p>
          <a:p>
            <a:pPr fontAlgn="base"/>
            <a:r>
              <a:rPr lang="en-GB" sz="2400" b="1" i="1" dirty="0">
                <a:solidFill>
                  <a:srgbClr val="000000"/>
                </a:solidFill>
                <a:latin typeface="Arial" panose="020B0604020202020204" pitchFamily="34" charset="0"/>
                <a:cs typeface="Arial" panose="020B0604020202020204" pitchFamily="34" charset="0"/>
              </a:rPr>
              <a:t>When we start to appreciate each other, we really being to learn and grow</a:t>
            </a:r>
            <a:r>
              <a:rPr lang="en-GB" dirty="0">
                <a:solidFill>
                  <a:srgbClr val="000000"/>
                </a:solidFill>
                <a:latin typeface="Arial" panose="020B0604020202020204" pitchFamily="34" charset="0"/>
                <a:cs typeface="Arial" panose="020B0604020202020204" pitchFamily="34" charset="0"/>
              </a:rPr>
              <a:t>​</a:t>
            </a:r>
            <a:endParaRPr lang="en-GB" b="0" i="0" dirty="0">
              <a:solidFill>
                <a:srgbClr val="000000"/>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BC001A-861A-4193-A2F5-187714FCB5AA}"/>
              </a:ext>
            </a:extLst>
          </p:cNvPr>
          <p:cNvSpPr txBox="1"/>
          <p:nvPr/>
        </p:nvSpPr>
        <p:spPr>
          <a:xfrm>
            <a:off x="419100" y="219075"/>
            <a:ext cx="10829925" cy="584775"/>
          </a:xfrm>
          <a:prstGeom prst="rect">
            <a:avLst/>
          </a:prstGeom>
          <a:noFill/>
        </p:spPr>
        <p:txBody>
          <a:bodyPr wrap="square" rtlCol="0">
            <a:spAutoFit/>
          </a:bodyPr>
          <a:lstStyle/>
          <a:p>
            <a:r>
              <a:rPr lang="en-GB" sz="3200" b="1" dirty="0"/>
              <a:t>Key Points</a:t>
            </a:r>
          </a:p>
        </p:txBody>
      </p:sp>
      <p:sp>
        <p:nvSpPr>
          <p:cNvPr id="14" name="TextBox 13">
            <a:extLst>
              <a:ext uri="{FF2B5EF4-FFF2-40B4-BE49-F238E27FC236}">
                <a16:creationId xmlns:a16="http://schemas.microsoft.com/office/drawing/2014/main" id="{CC9CB539-3410-43C0-8341-F071A75C08FB}"/>
              </a:ext>
            </a:extLst>
          </p:cNvPr>
          <p:cNvSpPr txBox="1"/>
          <p:nvPr/>
        </p:nvSpPr>
        <p:spPr>
          <a:xfrm>
            <a:off x="6696075" y="1310253"/>
            <a:ext cx="5181600" cy="3970318"/>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Discrimination</a:t>
            </a:r>
            <a:r>
              <a:rPr lang="en-US" dirty="0">
                <a:latin typeface="Arial" panose="020B0604020202020204" pitchFamily="34" charset="0"/>
                <a:cs typeface="Arial" panose="020B0604020202020204" pitchFamily="34" charset="0"/>
              </a:rPr>
              <a:t> – treating someone differently because of a characteristic or perceived characteristic.</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Harassment</a:t>
            </a:r>
            <a:r>
              <a:rPr lang="en-US" dirty="0">
                <a:latin typeface="Arial" panose="020B0604020202020204" pitchFamily="34" charset="0"/>
                <a:cs typeface="Arial" panose="020B0604020202020204" pitchFamily="34" charset="0"/>
              </a:rPr>
              <a:t>  - persistent unwanted contact or behaviour towards a person – deemed as harassment if the recipient views it as such</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Prejudice</a:t>
            </a:r>
            <a:r>
              <a:rPr lang="en-US" dirty="0">
                <a:latin typeface="Arial" panose="020B0604020202020204" pitchFamily="34" charset="0"/>
                <a:cs typeface="Arial" panose="020B0604020202020204" pitchFamily="34" charset="0"/>
              </a:rPr>
              <a:t> – attitudes and beliefs about certain groups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Abuse </a:t>
            </a:r>
            <a:r>
              <a:rPr lang="en-US" dirty="0">
                <a:latin typeface="Arial" panose="020B0604020202020204" pitchFamily="34" charset="0"/>
                <a:cs typeface="Arial" panose="020B0604020202020204" pitchFamily="34" charset="0"/>
              </a:rPr>
              <a:t> - causing harm through direct action or neglect.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43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3" name="Picture 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0" y="6145649"/>
            <a:ext cx="12192000" cy="713232"/>
          </a:xfrm>
          <a:prstGeom prst="rect">
            <a:avLst/>
          </a:prstGeom>
        </p:spPr>
      </p:pic>
      <p:sp>
        <p:nvSpPr>
          <p:cNvPr id="12" name="Content Placeholder 2">
            <a:extLst>
              <a:ext uri="{FF2B5EF4-FFF2-40B4-BE49-F238E27FC236}">
                <a16:creationId xmlns:a16="http://schemas.microsoft.com/office/drawing/2014/main" id="{31170EB4-6DBE-48A5-A908-B52D8EAFAF08}"/>
              </a:ext>
            </a:extLst>
          </p:cNvPr>
          <p:cNvSpPr txBox="1">
            <a:spLocks/>
          </p:cNvSpPr>
          <p:nvPr/>
        </p:nvSpPr>
        <p:spPr>
          <a:xfrm>
            <a:off x="442913" y="1322623"/>
            <a:ext cx="5210175" cy="465470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00CC99"/>
              </a:buClr>
            </a:pPr>
            <a:endParaRPr lang="en-US" dirty="0"/>
          </a:p>
          <a:p>
            <a:pPr algn="l">
              <a:buClr>
                <a:srgbClr val="00CC99"/>
              </a:buClr>
            </a:pPr>
            <a:r>
              <a:rPr lang="en-US" dirty="0"/>
              <a:t>Discussion points:  </a:t>
            </a:r>
          </a:p>
          <a:p>
            <a:pPr algn="l">
              <a:buClr>
                <a:srgbClr val="00CC99"/>
              </a:buClr>
            </a:pPr>
            <a:endParaRPr lang="en-US" dirty="0"/>
          </a:p>
          <a:p>
            <a:pPr marL="342900" indent="-342900" algn="l">
              <a:buClr>
                <a:srgbClr val="00CC99"/>
              </a:buClr>
              <a:buFont typeface="Wingdings" panose="05000000000000000000" pitchFamily="2" charset="2"/>
              <a:buChar char="§"/>
            </a:pPr>
            <a:r>
              <a:rPr lang="en-US" dirty="0"/>
              <a:t>Why do you think these characteristics are protected? </a:t>
            </a:r>
          </a:p>
          <a:p>
            <a:pPr algn="l">
              <a:buClr>
                <a:srgbClr val="00CC99"/>
              </a:buClr>
            </a:pPr>
            <a:endParaRPr lang="en-US" dirty="0"/>
          </a:p>
          <a:p>
            <a:pPr marL="342900" indent="-342900" algn="l">
              <a:buClr>
                <a:srgbClr val="00CC99"/>
              </a:buClr>
              <a:buFont typeface="Wingdings" panose="05000000000000000000" pitchFamily="2" charset="2"/>
              <a:buChar char="§"/>
            </a:pPr>
            <a:r>
              <a:rPr lang="en-US" dirty="0"/>
              <a:t>What might they be protected from? </a:t>
            </a:r>
          </a:p>
          <a:p>
            <a:pPr algn="l">
              <a:buClr>
                <a:srgbClr val="00CC99"/>
              </a:buClr>
            </a:pPr>
            <a:endParaRPr lang="en-US" dirty="0"/>
          </a:p>
          <a:p>
            <a:pPr marL="342900" indent="-342900" algn="l">
              <a:buClr>
                <a:srgbClr val="00CC99"/>
              </a:buClr>
              <a:buFont typeface="Wingdings" panose="05000000000000000000" pitchFamily="2" charset="2"/>
              <a:buChar char="§"/>
            </a:pPr>
            <a:r>
              <a:rPr lang="en-US" dirty="0"/>
              <a:t>Think about which ones might apply to you if you are applying for a job. </a:t>
            </a:r>
          </a:p>
          <a:p>
            <a:pPr algn="l">
              <a:buClr>
                <a:srgbClr val="00CC99"/>
              </a:buClr>
            </a:pPr>
            <a:endParaRPr lang="en-US" dirty="0"/>
          </a:p>
          <a:p>
            <a:pPr marL="342900" indent="-342900" algn="l">
              <a:buClr>
                <a:srgbClr val="00CC99"/>
              </a:buClr>
              <a:buFont typeface="Wingdings" panose="05000000000000000000" pitchFamily="2" charset="2"/>
              <a:buChar char="§"/>
            </a:pPr>
            <a:endParaRPr lang="en-US" dirty="0"/>
          </a:p>
        </p:txBody>
      </p:sp>
      <p:sp>
        <p:nvSpPr>
          <p:cNvPr id="2" name="TextBox 1">
            <a:extLst>
              <a:ext uri="{FF2B5EF4-FFF2-40B4-BE49-F238E27FC236}">
                <a16:creationId xmlns:a16="http://schemas.microsoft.com/office/drawing/2014/main" id="{9F60359A-A483-4C92-9D0F-6F7F4DFD6B95}"/>
              </a:ext>
            </a:extLst>
          </p:cNvPr>
          <p:cNvSpPr txBox="1"/>
          <p:nvPr/>
        </p:nvSpPr>
        <p:spPr>
          <a:xfrm>
            <a:off x="333376" y="276225"/>
            <a:ext cx="5429250" cy="1077218"/>
          </a:xfrm>
          <a:prstGeom prst="rect">
            <a:avLst/>
          </a:prstGeom>
          <a:noFill/>
        </p:spPr>
        <p:txBody>
          <a:bodyPr wrap="square" rtlCol="0">
            <a:spAutoFit/>
          </a:bodyPr>
          <a:lstStyle/>
          <a:p>
            <a:r>
              <a:rPr lang="en-GB" sz="3200" b="1" dirty="0"/>
              <a:t>What are the protected characteristics? </a:t>
            </a:r>
          </a:p>
        </p:txBody>
      </p:sp>
      <p:pic>
        <p:nvPicPr>
          <p:cNvPr id="1026" name="Picture 2">
            <a:extLst>
              <a:ext uri="{FF2B5EF4-FFF2-40B4-BE49-F238E27FC236}">
                <a16:creationId xmlns:a16="http://schemas.microsoft.com/office/drawing/2014/main" id="{BC784C14-D04C-4343-B7CB-24D75826F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186" y="-19050"/>
            <a:ext cx="6614814" cy="5987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sp>
        <p:nvSpPr>
          <p:cNvPr id="2" name="Rectangle 1"/>
          <p:cNvSpPr/>
          <p:nvPr/>
        </p:nvSpPr>
        <p:spPr>
          <a:xfrm>
            <a:off x="277957" y="1166027"/>
            <a:ext cx="4772025"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E542204-50B1-4794-8CE7-3119C875FB4A}"/>
              </a:ext>
            </a:extLst>
          </p:cNvPr>
          <p:cNvPicPr>
            <a:picLocks noChangeAspect="1"/>
          </p:cNvPicPr>
          <p:nvPr/>
        </p:nvPicPr>
        <p:blipFill>
          <a:blip r:embed="rId3"/>
          <a:stretch>
            <a:fillRect/>
          </a:stretch>
        </p:blipFill>
        <p:spPr>
          <a:xfrm>
            <a:off x="0" y="6145649"/>
            <a:ext cx="12192000" cy="713232"/>
          </a:xfrm>
          <a:prstGeom prst="rect">
            <a:avLst/>
          </a:prstGeom>
        </p:spPr>
      </p:pic>
      <p:sp>
        <p:nvSpPr>
          <p:cNvPr id="11" name="TextBox 1">
            <a:extLst>
              <a:ext uri="{FF2B5EF4-FFF2-40B4-BE49-F238E27FC236}">
                <a16:creationId xmlns:a16="http://schemas.microsoft.com/office/drawing/2014/main" id="{AE999007-09FB-4403-B8BB-D7454A7623D3}"/>
              </a:ext>
            </a:extLst>
          </p:cNvPr>
          <p:cNvSpPr txBox="1">
            <a:spLocks noChangeArrowheads="1"/>
          </p:cNvSpPr>
          <p:nvPr/>
        </p:nvSpPr>
        <p:spPr bwMode="auto">
          <a:xfrm>
            <a:off x="1655762" y="337192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524758-64A0-4E91-AEE5-4437410BF9BE}"/>
              </a:ext>
            </a:extLst>
          </p:cNvPr>
          <p:cNvSpPr/>
          <p:nvPr/>
        </p:nvSpPr>
        <p:spPr>
          <a:xfrm>
            <a:off x="7142020" y="323111"/>
            <a:ext cx="4684031" cy="2308324"/>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Equality Act lists 9 protected characteristics which it is illegal to discriminate on the basis of:</a:t>
            </a:r>
          </a:p>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characteristic is a feature belonging to a person that identifies them.</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4F9C5262-61A6-414D-930A-DC9DCAFC6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11" y="119947"/>
            <a:ext cx="6614814" cy="59876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C333E3E-0345-46BA-A593-479A2B84D7AB}"/>
              </a:ext>
            </a:extLst>
          </p:cNvPr>
          <p:cNvSpPr/>
          <p:nvPr/>
        </p:nvSpPr>
        <p:spPr>
          <a:xfrm>
            <a:off x="7142020" y="5182200"/>
            <a:ext cx="5086802" cy="923330"/>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Remember: It is illegal to discriminate against an individual because of their protected characteristic.</a:t>
            </a:r>
            <a:endParaRPr lang="en-US"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6938AD9-6AB8-4018-9579-F832C8B76B4B}"/>
              </a:ext>
            </a:extLst>
          </p:cNvPr>
          <p:cNvSpPr/>
          <p:nvPr/>
        </p:nvSpPr>
        <p:spPr>
          <a:xfrm>
            <a:off x="7142020" y="2264221"/>
            <a:ext cx="4830905" cy="3139321"/>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Equality Act 2010 places upon all organisations three</a:t>
            </a:r>
          </a:p>
          <a:p>
            <a:r>
              <a:rPr lang="en-GB" dirty="0">
                <a:latin typeface="Arial" panose="020B0604020202020204" pitchFamily="34" charset="0"/>
                <a:cs typeface="Arial" panose="020B0604020202020204" pitchFamily="34" charset="0"/>
              </a:rPr>
              <a:t>duties these are:</a:t>
            </a:r>
          </a:p>
          <a:p>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To eliminate unlawful discrimination, harassment and victimisation.</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To advance equality of opportunity.</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To foster good relations.</a:t>
            </a:r>
          </a:p>
          <a:p>
            <a:pPr lvl="1"/>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74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1E522C-3382-41C8-BA38-7C18A3A77C6E}"/>
              </a:ext>
            </a:extLst>
          </p:cNvPr>
          <p:cNvPicPr>
            <a:picLocks noChangeAspect="1"/>
          </p:cNvPicPr>
          <p:nvPr/>
        </p:nvPicPr>
        <p:blipFill>
          <a:blip r:embed="rId2"/>
          <a:stretch>
            <a:fillRect/>
          </a:stretch>
        </p:blipFill>
        <p:spPr>
          <a:xfrm>
            <a:off x="0" y="6215223"/>
            <a:ext cx="12192000" cy="713232"/>
          </a:xfrm>
          <a:prstGeom prst="rect">
            <a:avLst/>
          </a:prstGeom>
        </p:spPr>
      </p:pic>
      <p:sp>
        <p:nvSpPr>
          <p:cNvPr id="10" name="TextBox 9">
            <a:extLst>
              <a:ext uri="{FF2B5EF4-FFF2-40B4-BE49-F238E27FC236}">
                <a16:creationId xmlns:a16="http://schemas.microsoft.com/office/drawing/2014/main" id="{D11309D1-E434-4C4B-8377-29C4C6BCE9EC}"/>
              </a:ext>
            </a:extLst>
          </p:cNvPr>
          <p:cNvSpPr txBox="1"/>
          <p:nvPr/>
        </p:nvSpPr>
        <p:spPr>
          <a:xfrm>
            <a:off x="523875" y="352425"/>
            <a:ext cx="10991850" cy="1415772"/>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Hidden and Visible Characteristics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Decide which characteristics </a:t>
            </a:r>
            <a:r>
              <a:rPr lang="en-GB" dirty="0" smtClean="0">
                <a:latin typeface="Arial" panose="020B0604020202020204" pitchFamily="34" charset="0"/>
                <a:cs typeface="Arial" panose="020B0604020202020204" pitchFamily="34" charset="0"/>
              </a:rPr>
              <a:t>below are </a:t>
            </a:r>
            <a:r>
              <a:rPr lang="en-GB" dirty="0">
                <a:latin typeface="Arial" panose="020B0604020202020204" pitchFamily="34" charset="0"/>
                <a:cs typeface="Arial" panose="020B0604020202020204" pitchFamily="34" charset="0"/>
              </a:rPr>
              <a:t>hidden, and which are </a:t>
            </a:r>
            <a:r>
              <a:rPr lang="en-GB" dirty="0" smtClean="0">
                <a:latin typeface="Arial" panose="020B0604020202020204" pitchFamily="34" charset="0"/>
                <a:cs typeface="Arial" panose="020B0604020202020204" pitchFamily="34" charset="0"/>
              </a:rPr>
              <a:t>visible. Place </a:t>
            </a:r>
            <a:r>
              <a:rPr lang="en-GB" dirty="0">
                <a:latin typeface="Arial" panose="020B0604020202020204" pitchFamily="34" charset="0"/>
                <a:cs typeface="Arial" panose="020B0604020202020204" pitchFamily="34" charset="0"/>
              </a:rPr>
              <a:t>them in the correct columns. Be aware that some can be both, place these in the middle. </a:t>
            </a:r>
          </a:p>
        </p:txBody>
      </p:sp>
      <p:sp>
        <p:nvSpPr>
          <p:cNvPr id="16" name="TextBox 15">
            <a:extLst>
              <a:ext uri="{FF2B5EF4-FFF2-40B4-BE49-F238E27FC236}">
                <a16:creationId xmlns:a16="http://schemas.microsoft.com/office/drawing/2014/main" id="{D5107A08-FA24-4009-A6FC-5453FA0BF2EF}"/>
              </a:ext>
            </a:extLst>
          </p:cNvPr>
          <p:cNvSpPr txBox="1"/>
          <p:nvPr/>
        </p:nvSpPr>
        <p:spPr>
          <a:xfrm>
            <a:off x="565152" y="2035206"/>
            <a:ext cx="35052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Pregnancy and maternity </a:t>
            </a:r>
          </a:p>
        </p:txBody>
      </p:sp>
      <p:sp>
        <p:nvSpPr>
          <p:cNvPr id="17" name="TextBox 16">
            <a:extLst>
              <a:ext uri="{FF2B5EF4-FFF2-40B4-BE49-F238E27FC236}">
                <a16:creationId xmlns:a16="http://schemas.microsoft.com/office/drawing/2014/main" id="{6A2EC0D8-AE40-4EC9-8CD2-9F92ED491D62}"/>
              </a:ext>
            </a:extLst>
          </p:cNvPr>
          <p:cNvSpPr txBox="1"/>
          <p:nvPr/>
        </p:nvSpPr>
        <p:spPr>
          <a:xfrm>
            <a:off x="565152" y="2593131"/>
            <a:ext cx="35052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Gender reassignment  </a:t>
            </a:r>
          </a:p>
        </p:txBody>
      </p:sp>
      <p:sp>
        <p:nvSpPr>
          <p:cNvPr id="19" name="TextBox 18">
            <a:extLst>
              <a:ext uri="{FF2B5EF4-FFF2-40B4-BE49-F238E27FC236}">
                <a16:creationId xmlns:a16="http://schemas.microsoft.com/office/drawing/2014/main" id="{8949A1B8-D7F5-493E-BBA3-2A45F6E145CD}"/>
              </a:ext>
            </a:extLst>
          </p:cNvPr>
          <p:cNvSpPr txBox="1"/>
          <p:nvPr/>
        </p:nvSpPr>
        <p:spPr>
          <a:xfrm>
            <a:off x="3762375" y="2540341"/>
            <a:ext cx="35052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Sexual orientation</a:t>
            </a:r>
          </a:p>
        </p:txBody>
      </p:sp>
      <p:sp>
        <p:nvSpPr>
          <p:cNvPr id="18" name="TextBox 17">
            <a:extLst>
              <a:ext uri="{FF2B5EF4-FFF2-40B4-BE49-F238E27FC236}">
                <a16:creationId xmlns:a16="http://schemas.microsoft.com/office/drawing/2014/main" id="{EE92A33E-60A6-4042-9FC1-839D98294483}"/>
              </a:ext>
            </a:extLst>
          </p:cNvPr>
          <p:cNvSpPr txBox="1"/>
          <p:nvPr/>
        </p:nvSpPr>
        <p:spPr>
          <a:xfrm>
            <a:off x="6660852" y="2050563"/>
            <a:ext cx="1213445"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Sex </a:t>
            </a:r>
          </a:p>
        </p:txBody>
      </p:sp>
      <p:sp>
        <p:nvSpPr>
          <p:cNvPr id="20" name="TextBox 19">
            <a:extLst>
              <a:ext uri="{FF2B5EF4-FFF2-40B4-BE49-F238E27FC236}">
                <a16:creationId xmlns:a16="http://schemas.microsoft.com/office/drawing/2014/main" id="{926D6092-C055-4D16-BB7C-86B109364880}"/>
              </a:ext>
            </a:extLst>
          </p:cNvPr>
          <p:cNvSpPr txBox="1"/>
          <p:nvPr/>
        </p:nvSpPr>
        <p:spPr>
          <a:xfrm>
            <a:off x="10366375" y="2031948"/>
            <a:ext cx="106415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Age</a:t>
            </a:r>
          </a:p>
        </p:txBody>
      </p:sp>
      <p:sp>
        <p:nvSpPr>
          <p:cNvPr id="21" name="TextBox 20">
            <a:extLst>
              <a:ext uri="{FF2B5EF4-FFF2-40B4-BE49-F238E27FC236}">
                <a16:creationId xmlns:a16="http://schemas.microsoft.com/office/drawing/2014/main" id="{A1B10E84-31D1-4D4D-8B56-03FCA73D3558}"/>
              </a:ext>
            </a:extLst>
          </p:cNvPr>
          <p:cNvSpPr txBox="1"/>
          <p:nvPr/>
        </p:nvSpPr>
        <p:spPr>
          <a:xfrm>
            <a:off x="6302375" y="2570211"/>
            <a:ext cx="13970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Disability</a:t>
            </a:r>
          </a:p>
        </p:txBody>
      </p:sp>
      <p:sp>
        <p:nvSpPr>
          <p:cNvPr id="22" name="TextBox 21">
            <a:extLst>
              <a:ext uri="{FF2B5EF4-FFF2-40B4-BE49-F238E27FC236}">
                <a16:creationId xmlns:a16="http://schemas.microsoft.com/office/drawing/2014/main" id="{915D5FF0-B544-4CB3-80F6-D98140F956ED}"/>
              </a:ext>
            </a:extLst>
          </p:cNvPr>
          <p:cNvSpPr txBox="1"/>
          <p:nvPr/>
        </p:nvSpPr>
        <p:spPr>
          <a:xfrm>
            <a:off x="7874297" y="2061708"/>
            <a:ext cx="35052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Religion or belief</a:t>
            </a:r>
          </a:p>
        </p:txBody>
      </p:sp>
      <p:sp>
        <p:nvSpPr>
          <p:cNvPr id="23" name="TextBox 22">
            <a:extLst>
              <a:ext uri="{FF2B5EF4-FFF2-40B4-BE49-F238E27FC236}">
                <a16:creationId xmlns:a16="http://schemas.microsoft.com/office/drawing/2014/main" id="{7C0ACC85-6654-4BBE-8524-82FE283A6C73}"/>
              </a:ext>
            </a:extLst>
          </p:cNvPr>
          <p:cNvSpPr txBox="1"/>
          <p:nvPr/>
        </p:nvSpPr>
        <p:spPr>
          <a:xfrm>
            <a:off x="4070352" y="2020271"/>
            <a:ext cx="35052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Race and ethnicity </a:t>
            </a:r>
          </a:p>
        </p:txBody>
      </p:sp>
      <p:graphicFrame>
        <p:nvGraphicFramePr>
          <p:cNvPr id="25" name="Table 25">
            <a:extLst>
              <a:ext uri="{FF2B5EF4-FFF2-40B4-BE49-F238E27FC236}">
                <a16:creationId xmlns:a16="http://schemas.microsoft.com/office/drawing/2014/main" id="{5036EE3E-3B70-4E3D-8DE7-00A256E323C9}"/>
              </a:ext>
            </a:extLst>
          </p:cNvPr>
          <p:cNvGraphicFramePr>
            <a:graphicFrameLocks noGrp="1"/>
          </p:cNvGraphicFramePr>
          <p:nvPr>
            <p:extLst>
              <p:ext uri="{D42A27DB-BD31-4B8C-83A1-F6EECF244321}">
                <p14:modId xmlns:p14="http://schemas.microsoft.com/office/powerpoint/2010/main" val="1284547057"/>
              </p:ext>
            </p:extLst>
          </p:nvPr>
        </p:nvGraphicFramePr>
        <p:xfrm>
          <a:off x="2238375" y="3226214"/>
          <a:ext cx="8128000" cy="2926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23780674"/>
                    </a:ext>
                  </a:extLst>
                </a:gridCol>
                <a:gridCol w="4064000">
                  <a:extLst>
                    <a:ext uri="{9D8B030D-6E8A-4147-A177-3AD203B41FA5}">
                      <a16:colId xmlns:a16="http://schemas.microsoft.com/office/drawing/2014/main" val="3019852017"/>
                    </a:ext>
                  </a:extLst>
                </a:gridCol>
              </a:tblGrid>
              <a:tr h="281392">
                <a:tc>
                  <a:txBody>
                    <a:bodyPr/>
                    <a:lstStyle/>
                    <a:p>
                      <a:r>
                        <a:rPr lang="en-GB" dirty="0"/>
                        <a:t>Hidden</a:t>
                      </a:r>
                    </a:p>
                  </a:txBody>
                  <a:tcPr/>
                </a:tc>
                <a:tc>
                  <a:txBody>
                    <a:bodyPr/>
                    <a:lstStyle/>
                    <a:p>
                      <a:r>
                        <a:rPr lang="en-GB" dirty="0"/>
                        <a:t>Visible</a:t>
                      </a:r>
                    </a:p>
                  </a:txBody>
                  <a:tcPr/>
                </a:tc>
                <a:extLst>
                  <a:ext uri="{0D108BD9-81ED-4DB2-BD59-A6C34878D82A}">
                    <a16:rowId xmlns:a16="http://schemas.microsoft.com/office/drawing/2014/main" val="2519135067"/>
                  </a:ext>
                </a:extLst>
              </a:tr>
              <a:tr h="281392">
                <a:tc>
                  <a:txBody>
                    <a:bodyPr/>
                    <a:lstStyle/>
                    <a:p>
                      <a:endParaRPr lang="en-GB" dirty="0"/>
                    </a:p>
                  </a:txBody>
                  <a:tcPr/>
                </a:tc>
                <a:tc>
                  <a:txBody>
                    <a:bodyPr/>
                    <a:lstStyle/>
                    <a:p>
                      <a:endParaRPr lang="en-GB"/>
                    </a:p>
                  </a:txBody>
                  <a:tcPr/>
                </a:tc>
                <a:extLst>
                  <a:ext uri="{0D108BD9-81ED-4DB2-BD59-A6C34878D82A}">
                    <a16:rowId xmlns:a16="http://schemas.microsoft.com/office/drawing/2014/main" val="1490914850"/>
                  </a:ext>
                </a:extLst>
              </a:tr>
              <a:tr h="281392">
                <a:tc>
                  <a:txBody>
                    <a:bodyPr/>
                    <a:lstStyle/>
                    <a:p>
                      <a:endParaRPr lang="en-GB" dirty="0"/>
                    </a:p>
                  </a:txBody>
                  <a:tcPr/>
                </a:tc>
                <a:tc>
                  <a:txBody>
                    <a:bodyPr/>
                    <a:lstStyle/>
                    <a:p>
                      <a:endParaRPr lang="en-GB"/>
                    </a:p>
                  </a:txBody>
                  <a:tcPr/>
                </a:tc>
                <a:extLst>
                  <a:ext uri="{0D108BD9-81ED-4DB2-BD59-A6C34878D82A}">
                    <a16:rowId xmlns:a16="http://schemas.microsoft.com/office/drawing/2014/main" val="1976316571"/>
                  </a:ext>
                </a:extLst>
              </a:tr>
              <a:tr h="281392">
                <a:tc>
                  <a:txBody>
                    <a:bodyPr/>
                    <a:lstStyle/>
                    <a:p>
                      <a:endParaRPr lang="en-GB"/>
                    </a:p>
                  </a:txBody>
                  <a:tcPr/>
                </a:tc>
                <a:tc>
                  <a:txBody>
                    <a:bodyPr/>
                    <a:lstStyle/>
                    <a:p>
                      <a:endParaRPr lang="en-GB"/>
                    </a:p>
                  </a:txBody>
                  <a:tcPr/>
                </a:tc>
                <a:extLst>
                  <a:ext uri="{0D108BD9-81ED-4DB2-BD59-A6C34878D82A}">
                    <a16:rowId xmlns:a16="http://schemas.microsoft.com/office/drawing/2014/main" val="2439837917"/>
                  </a:ext>
                </a:extLst>
              </a:tr>
              <a:tr h="281392">
                <a:tc>
                  <a:txBody>
                    <a:bodyPr/>
                    <a:lstStyle/>
                    <a:p>
                      <a:endParaRPr lang="en-GB" dirty="0"/>
                    </a:p>
                  </a:txBody>
                  <a:tcPr/>
                </a:tc>
                <a:tc>
                  <a:txBody>
                    <a:bodyPr/>
                    <a:lstStyle/>
                    <a:p>
                      <a:endParaRPr lang="en-GB"/>
                    </a:p>
                  </a:txBody>
                  <a:tcPr/>
                </a:tc>
                <a:extLst>
                  <a:ext uri="{0D108BD9-81ED-4DB2-BD59-A6C34878D82A}">
                    <a16:rowId xmlns:a16="http://schemas.microsoft.com/office/drawing/2014/main" val="3380225459"/>
                  </a:ext>
                </a:extLst>
              </a:tr>
              <a:tr h="281392">
                <a:tc>
                  <a:txBody>
                    <a:bodyPr/>
                    <a:lstStyle/>
                    <a:p>
                      <a:endParaRPr lang="en-GB"/>
                    </a:p>
                  </a:txBody>
                  <a:tcPr/>
                </a:tc>
                <a:tc>
                  <a:txBody>
                    <a:bodyPr/>
                    <a:lstStyle/>
                    <a:p>
                      <a:endParaRPr lang="en-GB" dirty="0"/>
                    </a:p>
                  </a:txBody>
                  <a:tcPr/>
                </a:tc>
                <a:extLst>
                  <a:ext uri="{0D108BD9-81ED-4DB2-BD59-A6C34878D82A}">
                    <a16:rowId xmlns:a16="http://schemas.microsoft.com/office/drawing/2014/main" val="2814387998"/>
                  </a:ext>
                </a:extLst>
              </a:tr>
              <a:tr h="281392">
                <a:tc>
                  <a:txBody>
                    <a:bodyPr/>
                    <a:lstStyle/>
                    <a:p>
                      <a:endParaRPr lang="en-GB"/>
                    </a:p>
                  </a:txBody>
                  <a:tcPr/>
                </a:tc>
                <a:tc>
                  <a:txBody>
                    <a:bodyPr/>
                    <a:lstStyle/>
                    <a:p>
                      <a:endParaRPr lang="en-GB"/>
                    </a:p>
                  </a:txBody>
                  <a:tcPr/>
                </a:tc>
                <a:extLst>
                  <a:ext uri="{0D108BD9-81ED-4DB2-BD59-A6C34878D82A}">
                    <a16:rowId xmlns:a16="http://schemas.microsoft.com/office/drawing/2014/main" val="3585494190"/>
                  </a:ext>
                </a:extLst>
              </a:tr>
              <a:tr h="28139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34717516"/>
                  </a:ext>
                </a:extLst>
              </a:tr>
            </a:tbl>
          </a:graphicData>
        </a:graphic>
      </p:graphicFrame>
      <p:sp>
        <p:nvSpPr>
          <p:cNvPr id="24" name="TextBox 23">
            <a:extLst>
              <a:ext uri="{FF2B5EF4-FFF2-40B4-BE49-F238E27FC236}">
                <a16:creationId xmlns:a16="http://schemas.microsoft.com/office/drawing/2014/main" id="{402F2FC8-E1CB-44E9-AFFD-B0EE80D23FB2}"/>
              </a:ext>
            </a:extLst>
          </p:cNvPr>
          <p:cNvSpPr txBox="1"/>
          <p:nvPr/>
        </p:nvSpPr>
        <p:spPr>
          <a:xfrm>
            <a:off x="7874297" y="2574727"/>
            <a:ext cx="35052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Marriage or civil partnership</a:t>
            </a:r>
          </a:p>
        </p:txBody>
      </p:sp>
    </p:spTree>
    <p:extLst>
      <p:ext uri="{BB962C8B-B14F-4D97-AF65-F5344CB8AC3E}">
        <p14:creationId xmlns:p14="http://schemas.microsoft.com/office/powerpoint/2010/main" val="194401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41CBF8-FE0B-42FA-BDD2-A595F43A8B5E}"/>
              </a:ext>
            </a:extLst>
          </p:cNvPr>
          <p:cNvPicPr>
            <a:picLocks noChangeAspect="1"/>
          </p:cNvPicPr>
          <p:nvPr/>
        </p:nvPicPr>
        <p:blipFill>
          <a:blip r:embed="rId2"/>
          <a:stretch>
            <a:fillRect/>
          </a:stretch>
        </p:blipFill>
        <p:spPr>
          <a:xfrm>
            <a:off x="0" y="6215223"/>
            <a:ext cx="12192000" cy="713232"/>
          </a:xfrm>
          <a:prstGeom prst="rect">
            <a:avLst/>
          </a:prstGeom>
        </p:spPr>
      </p:pic>
      <p:sp>
        <p:nvSpPr>
          <p:cNvPr id="30" name="TextBox 29">
            <a:extLst>
              <a:ext uri="{FF2B5EF4-FFF2-40B4-BE49-F238E27FC236}">
                <a16:creationId xmlns:a16="http://schemas.microsoft.com/office/drawing/2014/main" id="{A2846677-0F32-44FA-A511-6DD28B9BC2D3}"/>
              </a:ext>
            </a:extLst>
          </p:cNvPr>
          <p:cNvSpPr txBox="1"/>
          <p:nvPr/>
        </p:nvSpPr>
        <p:spPr>
          <a:xfrm>
            <a:off x="542924" y="395198"/>
            <a:ext cx="11210925" cy="6494085"/>
          </a:xfrm>
          <a:prstGeom prst="rect">
            <a:avLst/>
          </a:prstGeom>
          <a:noFill/>
        </p:spPr>
        <p:txBody>
          <a:bodyPr wrap="square">
            <a:spAutoFit/>
          </a:bodyPr>
          <a:lstStyle/>
          <a:p>
            <a:pPr algn="l"/>
            <a:r>
              <a:rPr lang="en-US" sz="3200" b="1" i="0" dirty="0">
                <a:effectLst/>
                <a:latin typeface="Arial" panose="020B0604020202020204" pitchFamily="34" charset="0"/>
                <a:cs typeface="Arial" panose="020B0604020202020204" pitchFamily="34" charset="0"/>
              </a:rPr>
              <a:t>Age</a:t>
            </a:r>
          </a:p>
          <a:p>
            <a:pPr algn="l"/>
            <a:endParaRPr lang="en-US" sz="2400" b="0" i="0" dirty="0">
              <a:effectLst/>
              <a:latin typeface="Arial" panose="020B0604020202020204" pitchFamily="34" charset="0"/>
              <a:cs typeface="Arial" panose="020B0604020202020204" pitchFamily="34" charset="0"/>
            </a:endParaRPr>
          </a:p>
          <a:p>
            <a:pPr algn="l"/>
            <a:r>
              <a:rPr lang="en-US" b="0" i="0" dirty="0">
                <a:effectLst/>
                <a:latin typeface="Roboto"/>
              </a:rPr>
              <a:t>The Equality Act 2010 says that you must not be discriminated against because:</a:t>
            </a:r>
          </a:p>
          <a:p>
            <a:pPr algn="l"/>
            <a:endParaRPr lang="en-US" b="0" i="0" dirty="0">
              <a:effectLst/>
              <a:latin typeface="Roboto"/>
            </a:endParaRPr>
          </a:p>
          <a:p>
            <a:pPr algn="l">
              <a:buFont typeface="Arial" panose="020B0604020202020204" pitchFamily="34" charset="0"/>
              <a:buChar char="•"/>
            </a:pPr>
            <a:r>
              <a:rPr lang="en-US" b="0" i="0" dirty="0">
                <a:effectLst/>
                <a:latin typeface="Roboto"/>
              </a:rPr>
              <a:t> you are (or are not) a certain age or in a certain age group</a:t>
            </a:r>
          </a:p>
          <a:p>
            <a:pPr algn="l">
              <a:buFont typeface="Arial" panose="020B0604020202020204" pitchFamily="34" charset="0"/>
              <a:buChar char="•"/>
            </a:pPr>
            <a:endParaRPr lang="en-US" b="0" i="0" dirty="0">
              <a:effectLst/>
              <a:latin typeface="Roboto"/>
            </a:endParaRPr>
          </a:p>
          <a:p>
            <a:pPr algn="l">
              <a:buFont typeface="Arial" panose="020B0604020202020204" pitchFamily="34" charset="0"/>
              <a:buChar char="•"/>
            </a:pPr>
            <a:r>
              <a:rPr lang="en-US" b="0" i="0" dirty="0">
                <a:effectLst/>
                <a:latin typeface="Roboto"/>
              </a:rPr>
              <a:t> someone thinks you are (or are not) a specific age or age group, this is known as discrimination by perception</a:t>
            </a:r>
          </a:p>
          <a:p>
            <a:pPr algn="l">
              <a:buFont typeface="Arial" panose="020B0604020202020204" pitchFamily="34" charset="0"/>
              <a:buChar char="•"/>
            </a:pPr>
            <a:endParaRPr lang="en-US" b="0" i="0" dirty="0">
              <a:effectLst/>
              <a:latin typeface="Roboto"/>
            </a:endParaRPr>
          </a:p>
          <a:p>
            <a:pPr algn="l">
              <a:buFont typeface="Arial" panose="020B0604020202020204" pitchFamily="34" charset="0"/>
              <a:buChar char="•"/>
            </a:pPr>
            <a:r>
              <a:rPr lang="en-US" b="0" i="0" dirty="0">
                <a:effectLst/>
                <a:latin typeface="Roboto"/>
              </a:rPr>
              <a:t> you are connected to someone of a specific age or age group, this is known as discrimination by association</a:t>
            </a:r>
          </a:p>
          <a:p>
            <a:pPr algn="l"/>
            <a:r>
              <a:rPr lang="en-US" b="0" i="0" dirty="0">
                <a:effectLst/>
                <a:latin typeface="Roboto"/>
              </a:rPr>
              <a:t>Age groups can be quite wide (for example, ‘people under 50’ or 'under 18s'). They can also be quite specific (for example, ‘people in their mid-40s’). Terms such as ‘young person’ and ‘youthful’ or ‘elderly’ and ‘pensioner’ can also indicate an age group.</a:t>
            </a:r>
          </a:p>
          <a:p>
            <a:pPr algn="l"/>
            <a:endParaRPr lang="en-US" dirty="0">
              <a:latin typeface="Roboto"/>
            </a:endParaRPr>
          </a:p>
          <a:p>
            <a:pPr algn="l"/>
            <a:r>
              <a:rPr lang="en-US" b="0" i="0" dirty="0">
                <a:effectLst/>
                <a:latin typeface="Roboto"/>
              </a:rPr>
              <a:t>Example: </a:t>
            </a:r>
          </a:p>
          <a:p>
            <a:r>
              <a:rPr lang="en-US" dirty="0">
                <a:latin typeface="Roboto"/>
              </a:rPr>
              <a:t>Y</a:t>
            </a:r>
            <a:r>
              <a:rPr lang="en-US" b="0" i="0" dirty="0">
                <a:effectLst/>
                <a:latin typeface="Roboto"/>
              </a:rPr>
              <a:t>ou are 22 and you find you are not eligible to be promoted because your employer has a policy that only workers with a post graduate qualification (such as a Masters) can be promoted. Although this applies to everyone it disadvantages people of your age because they are less likely to have that qualification  </a:t>
            </a:r>
          </a:p>
          <a:p>
            <a:pPr algn="l"/>
            <a:endParaRPr lang="en-US" b="0" i="0" dirty="0">
              <a:effectLst/>
              <a:latin typeface="Roboto"/>
            </a:endParaRPr>
          </a:p>
          <a:p>
            <a:pPr algn="l"/>
            <a:endParaRPr lang="en-US" dirty="0">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p:txBody>
      </p:sp>
      <p:pic>
        <p:nvPicPr>
          <p:cNvPr id="31" name="Picture 2" descr="Fair Play For All | PSS">
            <a:extLst>
              <a:ext uri="{FF2B5EF4-FFF2-40B4-BE49-F238E27FC236}">
                <a16:creationId xmlns:a16="http://schemas.microsoft.com/office/drawing/2014/main" id="{33462819-8EEB-4659-B7EE-6F1E1A1352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31" t="33869" r="-1162" b="33650"/>
          <a:stretch/>
        </p:blipFill>
        <p:spPr bwMode="auto">
          <a:xfrm>
            <a:off x="9744075" y="126241"/>
            <a:ext cx="2228850" cy="2119313"/>
          </a:xfrm>
          <a:prstGeom prst="teardrop">
            <a:avLst>
              <a:gd name="adj" fmla="val 85013"/>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70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AB732-F958-43B6-91C3-8CF8BE5258D6}"/>
              </a:ext>
            </a:extLst>
          </p:cNvPr>
          <p:cNvPicPr>
            <a:picLocks noChangeAspect="1"/>
          </p:cNvPicPr>
          <p:nvPr/>
        </p:nvPicPr>
        <p:blipFill>
          <a:blip r:embed="rId2"/>
          <a:stretch>
            <a:fillRect/>
          </a:stretch>
        </p:blipFill>
        <p:spPr>
          <a:xfrm>
            <a:off x="0" y="6215223"/>
            <a:ext cx="12192000" cy="713232"/>
          </a:xfrm>
          <a:prstGeom prst="rect">
            <a:avLst/>
          </a:prstGeom>
        </p:spPr>
      </p:pic>
      <p:sp>
        <p:nvSpPr>
          <p:cNvPr id="7" name="TextBox 6">
            <a:extLst>
              <a:ext uri="{FF2B5EF4-FFF2-40B4-BE49-F238E27FC236}">
                <a16:creationId xmlns:a16="http://schemas.microsoft.com/office/drawing/2014/main" id="{AB4D5BB5-A41E-421E-985D-01756104D382}"/>
              </a:ext>
            </a:extLst>
          </p:cNvPr>
          <p:cNvSpPr txBox="1"/>
          <p:nvPr/>
        </p:nvSpPr>
        <p:spPr>
          <a:xfrm>
            <a:off x="371475" y="352425"/>
            <a:ext cx="11591925" cy="6124754"/>
          </a:xfrm>
          <a:prstGeom prst="rect">
            <a:avLst/>
          </a:prstGeom>
          <a:noFill/>
        </p:spPr>
        <p:txBody>
          <a:bodyPr wrap="square">
            <a:spAutoFit/>
          </a:bodyPr>
          <a:lstStyle/>
          <a:p>
            <a:pPr algn="l"/>
            <a:r>
              <a:rPr lang="en-US" sz="3200" b="1" i="0" dirty="0">
                <a:effectLst/>
                <a:latin typeface="Arial" panose="020B0604020202020204" pitchFamily="34" charset="0"/>
                <a:cs typeface="Arial" panose="020B0604020202020204" pitchFamily="34" charset="0"/>
              </a:rPr>
              <a:t>Disability</a:t>
            </a:r>
          </a:p>
          <a:p>
            <a:pPr algn="l"/>
            <a:endParaRPr lang="en-US" b="0" i="0" dirty="0">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A person has a disability if she or he has a physical or mental impairment </a:t>
            </a:r>
          </a:p>
          <a:p>
            <a:pPr algn="l"/>
            <a:r>
              <a:rPr lang="en-US" b="0" i="0" dirty="0">
                <a:effectLst/>
                <a:latin typeface="Arial" panose="020B0604020202020204" pitchFamily="34" charset="0"/>
                <a:cs typeface="Arial" panose="020B0604020202020204" pitchFamily="34" charset="0"/>
              </a:rPr>
              <a:t>which has a substantial and long-term adverse effect on that person's ability to </a:t>
            </a:r>
          </a:p>
          <a:p>
            <a:pPr algn="l"/>
            <a:r>
              <a:rPr lang="en-US" b="0" i="0" dirty="0">
                <a:effectLst/>
                <a:latin typeface="Arial" panose="020B0604020202020204" pitchFamily="34" charset="0"/>
                <a:cs typeface="Arial" panose="020B0604020202020204" pitchFamily="34" charset="0"/>
              </a:rPr>
              <a:t>carry out normal day-to-day activities.</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Although the regulation provides a definition of disability, the issue is more complex than the Act initially clarifies.</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While some impairments are immediate and identifiable, it can be difficult to work out if some disabilities qualify.</a:t>
            </a:r>
          </a:p>
          <a:p>
            <a:pPr algn="l"/>
            <a:r>
              <a:rPr lang="en-US" b="0" i="0" dirty="0">
                <a:effectLst/>
                <a:latin typeface="Arial" panose="020B0604020202020204" pitchFamily="34" charset="0"/>
                <a:cs typeface="Arial" panose="020B0604020202020204" pitchFamily="34" charset="0"/>
              </a:rPr>
              <a:t>For example, is autism a protected characteristic? In this instance yes, it fits the criteria as it’s a mental impairment. It’s the same for other issues such as dyslexia and depression.</a:t>
            </a:r>
          </a:p>
          <a:p>
            <a:pPr algn="l"/>
            <a:r>
              <a:rPr lang="en-US" b="0" i="0" dirty="0">
                <a:effectLst/>
                <a:latin typeface="Arial" panose="020B0604020202020204" pitchFamily="34" charset="0"/>
                <a:cs typeface="Arial" panose="020B0604020202020204" pitchFamily="34" charset="0"/>
              </a:rPr>
              <a:t>However, the level of support or adjustments an affected employee needs depends on where they sit on the spectrum.</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Under the legislation, workplaces and public areas must make reasonable adjustments to remove barriers caused by a disability.</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Examples: </a:t>
            </a:r>
          </a:p>
          <a:p>
            <a:pPr algn="l"/>
            <a:r>
              <a:rPr lang="en-US" dirty="0">
                <a:latin typeface="Arial" panose="020B0604020202020204" pitchFamily="34" charset="0"/>
                <a:cs typeface="Arial" panose="020B0604020202020204" pitchFamily="34" charset="0"/>
              </a:rPr>
              <a:t>Terminating</a:t>
            </a:r>
            <a:r>
              <a:rPr lang="en-US" b="0" i="0" dirty="0">
                <a:effectLst/>
                <a:latin typeface="Arial" panose="020B0604020202020204" pitchFamily="34" charset="0"/>
                <a:cs typeface="Arial" panose="020B0604020202020204" pitchFamily="34" charset="0"/>
              </a:rPr>
              <a:t> employment because someone has taken time off for an illness related to their </a:t>
            </a:r>
            <a:r>
              <a:rPr lang="en-US" dirty="0">
                <a:latin typeface="Arial" panose="020B0604020202020204" pitchFamily="34" charset="0"/>
                <a:cs typeface="Arial" panose="020B0604020202020204" pitchFamily="34" charset="0"/>
              </a:rPr>
              <a:t>disability. </a:t>
            </a:r>
            <a:endParaRPr lang="en-US" b="0" i="0" dirty="0">
              <a:effectLst/>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p:txBody>
      </p:sp>
      <p:pic>
        <p:nvPicPr>
          <p:cNvPr id="11" name="Picture 2" descr="Fair Play For All | PSS">
            <a:extLst>
              <a:ext uri="{FF2B5EF4-FFF2-40B4-BE49-F238E27FC236}">
                <a16:creationId xmlns:a16="http://schemas.microsoft.com/office/drawing/2014/main" id="{C9AE94C0-D918-4B17-8734-61EE2AB1A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93" t="64880" r="29129" b="1891"/>
          <a:stretch/>
        </p:blipFill>
        <p:spPr bwMode="auto">
          <a:xfrm>
            <a:off x="9210676" y="0"/>
            <a:ext cx="2752724" cy="2009776"/>
          </a:xfrm>
          <a:prstGeom prst="triangle">
            <a:avLst>
              <a:gd name="adj" fmla="val 5000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92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B43570-66D6-4587-9513-6D0B2F96F5F4}"/>
              </a:ext>
            </a:extLst>
          </p:cNvPr>
          <p:cNvPicPr>
            <a:picLocks noChangeAspect="1"/>
          </p:cNvPicPr>
          <p:nvPr/>
        </p:nvPicPr>
        <p:blipFill>
          <a:blip r:embed="rId2"/>
          <a:stretch>
            <a:fillRect/>
          </a:stretch>
        </p:blipFill>
        <p:spPr>
          <a:xfrm>
            <a:off x="0" y="6215223"/>
            <a:ext cx="12192000" cy="713232"/>
          </a:xfrm>
          <a:prstGeom prst="rect">
            <a:avLst/>
          </a:prstGeom>
        </p:spPr>
      </p:pic>
      <p:sp>
        <p:nvSpPr>
          <p:cNvPr id="8" name="TextBox 7">
            <a:extLst>
              <a:ext uri="{FF2B5EF4-FFF2-40B4-BE49-F238E27FC236}">
                <a16:creationId xmlns:a16="http://schemas.microsoft.com/office/drawing/2014/main" id="{5F628821-8F9B-4AE3-A1D5-0EFAA9ECEC69}"/>
              </a:ext>
            </a:extLst>
          </p:cNvPr>
          <p:cNvSpPr txBox="1"/>
          <p:nvPr/>
        </p:nvSpPr>
        <p:spPr>
          <a:xfrm>
            <a:off x="276225" y="587127"/>
            <a:ext cx="11506199" cy="6124754"/>
          </a:xfrm>
          <a:prstGeom prst="rect">
            <a:avLst/>
          </a:prstGeom>
          <a:noFill/>
        </p:spPr>
        <p:txBody>
          <a:bodyPr wrap="square">
            <a:spAutoFit/>
          </a:bodyPr>
          <a:lstStyle/>
          <a:p>
            <a:pPr algn="l"/>
            <a:endParaRPr lang="en-US" sz="3200" b="0" i="0" dirty="0">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The process of transitioning from one gender to another.</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This is when you are treated differently because you are transsexual.</a:t>
            </a:r>
          </a:p>
          <a:p>
            <a:pPr algn="l"/>
            <a:endParaRPr lang="en-US" dirty="0">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The treatment could be a one-off action or as a result of a rule or policy. It doesn’t have to be intentional to be unlawful.</a:t>
            </a:r>
          </a:p>
          <a:p>
            <a:pPr algn="l"/>
            <a:endParaRPr lang="en-US" b="0" i="0" dirty="0">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There are some circumstances when being treated differently due to gender reassignment is lawful, explained below.</a:t>
            </a:r>
          </a:p>
          <a:p>
            <a:pPr algn="l"/>
            <a:endParaRPr lang="en-US" b="0" i="0" dirty="0">
              <a:effectLst/>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Examples:</a:t>
            </a:r>
            <a:r>
              <a:rPr lang="en-US" dirty="0">
                <a:latin typeface="Arial" panose="020B0604020202020204" pitchFamily="34" charset="0"/>
                <a:cs typeface="Arial" panose="020B0604020202020204" pitchFamily="34" charset="0"/>
              </a:rPr>
              <a:t> </a:t>
            </a:r>
          </a:p>
          <a:p>
            <a:r>
              <a:rPr lang="en-US" b="0" i="0" dirty="0" smtClean="0">
                <a:effectLst/>
                <a:latin typeface="Arial" panose="020B0604020202020204" pitchFamily="34" charset="0"/>
                <a:cs typeface="Arial" panose="020B0604020202020204" pitchFamily="34" charset="0"/>
              </a:rPr>
              <a:t>A </a:t>
            </a:r>
            <a:r>
              <a:rPr lang="en-US" b="0" i="0" dirty="0">
                <a:effectLst/>
                <a:latin typeface="Arial" panose="020B0604020202020204" pitchFamily="34" charset="0"/>
                <a:cs typeface="Arial" panose="020B0604020202020204" pitchFamily="34" charset="0"/>
              </a:rPr>
              <a:t>transsexual woman is having a drink in a pub with friends, the landlord keeps calling her ‘Sir’ and ‘he’ when serving drinks, despite her complaining about </a:t>
            </a:r>
            <a:r>
              <a:rPr lang="en-US" b="0" i="0" dirty="0" smtClean="0">
                <a:effectLst/>
                <a:latin typeface="Arial" panose="020B0604020202020204" pitchFamily="34" charset="0"/>
                <a:cs typeface="Arial" panose="020B0604020202020204" pitchFamily="34" charset="0"/>
              </a:rPr>
              <a:t>it.</a:t>
            </a:r>
            <a:endParaRPr lang="en-US" b="0" i="0"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0" i="0" dirty="0" smtClean="0">
                <a:effectLst/>
                <a:latin typeface="Arial" panose="020B0604020202020204" pitchFamily="34" charset="0"/>
                <a:cs typeface="Arial" panose="020B0604020202020204" pitchFamily="34" charset="0"/>
              </a:rPr>
              <a:t>A </a:t>
            </a:r>
            <a:r>
              <a:rPr lang="en-US" b="0" i="0" dirty="0">
                <a:effectLst/>
                <a:latin typeface="Arial" panose="020B0604020202020204" pitchFamily="34" charset="0"/>
                <a:cs typeface="Arial" panose="020B0604020202020204" pitchFamily="34" charset="0"/>
              </a:rPr>
              <a:t>local health authority decides that it will not fund breast implants. </a:t>
            </a:r>
            <a:r>
              <a:rPr lang="en-US" b="0" i="0" dirty="0" smtClean="0">
                <a:effectLst/>
                <a:latin typeface="Arial" panose="020B0604020202020204" pitchFamily="34" charset="0"/>
                <a:cs typeface="Arial" panose="020B0604020202020204" pitchFamily="34" charset="0"/>
              </a:rPr>
              <a:t>  As </a:t>
            </a:r>
            <a:r>
              <a:rPr lang="en-US" b="0" i="0" dirty="0">
                <a:effectLst/>
                <a:latin typeface="Arial" panose="020B0604020202020204" pitchFamily="34" charset="0"/>
                <a:cs typeface="Arial" panose="020B0604020202020204" pitchFamily="34" charset="0"/>
              </a:rPr>
              <a:t>a result the health authority refuses to provide this treatment for a woman undergoing gender reassignment even though she considers it essential to make her look more feminine. The same policy is applied to all women but puts transsexuals at a greater disadvantage. The health authority may be able to justify its policy if it can prove that it has legitimate </a:t>
            </a:r>
            <a:r>
              <a:rPr lang="en-US" b="0" i="0" dirty="0" smtClean="0">
                <a:effectLst/>
                <a:latin typeface="Arial" panose="020B0604020202020204" pitchFamily="34" charset="0"/>
                <a:cs typeface="Arial" panose="020B0604020202020204" pitchFamily="34" charset="0"/>
              </a:rPr>
              <a:t>reasons.</a:t>
            </a:r>
            <a:endParaRPr lang="en-US" b="0" i="0" dirty="0">
              <a:effectLst/>
              <a:latin typeface="Arial" panose="020B0604020202020204" pitchFamily="34" charset="0"/>
              <a:cs typeface="Arial" panose="020B0604020202020204" pitchFamily="34" charset="0"/>
            </a:endParaRPr>
          </a:p>
          <a:p>
            <a:endParaRPr lang="en-US" b="0" i="0" dirty="0">
              <a:effectLst/>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1D84EC4-3FBD-4406-82BD-2835AA59D4B6}"/>
              </a:ext>
            </a:extLst>
          </p:cNvPr>
          <p:cNvSpPr txBox="1"/>
          <p:nvPr/>
        </p:nvSpPr>
        <p:spPr>
          <a:xfrm>
            <a:off x="276225" y="370553"/>
            <a:ext cx="6096000" cy="584775"/>
          </a:xfrm>
          <a:prstGeom prst="rect">
            <a:avLst/>
          </a:prstGeom>
          <a:noFill/>
        </p:spPr>
        <p:txBody>
          <a:bodyPr wrap="square">
            <a:spAutoFit/>
          </a:bodyPr>
          <a:lstStyle/>
          <a:p>
            <a:pPr algn="l"/>
            <a:r>
              <a:rPr lang="en-US" sz="3200" b="1" i="0" dirty="0">
                <a:effectLst/>
                <a:latin typeface="Arial" panose="020B0604020202020204" pitchFamily="34" charset="0"/>
                <a:cs typeface="Arial" panose="020B0604020202020204" pitchFamily="34" charset="0"/>
              </a:rPr>
              <a:t>Gender Reassignment</a:t>
            </a:r>
          </a:p>
        </p:txBody>
      </p:sp>
      <p:pic>
        <p:nvPicPr>
          <p:cNvPr id="12" name="Picture 11">
            <a:extLst>
              <a:ext uri="{FF2B5EF4-FFF2-40B4-BE49-F238E27FC236}">
                <a16:creationId xmlns:a16="http://schemas.microsoft.com/office/drawing/2014/main" id="{5DDEE531-D338-4A98-B074-F718448955DC}"/>
              </a:ext>
            </a:extLst>
          </p:cNvPr>
          <p:cNvPicPr>
            <a:picLocks noChangeAspect="1"/>
          </p:cNvPicPr>
          <p:nvPr/>
        </p:nvPicPr>
        <p:blipFill>
          <a:blip r:embed="rId3"/>
          <a:stretch>
            <a:fillRect/>
          </a:stretch>
        </p:blipFill>
        <p:spPr>
          <a:xfrm>
            <a:off x="10058399" y="146119"/>
            <a:ext cx="1724025" cy="2019300"/>
          </a:xfrm>
          <a:prstGeom prst="rect">
            <a:avLst/>
          </a:prstGeom>
        </p:spPr>
      </p:pic>
    </p:spTree>
    <p:extLst>
      <p:ext uri="{BB962C8B-B14F-4D97-AF65-F5344CB8AC3E}">
        <p14:creationId xmlns:p14="http://schemas.microsoft.com/office/powerpoint/2010/main" val="2301809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Props1.xml><?xml version="1.0" encoding="utf-8"?>
<ds:datastoreItem xmlns:ds="http://schemas.openxmlformats.org/officeDocument/2006/customXml" ds:itemID="{304C8254-B935-468C-A985-5357C419BEB6}"/>
</file>

<file path=customXml/itemProps2.xml><?xml version="1.0" encoding="utf-8"?>
<ds:datastoreItem xmlns:ds="http://schemas.openxmlformats.org/officeDocument/2006/customXml" ds:itemID="{0FBEB723-02CB-4EB7-A89A-633EA8DEB7B3}"/>
</file>

<file path=customXml/itemProps3.xml><?xml version="1.0" encoding="utf-8"?>
<ds:datastoreItem xmlns:ds="http://schemas.openxmlformats.org/officeDocument/2006/customXml" ds:itemID="{E94A07C2-DB43-4F81-9ED0-05437230BF66}"/>
</file>

<file path=docProps/app.xml><?xml version="1.0" encoding="utf-8"?>
<Properties xmlns="http://schemas.openxmlformats.org/officeDocument/2006/extended-properties" xmlns:vt="http://schemas.openxmlformats.org/officeDocument/2006/docPropsVTypes">
  <TotalTime>13104</TotalTime>
  <Words>1884</Words>
  <Application>Microsoft Office PowerPoint</Application>
  <PresentationFormat>Widescreen</PresentationFormat>
  <Paragraphs>199</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Poppins</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Junaina</dc:creator>
  <cp:lastModifiedBy>Cynthia Amos</cp:lastModifiedBy>
  <cp:revision>31</cp:revision>
  <cp:lastPrinted>2023-07-10T15:01:51Z</cp:lastPrinted>
  <dcterms:created xsi:type="dcterms:W3CDTF">2021-01-15T11:03:44Z</dcterms:created>
  <dcterms:modified xsi:type="dcterms:W3CDTF">2023-07-19T12:56:40Z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