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72" r:id="rId6"/>
    <p:sldId id="273" r:id="rId7"/>
    <p:sldId id="258" r:id="rId8"/>
    <p:sldId id="259" r:id="rId9"/>
    <p:sldId id="260" r:id="rId10"/>
    <p:sldId id="261" r:id="rId11"/>
    <p:sldId id="262" r:id="rId12"/>
    <p:sldId id="264" r:id="rId13"/>
    <p:sldId id="263" r:id="rId14"/>
    <p:sldId id="265" r:id="rId15"/>
    <p:sldId id="266" r:id="rId16"/>
    <p:sldId id="267" r:id="rId17"/>
    <p:sldId id="268" r:id="rId18"/>
    <p:sldId id="269" r:id="rId19"/>
    <p:sldId id="270" r:id="rId20"/>
    <p:sldId id="274" r:id="rId21"/>
    <p:sldId id="27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74CDE-2683-4C90-82E3-AA17156C5120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6D62-E7D5-4439-B814-E4C9F39F7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792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74CDE-2683-4C90-82E3-AA17156C5120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6D62-E7D5-4439-B814-E4C9F39F7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635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74CDE-2683-4C90-82E3-AA17156C5120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6D62-E7D5-4439-B814-E4C9F39F7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695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74CDE-2683-4C90-82E3-AA17156C5120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6D62-E7D5-4439-B814-E4C9F39F7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519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74CDE-2683-4C90-82E3-AA17156C5120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6D62-E7D5-4439-B814-E4C9F39F7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311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74CDE-2683-4C90-82E3-AA17156C5120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6D62-E7D5-4439-B814-E4C9F39F7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367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74CDE-2683-4C90-82E3-AA17156C5120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6D62-E7D5-4439-B814-E4C9F39F7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27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74CDE-2683-4C90-82E3-AA17156C5120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6D62-E7D5-4439-B814-E4C9F39F7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48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74CDE-2683-4C90-82E3-AA17156C5120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6D62-E7D5-4439-B814-E4C9F39F7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410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74CDE-2683-4C90-82E3-AA17156C5120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6D62-E7D5-4439-B814-E4C9F39F7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84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74CDE-2683-4C90-82E3-AA17156C5120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6D62-E7D5-4439-B814-E4C9F39F7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313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74CDE-2683-4C90-82E3-AA17156C5120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46D62-E7D5-4439-B814-E4C9F39F7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887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cZ_9bybCQWM&amp;t=216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mensaid.org.uk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zBNTtR7to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3326" y="751708"/>
            <a:ext cx="11273246" cy="646331"/>
          </a:xfrm>
          <a:prstGeom prst="rect">
            <a:avLst/>
          </a:prstGeom>
          <a:solidFill>
            <a:srgbClr val="CC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 Black" panose="020B0A04020102020204" pitchFamily="34" charset="0"/>
              </a:rPr>
              <a:t>What is Female Genital Mutilation (FGM)?</a:t>
            </a:r>
            <a:endParaRPr lang="en-GB" sz="3600" dirty="0"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986" y="2473061"/>
            <a:ext cx="8129847" cy="394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736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5795" y="315249"/>
            <a:ext cx="8950434" cy="939973"/>
          </a:xfrm>
          <a:solidFill>
            <a:srgbClr val="CC00FF"/>
          </a:solidFill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How is FGM carried out?</a:t>
            </a:r>
            <a:endParaRPr lang="en-GB" dirty="0">
              <a:latin typeface="Arial Black" panose="020B0A040201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4947" y="1600907"/>
            <a:ext cx="8897649" cy="487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499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97726" y="404148"/>
            <a:ext cx="8987245" cy="1019703"/>
          </a:xfrm>
          <a:solidFill>
            <a:srgbClr val="CC00FF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000" dirty="0"/>
              <a:t> </a:t>
            </a:r>
          </a:p>
          <a:p>
            <a:pPr marL="0" indent="0" algn="ctr">
              <a:buNone/>
            </a:pPr>
            <a:r>
              <a:rPr lang="en-US" sz="4000" dirty="0">
                <a:latin typeface="Arial Black" panose="020B0A04020102020204" pitchFamily="34" charset="0"/>
              </a:rPr>
              <a:t>FGM Is Child Abuse</a:t>
            </a:r>
            <a:endParaRPr lang="en-GB" sz="4000" dirty="0"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650" y="1901882"/>
            <a:ext cx="10031224" cy="367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104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0891" y="370897"/>
            <a:ext cx="10709434" cy="1155786"/>
          </a:xfrm>
          <a:solidFill>
            <a:srgbClr val="CC00FF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6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Arial Black" panose="020B0A04020102020204" pitchFamily="34" charset="0"/>
              </a:rPr>
              <a:t>Indications that FGM may be about to take place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57" y="1526683"/>
            <a:ext cx="10591868" cy="461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406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2777" y="387524"/>
            <a:ext cx="10084526" cy="984076"/>
          </a:xfrm>
          <a:solidFill>
            <a:srgbClr val="CC00FF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1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Arial Black" panose="020B0A04020102020204" pitchFamily="34" charset="0"/>
              </a:rPr>
              <a:t>Indications that FGM has been carried out</a:t>
            </a:r>
            <a:endParaRPr lang="en-GB" dirty="0"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006" y="1631805"/>
            <a:ext cx="9503271" cy="472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57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5683" y="467088"/>
            <a:ext cx="9125666" cy="593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16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4788"/>
          </a:xfrm>
          <a:solidFill>
            <a:srgbClr val="CC00FF"/>
          </a:solidFill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How can you help?</a:t>
            </a:r>
            <a:endParaRPr lang="en-GB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7259"/>
            <a:ext cx="10515600" cy="3678146"/>
          </a:xfrm>
        </p:spPr>
        <p:txBody>
          <a:bodyPr/>
          <a:lstStyle/>
          <a:p>
            <a:r>
              <a:rPr lang="en-US" dirty="0"/>
              <a:t>Keep FGM on your Radar, be alert to signs.</a:t>
            </a:r>
          </a:p>
          <a:p>
            <a:r>
              <a:rPr lang="en-US" dirty="0"/>
              <a:t>Talk to a trusted adult or member of staff if you have concerns.</a:t>
            </a:r>
          </a:p>
          <a:p>
            <a:r>
              <a:rPr lang="en-US" dirty="0"/>
              <a:t>Report any concerns. Child protection is everyone's responsibility.</a:t>
            </a:r>
          </a:p>
          <a:p>
            <a:r>
              <a:rPr lang="en-US" dirty="0"/>
              <a:t>Be aware that school holidays (particularly summer) are a time when it is known that girls are taken out of the country to undergo FGM.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0562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53143" y="600891"/>
            <a:ext cx="10972800" cy="5509200"/>
          </a:xfrm>
          <a:prstGeom prst="rect">
            <a:avLst/>
          </a:prstGeom>
          <a:solidFill>
            <a:srgbClr val="CC00FF"/>
          </a:solidFill>
        </p:spPr>
        <p:txBody>
          <a:bodyPr wrap="square" rtlCol="0">
            <a:spAutoFit/>
          </a:bodyPr>
          <a:lstStyle/>
          <a:p>
            <a:r>
              <a:rPr lang="en-US" sz="6000" u="sng" dirty="0">
                <a:latin typeface="Arial Black" panose="020B0A04020102020204" pitchFamily="34" charset="0"/>
              </a:rPr>
              <a:t>Female Genital Mutilation </a:t>
            </a:r>
          </a:p>
          <a:p>
            <a:endParaRPr lang="en-US" sz="2400" dirty="0">
              <a:latin typeface="Arial Black" panose="020B0A04020102020204" pitchFamily="34" charset="0"/>
            </a:endParaRPr>
          </a:p>
          <a:p>
            <a:r>
              <a:rPr lang="en-US" sz="6000" dirty="0">
                <a:latin typeface="Arial Black" panose="020B0A04020102020204" pitchFamily="34" charset="0"/>
              </a:rPr>
              <a:t>FGM is a serious crime and can be fatal.</a:t>
            </a:r>
          </a:p>
          <a:p>
            <a:endParaRPr lang="en-US" sz="2800" dirty="0">
              <a:latin typeface="Arial Black" panose="020B0A04020102020204" pitchFamily="34" charset="0"/>
            </a:endParaRPr>
          </a:p>
          <a:p>
            <a:r>
              <a:rPr lang="en-US" sz="6000" dirty="0">
                <a:latin typeface="Arial Black" panose="020B0A04020102020204" pitchFamily="34" charset="0"/>
              </a:rPr>
              <a:t>The survivors of FGM are serving a life sentence</a:t>
            </a:r>
            <a:endParaRPr lang="en-GB" sz="6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263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074" y="490279"/>
            <a:ext cx="11312435" cy="1270032"/>
          </a:xfrm>
          <a:solidFill>
            <a:srgbClr val="CC00FF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Arial Black" panose="020B0A04020102020204" pitchFamily="34" charset="0"/>
              </a:rPr>
              <a:t>Please watch this video – Raising our voices FGM</a:t>
            </a:r>
            <a:endParaRPr lang="en-GB" sz="32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02156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https://www.youtube.com/watch?v=cZ_9bybCQWM&amp;t=216s</a:t>
            </a:r>
            <a:endParaRPr lang="en-GB" dirty="0"/>
          </a:p>
          <a:p>
            <a:endParaRPr lang="en-US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1220" y="2693692"/>
            <a:ext cx="4832071" cy="367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3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4788"/>
          </a:xfrm>
          <a:solidFill>
            <a:srgbClr val="CC00FF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Arial Black" panose="020B0A04020102020204" pitchFamily="34" charset="0"/>
              </a:rPr>
              <a:t>Signposting for further advice and support</a:t>
            </a:r>
            <a:endParaRPr lang="en-GB" sz="32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NSPCC  National charity working in child protection and the prevention of cruelty to children. www.nspcc.org.uk</a:t>
            </a:r>
          </a:p>
          <a:p>
            <a:r>
              <a:rPr lang="en-US" dirty="0" err="1"/>
              <a:t>ChildLine</a:t>
            </a:r>
            <a:r>
              <a:rPr lang="en-US" dirty="0"/>
              <a:t> - Children and young people can contact </a:t>
            </a:r>
            <a:r>
              <a:rPr lang="en-US" dirty="0" err="1"/>
              <a:t>ChildLine</a:t>
            </a:r>
            <a:r>
              <a:rPr lang="en-US" dirty="0"/>
              <a:t> about any problem, big or small, whether they are feeling worried, scared, stressed or just want to talk to someone, they offer information and</a:t>
            </a:r>
          </a:p>
          <a:p>
            <a:r>
              <a:rPr lang="en-US" dirty="0"/>
              <a:t>support. www.childline.org.uk</a:t>
            </a:r>
          </a:p>
          <a:p>
            <a:r>
              <a:rPr lang="en-US" dirty="0"/>
              <a:t>Free 24-hour helpline which doesn’t show up on your bill: 0800 1111</a:t>
            </a:r>
          </a:p>
          <a:p>
            <a:r>
              <a:rPr lang="en-US" dirty="0"/>
              <a:t>Women’s Aid - Works to end violence against women and children. </a:t>
            </a:r>
            <a:r>
              <a:rPr lang="en-US" dirty="0">
                <a:hlinkClick r:id="rId2"/>
              </a:rPr>
              <a:t>www.womensaid.org.uk</a:t>
            </a:r>
            <a:r>
              <a:rPr lang="en-US" dirty="0"/>
              <a:t> 24-hour free helpline: 0800 2000 247</a:t>
            </a:r>
          </a:p>
          <a:p>
            <a:r>
              <a:rPr lang="en-US" dirty="0"/>
              <a:t>Sexual violence legal advice line: 020 7251 8887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5175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782" y="249383"/>
            <a:ext cx="11249891" cy="1482435"/>
          </a:xfrm>
          <a:solidFill>
            <a:srgbClr val="CC00FF"/>
          </a:solidFill>
        </p:spPr>
        <p:txBody>
          <a:bodyPr>
            <a:no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Please watch this information video.  While watching, think of any arguments for and against FGM</a:t>
            </a:r>
            <a:endParaRPr lang="en-GB" sz="28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2091" y="2061152"/>
            <a:ext cx="8754687" cy="3386455"/>
          </a:xfrm>
        </p:spPr>
        <p:txBody>
          <a:bodyPr/>
          <a:lstStyle/>
          <a:p>
            <a:r>
              <a:rPr lang="en-GB" dirty="0"/>
              <a:t>https://www.youtube.com/watch?v=kzBNTtR7toE</a:t>
            </a:r>
          </a:p>
        </p:txBody>
      </p:sp>
      <p:pic>
        <p:nvPicPr>
          <p:cNvPr id="4" name="kzBNTtR7toE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81102" y="2633577"/>
            <a:ext cx="7029795" cy="395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663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92" y="365126"/>
            <a:ext cx="10078056" cy="748780"/>
          </a:xfrm>
          <a:solidFill>
            <a:srgbClr val="CC00FF"/>
          </a:solidFill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Ideas for group discussions</a:t>
            </a:r>
            <a:endParaRPr lang="en-GB" dirty="0"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2892" y="1113906"/>
            <a:ext cx="10078056" cy="24016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892" y="3722457"/>
            <a:ext cx="10078056" cy="275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596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601" y="378188"/>
            <a:ext cx="9563199" cy="1048039"/>
          </a:xfrm>
          <a:solidFill>
            <a:srgbClr val="CC00FF"/>
          </a:solidFill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Types of FGM</a:t>
            </a:r>
            <a:endParaRPr lang="en-GB" dirty="0">
              <a:latin typeface="Arial Black" panose="020B0A040201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9714" y="1702651"/>
            <a:ext cx="10515600" cy="442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435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237" y="356812"/>
            <a:ext cx="9627523" cy="1325563"/>
          </a:xfrm>
          <a:solidFill>
            <a:srgbClr val="CC00FF"/>
          </a:solidFill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Health Consequences</a:t>
            </a:r>
            <a:endParaRPr lang="en-GB" dirty="0">
              <a:latin typeface="Arial Black" panose="020B0A040201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2237" y="2140097"/>
            <a:ext cx="8738596" cy="392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27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996" y="365125"/>
            <a:ext cx="8494222" cy="1325563"/>
          </a:xfrm>
          <a:solidFill>
            <a:srgbClr val="CC00FF"/>
          </a:solidFill>
        </p:spPr>
        <p:txBody>
          <a:bodyPr/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Long Term </a:t>
            </a:r>
            <a:endParaRPr lang="en-GB" b="1" dirty="0">
              <a:latin typeface="Arial Black" panose="020B0A040201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2996" y="2039663"/>
            <a:ext cx="8199900" cy="431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918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799" y="290310"/>
            <a:ext cx="8095211" cy="1048039"/>
          </a:xfrm>
          <a:solidFill>
            <a:srgbClr val="CC00FF"/>
          </a:solidFill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Who is at risk?</a:t>
            </a:r>
            <a:endParaRPr lang="en-GB" dirty="0">
              <a:latin typeface="Arial Black" panose="020B0A040201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2420" y="1692607"/>
            <a:ext cx="8484829" cy="437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19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86113"/>
            <a:ext cx="10731730" cy="642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57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8228" y="365125"/>
            <a:ext cx="9495189" cy="599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057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1EBAADD8EB8241B72EDA8B6D88159C" ma:contentTypeVersion="14" ma:contentTypeDescription="Create a new document." ma:contentTypeScope="" ma:versionID="b339d323639a7ab000565834618077d6">
  <xsd:schema xmlns:xsd="http://www.w3.org/2001/XMLSchema" xmlns:xs="http://www.w3.org/2001/XMLSchema" xmlns:p="http://schemas.microsoft.com/office/2006/metadata/properties" xmlns:ns2="7e8693f6-5d79-4604-bddd-456e21101c9d" xmlns:ns3="3fd155e4-6a04-42f1-a34a-dfc70400231e" targetNamespace="http://schemas.microsoft.com/office/2006/metadata/properties" ma:root="true" ma:fieldsID="ea904db3a7e994a4c5f25e2cb6ce3c1c" ns2:_="" ns3:_="">
    <xsd:import namespace="7e8693f6-5d79-4604-bddd-456e21101c9d"/>
    <xsd:import namespace="3fd155e4-6a04-42f1-a34a-dfc7040023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8693f6-5d79-4604-bddd-456e21101c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7a6c9892-aff3-4ae5-bb17-7a24d2e1fdc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d155e4-6a04-42f1-a34a-dfc70400231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d50e9f58-65f9-41c3-bbaa-ea38d7c7763f}" ma:internalName="TaxCatchAll" ma:showField="CatchAllData" ma:web="3fd155e4-6a04-42f1-a34a-dfc7040023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e8693f6-5d79-4604-bddd-456e21101c9d">
      <Terms xmlns="http://schemas.microsoft.com/office/infopath/2007/PartnerControls"/>
    </lcf76f155ced4ddcb4097134ff3c332f>
    <TaxCatchAll xmlns="3fd155e4-6a04-42f1-a34a-dfc70400231e" xsi:nil="true"/>
  </documentManagement>
</p:properties>
</file>

<file path=customXml/itemProps1.xml><?xml version="1.0" encoding="utf-8"?>
<ds:datastoreItem xmlns:ds="http://schemas.openxmlformats.org/officeDocument/2006/customXml" ds:itemID="{6D1B6039-1B9A-4B63-9796-1D07C6EC9C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7EE5D6-18AB-4A20-9C18-5E535F9FF7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8693f6-5d79-4604-bddd-456e21101c9d"/>
    <ds:schemaRef ds:uri="3fd155e4-6a04-42f1-a34a-dfc7040023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FDD9849-4D12-44A2-B77A-6CB96B8A3A30}">
  <ds:schemaRefs>
    <ds:schemaRef ds:uri="http://schemas.microsoft.com/office/2006/metadata/properties"/>
    <ds:schemaRef ds:uri="http://schemas.microsoft.com/office/infopath/2007/PartnerControls"/>
    <ds:schemaRef ds:uri="7e8693f6-5d79-4604-bddd-456e21101c9d"/>
    <ds:schemaRef ds:uri="3fd155e4-6a04-42f1-a34a-dfc70400231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278</Words>
  <Application>Microsoft Office PowerPoint</Application>
  <PresentationFormat>Widescreen</PresentationFormat>
  <Paragraphs>34</Paragraphs>
  <Slides>18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Please watch this information video.  While watching, think of any arguments for and against FGM</vt:lpstr>
      <vt:lpstr>Ideas for group discussions</vt:lpstr>
      <vt:lpstr>Types of FGM</vt:lpstr>
      <vt:lpstr>Health Consequences</vt:lpstr>
      <vt:lpstr>Long Term </vt:lpstr>
      <vt:lpstr>Who is at risk?</vt:lpstr>
      <vt:lpstr>PowerPoint Presentation</vt:lpstr>
      <vt:lpstr>PowerPoint Presentation</vt:lpstr>
      <vt:lpstr>How is FGM carried out?</vt:lpstr>
      <vt:lpstr>PowerPoint Presentation</vt:lpstr>
      <vt:lpstr>PowerPoint Presentation</vt:lpstr>
      <vt:lpstr>PowerPoint Presentation</vt:lpstr>
      <vt:lpstr>PowerPoint Presentation</vt:lpstr>
      <vt:lpstr>How can you help?</vt:lpstr>
      <vt:lpstr>PowerPoint Presentation</vt:lpstr>
      <vt:lpstr>Please watch this video – Raising our voices FGM</vt:lpstr>
      <vt:lpstr>Signposting for further advice and support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Tracey Gordon</dc:creator>
  <cp:lastModifiedBy>Cynthia Amos</cp:lastModifiedBy>
  <cp:revision>22</cp:revision>
  <dcterms:created xsi:type="dcterms:W3CDTF">2022-07-20T10:28:59Z</dcterms:created>
  <dcterms:modified xsi:type="dcterms:W3CDTF">2023-09-11T09:40:08Z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0x0101001D1EBAADD8EB8241B72EDA8B6D88159C</vt:lpwstr>
  </property>
</Properties>
</file>