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notesMasterIdLst>
    <p:notesMasterId r:id="rId30"/>
  </p:notesMasterIdLst>
  <p:handoutMasterIdLst>
    <p:handoutMasterId r:id="rId31"/>
  </p:handoutMasterIdLst>
  <p:sldIdLst>
    <p:sldId id="257" r:id="rId3"/>
    <p:sldId id="338" r:id="rId4"/>
    <p:sldId id="267" r:id="rId5"/>
    <p:sldId id="261" r:id="rId6"/>
    <p:sldId id="363" r:id="rId7"/>
    <p:sldId id="282" r:id="rId8"/>
    <p:sldId id="360" r:id="rId9"/>
    <p:sldId id="319" r:id="rId10"/>
    <p:sldId id="364" r:id="rId11"/>
    <p:sldId id="340" r:id="rId12"/>
    <p:sldId id="357" r:id="rId13"/>
    <p:sldId id="266" r:id="rId14"/>
    <p:sldId id="349" r:id="rId15"/>
    <p:sldId id="345" r:id="rId16"/>
    <p:sldId id="358" r:id="rId17"/>
    <p:sldId id="295" r:id="rId18"/>
    <p:sldId id="287" r:id="rId19"/>
    <p:sldId id="284" r:id="rId20"/>
    <p:sldId id="331" r:id="rId21"/>
    <p:sldId id="327" r:id="rId22"/>
    <p:sldId id="321" r:id="rId23"/>
    <p:sldId id="332" r:id="rId24"/>
    <p:sldId id="297" r:id="rId25"/>
    <p:sldId id="310" r:id="rId26"/>
    <p:sldId id="334" r:id="rId27"/>
    <p:sldId id="333" r:id="rId28"/>
    <p:sldId id="301" r:id="rId29"/>
  </p:sldIdLst>
  <p:sldSz cx="9144000" cy="6858000" type="screen4x3"/>
  <p:notesSz cx="6797675" cy="9926638"/>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C4FF"/>
    <a:srgbClr val="0070C0"/>
    <a:srgbClr val="000000"/>
    <a:srgbClr val="FF5050"/>
    <a:srgbClr val="FFFF99"/>
    <a:srgbClr val="69FFAD"/>
    <a:srgbClr val="FF0000"/>
    <a:srgbClr val="FFFF00"/>
    <a:srgbClr val="00B05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1056" autoAdjust="0"/>
  </p:normalViewPr>
  <p:slideViewPr>
    <p:cSldViewPr>
      <p:cViewPr varScale="1">
        <p:scale>
          <a:sx n="32" d="100"/>
          <a:sy n="32" d="100"/>
        </p:scale>
        <p:origin x="-2382" y="-90"/>
      </p:cViewPr>
      <p:guideLst>
        <p:guide orient="horz" pos="2160"/>
        <p:guide pos="2880"/>
      </p:guideLst>
    </p:cSldViewPr>
  </p:slideViewPr>
  <p:notesTextViewPr>
    <p:cViewPr>
      <p:scale>
        <a:sx n="100" d="100"/>
        <a:sy n="100" d="100"/>
      </p:scale>
      <p:origin x="0" y="0"/>
    </p:cViewPr>
  </p:notesTextViewPr>
  <p:sorterViewPr>
    <p:cViewPr>
      <p:scale>
        <a:sx n="99" d="100"/>
        <a:sy n="99" d="100"/>
      </p:scale>
      <p:origin x="0" y="50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0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09"/>
          </a:xfrm>
          <a:prstGeom prst="rect">
            <a:avLst/>
          </a:prstGeom>
        </p:spPr>
        <p:txBody>
          <a:bodyPr vert="horz" lIns="91440" tIns="45720" rIns="91440" bIns="45720" rtlCol="0"/>
          <a:lstStyle>
            <a:lvl1pPr algn="r">
              <a:defRPr sz="1200"/>
            </a:lvl1pPr>
          </a:lstStyle>
          <a:p>
            <a:fld id="{C764AFDD-7D52-4AE8-A7E5-B869E58DA096}" type="datetimeFigureOut">
              <a:rPr lang="en-GB" smtClean="0"/>
              <a:pPr/>
              <a:t>24/01/2017</a:t>
            </a:fld>
            <a:endParaRPr lang="en-GB"/>
          </a:p>
        </p:txBody>
      </p:sp>
      <p:sp>
        <p:nvSpPr>
          <p:cNvPr id="4" name="Footer Placeholder 3"/>
          <p:cNvSpPr>
            <a:spLocks noGrp="1"/>
          </p:cNvSpPr>
          <p:nvPr>
            <p:ph type="ftr" sz="quarter" idx="2"/>
          </p:nvPr>
        </p:nvSpPr>
        <p:spPr>
          <a:xfrm>
            <a:off x="0" y="9428242"/>
            <a:ext cx="2946400" cy="496809"/>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242"/>
            <a:ext cx="2946400" cy="496809"/>
          </a:xfrm>
          <a:prstGeom prst="rect">
            <a:avLst/>
          </a:prstGeom>
        </p:spPr>
        <p:txBody>
          <a:bodyPr vert="horz" lIns="91440" tIns="45720" rIns="91440" bIns="45720" rtlCol="0" anchor="b"/>
          <a:lstStyle>
            <a:lvl1pPr algn="r">
              <a:defRPr sz="1200"/>
            </a:lvl1pPr>
          </a:lstStyle>
          <a:p>
            <a:fld id="{28F2A700-5858-4C7B-81DF-21813DAADD65}" type="slidenum">
              <a:rPr lang="en-GB" smtClean="0"/>
              <a:pPr/>
              <a:t>‹#›</a:t>
            </a:fld>
            <a:endParaRPr lang="en-GB"/>
          </a:p>
        </p:txBody>
      </p:sp>
    </p:spTree>
    <p:extLst>
      <p:ext uri="{BB962C8B-B14F-4D97-AF65-F5344CB8AC3E}">
        <p14:creationId xmlns="" xmlns:p14="http://schemas.microsoft.com/office/powerpoint/2010/main" val="33313170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6184543B-E4CA-4D25-8D0F-B91F20C9687B}" type="datetimeFigureOut">
              <a:rPr lang="en-GB" smtClean="0"/>
              <a:pPr/>
              <a:t>24/01/2017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C6E1BDCB-C195-4A45-974F-E6DDB024ACAF}" type="slidenum">
              <a:rPr lang="en-GB" smtClean="0"/>
              <a:pPr/>
              <a:t>‹#›</a:t>
            </a:fld>
            <a:endParaRPr lang="en-GB"/>
          </a:p>
        </p:txBody>
      </p:sp>
    </p:spTree>
    <p:extLst>
      <p:ext uri="{BB962C8B-B14F-4D97-AF65-F5344CB8AC3E}">
        <p14:creationId xmlns="" xmlns:p14="http://schemas.microsoft.com/office/powerpoint/2010/main" val="2246484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 summary of what existing scholarship knows about a particular topic</a:t>
            </a:r>
          </a:p>
          <a:p>
            <a:r>
              <a:rPr lang="en-GB" dirty="0" smtClean="0"/>
              <a:t>It is based on secondary sources –</a:t>
            </a:r>
            <a:r>
              <a:rPr lang="en-GB" baseline="0" dirty="0" smtClean="0"/>
              <a:t> </a:t>
            </a:r>
            <a:r>
              <a:rPr lang="en-GB" dirty="0" smtClean="0"/>
              <a:t>what other people have already written on the subject</a:t>
            </a:r>
          </a:p>
          <a:p>
            <a:r>
              <a:rPr lang="en-GB" dirty="0" smtClean="0"/>
              <a:t>A literature review should focus only on the relevant academic literature: popular or non-academic sources may be brought in occasionally to illustrate a point, but the central interest is always on the data collected or the theories put together by recognised experts in the field. </a:t>
            </a:r>
          </a:p>
          <a:p>
            <a:r>
              <a:rPr lang="en-GB" dirty="0" smtClean="0"/>
              <a:t>A literature review will try to look at as much of this existing research as possible. </a:t>
            </a:r>
            <a:endParaRPr lang="en-GB" smtClean="0"/>
          </a:p>
          <a:p>
            <a:r>
              <a:rPr lang="en-GB" smtClean="0"/>
              <a:t>It </a:t>
            </a:r>
            <a:r>
              <a:rPr lang="en-GB" dirty="0" smtClean="0"/>
              <a:t>will review major scholarly books in the relevant area, but will also take a keen interest in journal articles, which in many subjects give more up-</a:t>
            </a:r>
            <a:r>
              <a:rPr lang="en-GB" dirty="0" err="1" smtClean="0"/>
              <a:t>todate</a:t>
            </a:r>
            <a:r>
              <a:rPr lang="en-GB" dirty="0" smtClean="0"/>
              <a:t> material. Preparing a literature review thus involves: • Searching for reliable, accurate and up-to-date material on the topic or subject • Reading and summarising the key points from this literature • Synthesising these key ideas, theories and concepts into a summary of what is known • Discussing and evaluating these ideas, theories and concepts • Identifying particular areas of debate or controversy • Preparing the ground for the application of these ideas to new research </a:t>
            </a:r>
            <a:endParaRPr lang="en-GB" dirty="0"/>
          </a:p>
        </p:txBody>
      </p:sp>
      <p:sp>
        <p:nvSpPr>
          <p:cNvPr id="4" name="Slide Number Placeholder 3"/>
          <p:cNvSpPr>
            <a:spLocks noGrp="1"/>
          </p:cNvSpPr>
          <p:nvPr>
            <p:ph type="sldNum" sz="quarter" idx="10"/>
          </p:nvPr>
        </p:nvSpPr>
        <p:spPr/>
        <p:txBody>
          <a:bodyPr/>
          <a:lstStyle/>
          <a:p>
            <a:fld id="{C6E1BDCB-C195-4A45-974F-E6DDB024ACAF}" type="slidenum">
              <a:rPr lang="en-GB" smtClean="0"/>
              <a:pPr/>
              <a:t>3</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Might deal with each area</a:t>
            </a:r>
            <a:r>
              <a:rPr lang="en-GB" baseline="0" dirty="0" smtClean="0"/>
              <a:t> with the same weight and within each section explain the link between sections.- explain why individual components of jigsaw is relevant</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C6E1BDCB-C195-4A45-974F-E6DDB024ACAF}" type="slidenum">
              <a:rPr lang="en-GB" smtClean="0"/>
              <a:pPr/>
              <a:t>14</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fld id="{C6E1BDCB-C195-4A45-974F-E6DDB024ACAF}" type="slidenum">
              <a:rPr lang="en-GB" smtClean="0"/>
              <a:pPr/>
              <a:t>16</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endParaRPr lang="en-GB" dirty="0"/>
          </a:p>
        </p:txBody>
      </p:sp>
      <p:sp>
        <p:nvSpPr>
          <p:cNvPr id="4" name="Slide Number Placeholder 3"/>
          <p:cNvSpPr>
            <a:spLocks noGrp="1"/>
          </p:cNvSpPr>
          <p:nvPr>
            <p:ph type="sldNum" sz="quarter" idx="10"/>
          </p:nvPr>
        </p:nvSpPr>
        <p:spPr/>
        <p:txBody>
          <a:bodyPr/>
          <a:lstStyle/>
          <a:p>
            <a:fld id="{C6E1BDCB-C195-4A45-974F-E6DDB024ACAF}" type="slidenum">
              <a:rPr lang="en-GB" smtClean="0"/>
              <a:pPr/>
              <a:t>18</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 your writing you will use different strategies or a combination of strategies that I have outlined</a:t>
            </a:r>
            <a:r>
              <a:rPr lang="en-GB" baseline="0" dirty="0" smtClean="0"/>
              <a:t> here. These are really an overview of strategies to get you thinking about what writing critically means. </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sz="12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2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200" dirty="0" smtClean="0"/>
          </a:p>
          <a:p>
            <a:endParaRPr lang="en-GB" dirty="0"/>
          </a:p>
        </p:txBody>
      </p:sp>
      <p:sp>
        <p:nvSpPr>
          <p:cNvPr id="4" name="Slide Number Placeholder 3"/>
          <p:cNvSpPr>
            <a:spLocks noGrp="1"/>
          </p:cNvSpPr>
          <p:nvPr>
            <p:ph type="sldNum" sz="quarter" idx="10"/>
          </p:nvPr>
        </p:nvSpPr>
        <p:spPr/>
        <p:txBody>
          <a:bodyPr/>
          <a:lstStyle/>
          <a:p>
            <a:fld id="{C6E1BDCB-C195-4A45-974F-E6DDB024ACAF}" type="slidenum">
              <a:rPr lang="en-GB" smtClean="0"/>
              <a:pPr/>
              <a:t>20</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Hedging</a:t>
            </a:r>
            <a:r>
              <a:rPr lang="en-GB" baseline="0" dirty="0" smtClean="0"/>
              <a:t> – distinguishing clear fact from possibility. </a:t>
            </a:r>
          </a:p>
          <a:p>
            <a:r>
              <a:rPr lang="en-GB" baseline="0" dirty="0" smtClean="0"/>
              <a:t>Signposting – ‘however…; first…; use of outlines etc, i.e. signposting for the reader.</a:t>
            </a:r>
          </a:p>
          <a:p>
            <a:r>
              <a:rPr lang="en-GB" baseline="0" dirty="0" smtClean="0"/>
              <a:t>Voice – academic language, passive voice, </a:t>
            </a:r>
          </a:p>
          <a:p>
            <a:r>
              <a:rPr lang="en-GB" baseline="0" dirty="0" smtClean="0"/>
              <a:t>Other people’s research – citations and the language used to introduce them.</a:t>
            </a:r>
            <a:endParaRPr lang="en-GB" dirty="0" smtClean="0"/>
          </a:p>
          <a:p>
            <a:endParaRPr lang="en-GB" dirty="0"/>
          </a:p>
        </p:txBody>
      </p:sp>
      <p:sp>
        <p:nvSpPr>
          <p:cNvPr id="4" name="Slide Number Placeholder 3"/>
          <p:cNvSpPr>
            <a:spLocks noGrp="1"/>
          </p:cNvSpPr>
          <p:nvPr>
            <p:ph type="sldNum" sz="quarter" idx="10"/>
          </p:nvPr>
        </p:nvSpPr>
        <p:spPr/>
        <p:txBody>
          <a:bodyPr/>
          <a:lstStyle/>
          <a:p>
            <a:fld id="{C6E1BDCB-C195-4A45-974F-E6DDB024ACAF}" type="slidenum">
              <a:rPr lang="en-GB" smtClean="0"/>
              <a:pPr/>
              <a:t>21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6E1BDCB-C195-4A45-974F-E6DDB024ACAF}"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6E1BDCB-C195-4A45-974F-E6DDB024ACAF}" type="slidenum">
              <a:rPr lang="en-GB" smtClean="0"/>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C6E1BDCB-C195-4A45-974F-E6DDB024ACAF}"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Group research studies and other types of literature (reviews, theoretical articles, case studies, etc.) according to common denominators such as qualitative versus quantitative approaches, conclusions of authors, specific purpose or objective, chronology, etc. </a:t>
            </a:r>
          </a:p>
          <a:p>
            <a:r>
              <a:rPr lang="en-GB" dirty="0" smtClean="0"/>
              <a:t>Summarize individual studies or articles with as much or as little detail as each merits according to its comparative importance in the literature, remembering that space (length) denotes significance. </a:t>
            </a:r>
          </a:p>
          <a:p>
            <a:endParaRPr lang="en-GB" dirty="0"/>
          </a:p>
        </p:txBody>
      </p:sp>
      <p:sp>
        <p:nvSpPr>
          <p:cNvPr id="4" name="Slide Number Placeholder 3"/>
          <p:cNvSpPr>
            <a:spLocks noGrp="1"/>
          </p:cNvSpPr>
          <p:nvPr>
            <p:ph type="sldNum" sz="quarter" idx="10"/>
          </p:nvPr>
        </p:nvSpPr>
        <p:spPr/>
        <p:txBody>
          <a:bodyPr/>
          <a:lstStyle/>
          <a:p>
            <a:fld id="{C6E1BDCB-C195-4A45-974F-E6DDB024ACAF}" type="slidenum">
              <a:rPr lang="en-GB" smtClean="0"/>
              <a:pPr/>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6E1BDCB-C195-4A45-974F-E6DDB024ACAF}" type="slidenum">
              <a:rPr lang="en-GB" smtClean="0"/>
              <a:pPr/>
              <a:t>9</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6E1BDCB-C195-4A45-974F-E6DDB024ACAF}" type="slidenum">
              <a:rPr lang="en-GB" smtClean="0"/>
              <a:pPr/>
              <a:t>10</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fld id="{C6E1BDCB-C195-4A45-974F-E6DDB024ACAF}" type="slidenum">
              <a:rPr lang="en-GB" smtClean="0"/>
              <a:pPr/>
              <a:t>11</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r>
              <a:rPr lang="en-GB" dirty="0" smtClean="0"/>
              <a:t>This</a:t>
            </a:r>
            <a:r>
              <a:rPr lang="en-GB" baseline="0" dirty="0" smtClean="0"/>
              <a:t> is the most common structure- you might find this doesn’t work for you though once you start reading the literacy. </a:t>
            </a:r>
            <a:endParaRPr lang="en-GB" dirty="0"/>
          </a:p>
        </p:txBody>
      </p:sp>
      <p:sp>
        <p:nvSpPr>
          <p:cNvPr id="4" name="Slide Number Placeholder 3"/>
          <p:cNvSpPr>
            <a:spLocks noGrp="1"/>
          </p:cNvSpPr>
          <p:nvPr>
            <p:ph type="sldNum" sz="quarter" idx="10"/>
          </p:nvPr>
        </p:nvSpPr>
        <p:spPr/>
        <p:txBody>
          <a:bodyPr/>
          <a:lstStyle/>
          <a:p>
            <a:fld id="{C6E1BDCB-C195-4A45-974F-E6DDB024ACAF}" type="slidenum">
              <a:rPr lang="en-GB" smtClean="0"/>
              <a:pPr/>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FDA"/>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31800" y="2159000"/>
            <a:ext cx="8281988" cy="838200"/>
          </a:xfrm>
        </p:spPr>
        <p:txBody>
          <a:bodyPr/>
          <a:lstStyle>
            <a:lvl1pPr>
              <a:defRPr sz="4000" b="1"/>
            </a:lvl1pPr>
          </a:lstStyle>
          <a:p>
            <a:r>
              <a:rPr lang="en-US" smtClean="0"/>
              <a:t>Click to edit Master title style</a:t>
            </a:r>
            <a:endParaRPr lang="en-US"/>
          </a:p>
        </p:txBody>
      </p:sp>
      <p:sp>
        <p:nvSpPr>
          <p:cNvPr id="6147" name="Rectangle 3"/>
          <p:cNvSpPr>
            <a:spLocks noGrp="1" noChangeArrowheads="1"/>
          </p:cNvSpPr>
          <p:nvPr>
            <p:ph type="subTitle" idx="1"/>
          </p:nvPr>
        </p:nvSpPr>
        <p:spPr>
          <a:xfrm>
            <a:off x="431800" y="4869160"/>
            <a:ext cx="3887788" cy="900000"/>
          </a:xfrm>
        </p:spPr>
        <p:txBody>
          <a:bodyPr/>
          <a:lstStyle>
            <a:lvl1pPr marL="0" indent="0">
              <a:buNone/>
              <a:defRPr sz="2400"/>
            </a:lvl1pPr>
          </a:lstStyle>
          <a:p>
            <a:r>
              <a:rPr lang="en-US" smtClean="0"/>
              <a:t>Click to edit Master subtitle style</a:t>
            </a:r>
            <a:endParaRPr lang="en-US" dirty="0"/>
          </a:p>
        </p:txBody>
      </p:sp>
      <p:sp>
        <p:nvSpPr>
          <p:cNvPr id="6148" name="Line 4"/>
          <p:cNvSpPr>
            <a:spLocks noChangeShapeType="1"/>
          </p:cNvSpPr>
          <p:nvPr/>
        </p:nvSpPr>
        <p:spPr bwMode="auto">
          <a:xfrm>
            <a:off x="180975" y="1438275"/>
            <a:ext cx="8780463" cy="0"/>
          </a:xfrm>
          <a:prstGeom prst="line">
            <a:avLst/>
          </a:prstGeom>
          <a:noFill/>
          <a:ln w="9525">
            <a:solidFill>
              <a:schemeClr val="tx1"/>
            </a:solidFill>
            <a:round/>
            <a:headEnd/>
            <a:tailEnd/>
          </a:ln>
          <a:effectLst/>
        </p:spPr>
        <p:txBody>
          <a:bodyPr lIns="0" tIns="0" rIns="0" bIns="0"/>
          <a:lstStyle/>
          <a:p>
            <a:endParaRPr lang="en-GB"/>
          </a:p>
        </p:txBody>
      </p:sp>
      <p:pic>
        <p:nvPicPr>
          <p:cNvPr id="8" name="Picture 9" descr="UoL_logo_black RGB"/>
          <p:cNvPicPr>
            <a:picLocks noChangeAspect="1" noChangeArrowheads="1"/>
          </p:cNvPicPr>
          <p:nvPr/>
        </p:nvPicPr>
        <p:blipFill>
          <a:blip r:embed="rId2" cstate="print"/>
          <a:srcRect/>
          <a:stretch>
            <a:fillRect/>
          </a:stretch>
        </p:blipFill>
        <p:spPr bwMode="auto">
          <a:xfrm>
            <a:off x="6622132" y="606425"/>
            <a:ext cx="2160000" cy="617145"/>
          </a:xfrm>
          <a:prstGeom prst="rect">
            <a:avLst/>
          </a:prstGeom>
          <a:noFill/>
        </p:spPr>
      </p:pic>
      <p:pic>
        <p:nvPicPr>
          <p:cNvPr id="10" name="Picture 14" descr="Skills"/>
          <p:cNvPicPr>
            <a:picLocks noChangeAspect="1" noChangeArrowheads="1"/>
          </p:cNvPicPr>
          <p:nvPr/>
        </p:nvPicPr>
        <p:blipFill>
          <a:blip r:embed="rId3" cstate="print"/>
          <a:srcRect/>
          <a:stretch>
            <a:fillRect/>
          </a:stretch>
        </p:blipFill>
        <p:spPr bwMode="auto">
          <a:xfrm>
            <a:off x="427038" y="765175"/>
            <a:ext cx="3240087" cy="442913"/>
          </a:xfrm>
          <a:prstGeom prst="rect">
            <a:avLst/>
          </a:prstGeom>
          <a:noFill/>
          <a:ln w="9525">
            <a:noFill/>
            <a:miter lim="800000"/>
            <a:headEnd/>
            <a:tailEnd/>
          </a:ln>
        </p:spPr>
      </p:pic>
      <p:pic>
        <p:nvPicPr>
          <p:cNvPr id="11" name="Picture 16" descr="Thought bubble"/>
          <p:cNvPicPr>
            <a:picLocks noChangeAspect="1" noChangeArrowheads="1"/>
          </p:cNvPicPr>
          <p:nvPr/>
        </p:nvPicPr>
        <p:blipFill>
          <a:blip r:embed="rId4" cstate="print"/>
          <a:srcRect/>
          <a:stretch>
            <a:fillRect/>
          </a:stretch>
        </p:blipFill>
        <p:spPr bwMode="auto">
          <a:xfrm>
            <a:off x="5203825" y="3475038"/>
            <a:ext cx="3033713" cy="2789237"/>
          </a:xfrm>
          <a:prstGeom prst="rect">
            <a:avLst/>
          </a:prstGeom>
          <a:noFill/>
          <a:ln w="9525">
            <a:noFill/>
            <a:miter lim="800000"/>
            <a:headEnd/>
            <a:tailEnd/>
          </a:ln>
        </p:spPr>
      </p:pic>
      <p:pic>
        <p:nvPicPr>
          <p:cNvPr id="9" name="Picture 5" descr="question"/>
          <p:cNvPicPr>
            <a:picLocks noChangeAspect="1" noChangeArrowheads="1"/>
          </p:cNvPicPr>
          <p:nvPr/>
        </p:nvPicPr>
        <p:blipFill>
          <a:blip r:embed="rId5" cstate="print"/>
          <a:srcRect/>
          <a:stretch>
            <a:fillRect/>
          </a:stretch>
        </p:blipFill>
        <p:spPr bwMode="auto">
          <a:xfrm>
            <a:off x="6494463" y="3759200"/>
            <a:ext cx="671512" cy="168592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CF2E0-CCC4-4E1E-9902-C3C36AB3FDA4}" type="datetimeFigureOut">
              <a:rPr lang="en-US" smtClean="0"/>
              <a:pPr/>
              <a:t>1/24/2017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CF2E0-CCC4-4E1E-9902-C3C36AB3FDA4}" type="datetimeFigureOut">
              <a:rPr lang="en-US" smtClean="0"/>
              <a:pPr/>
              <a:t>1/24/2017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kumimoji="0" lang="en-US" dirty="0"/>
          </a:p>
        </p:txBody>
      </p:sp>
      <p:sp>
        <p:nvSpPr>
          <p:cNvPr id="7" name="Slide Number Placeholder 6"/>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64CF2E0-CCC4-4E1E-9902-C3C36AB3FDA4}" type="datetimeFigureOut">
              <a:rPr lang="en-US" smtClean="0"/>
              <a:pPr/>
              <a:t>1/24/2017</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a:t>
            </a:fld>
            <a:endParaRPr kumimoji="0" lang="en-US" sz="1400" dirty="0">
              <a:solidFill>
                <a:srgbClr val="FFFFFF"/>
              </a:solidFill>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4CF2E0-CCC4-4E1E-9902-C3C36AB3FDA4}" type="datetimeFigureOut">
              <a:rPr lang="en-US" smtClean="0"/>
              <a:pPr/>
              <a:t>1/24/2017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kumimoji="0"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64CF2E0-CCC4-4E1E-9902-C3C36AB3FDA4}" type="datetimeFigureOut">
              <a:rPr lang="en-US" smtClean="0"/>
              <a:pPr/>
              <a:t>1/24/2017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64CF2E0-CCC4-4E1E-9902-C3C36AB3FDA4}" type="datetimeFigureOut">
              <a:rPr lang="en-US" smtClean="0"/>
              <a:pPr/>
              <a:t>1/24/2017</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4CF2E0-CCC4-4E1E-9902-C3C36AB3FDA4}" type="datetimeFigureOut">
              <a:rPr lang="en-US" smtClean="0"/>
              <a:pPr/>
              <a:t>1/24/2017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CF2E0-CCC4-4E1E-9902-C3C36AB3FDA4}" type="datetimeFigureOut">
              <a:rPr lang="en-US" smtClean="0"/>
              <a:pPr/>
              <a:t>1/24/2017</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1439863"/>
          </a:xfrm>
          <a:prstGeom prst="rect">
            <a:avLst/>
          </a:prstGeom>
          <a:solidFill>
            <a:srgbClr val="009FDA"/>
          </a:solidFill>
          <a:ln w="9525">
            <a:noFill/>
            <a:miter lim="800000"/>
            <a:headEnd/>
            <a:tailEnd/>
          </a:ln>
          <a:effectLst/>
        </p:spPr>
        <p:txBody>
          <a:bodyPr wrap="none" anchor="ctr"/>
          <a:lstStyle/>
          <a:p>
            <a:endParaRPr lang="en-GB"/>
          </a:p>
        </p:txBody>
      </p:sp>
      <p:sp>
        <p:nvSpPr>
          <p:cNvPr id="5123" name="Rectangle 3"/>
          <p:cNvSpPr>
            <a:spLocks noGrp="1" noChangeArrowheads="1"/>
          </p:cNvSpPr>
          <p:nvPr>
            <p:ph type="title"/>
          </p:nvPr>
        </p:nvSpPr>
        <p:spPr bwMode="auto">
          <a:xfrm>
            <a:off x="431800" y="1978025"/>
            <a:ext cx="8277225" cy="5762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smtClean="0"/>
          </a:p>
        </p:txBody>
      </p:sp>
      <p:sp>
        <p:nvSpPr>
          <p:cNvPr id="5124" name="Rectangle 4"/>
          <p:cNvSpPr>
            <a:spLocks noGrp="1" noChangeArrowheads="1"/>
          </p:cNvSpPr>
          <p:nvPr>
            <p:ph type="body" idx="1"/>
          </p:nvPr>
        </p:nvSpPr>
        <p:spPr bwMode="auto">
          <a:xfrm>
            <a:off x="431800" y="2698750"/>
            <a:ext cx="8277225" cy="368257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pic>
        <p:nvPicPr>
          <p:cNvPr id="7" name="Picture 9" descr="UoL_logo_black RGB"/>
          <p:cNvPicPr>
            <a:picLocks noChangeAspect="1" noChangeArrowheads="1"/>
          </p:cNvPicPr>
          <p:nvPr/>
        </p:nvPicPr>
        <p:blipFill>
          <a:blip r:embed="rId4" cstate="print"/>
          <a:srcRect/>
          <a:stretch>
            <a:fillRect/>
          </a:stretch>
        </p:blipFill>
        <p:spPr bwMode="auto">
          <a:xfrm>
            <a:off x="6622132" y="606425"/>
            <a:ext cx="2160000" cy="617145"/>
          </a:xfrm>
          <a:prstGeom prst="rect">
            <a:avLst/>
          </a:prstGeom>
          <a:noFill/>
        </p:spPr>
      </p:pic>
      <p:pic>
        <p:nvPicPr>
          <p:cNvPr id="9" name="Picture 14" descr="Skills"/>
          <p:cNvPicPr>
            <a:picLocks noChangeAspect="1" noChangeArrowheads="1"/>
          </p:cNvPicPr>
          <p:nvPr/>
        </p:nvPicPr>
        <p:blipFill>
          <a:blip r:embed="rId5" cstate="print"/>
          <a:srcRect/>
          <a:stretch>
            <a:fillRect/>
          </a:stretch>
        </p:blipFill>
        <p:spPr bwMode="auto">
          <a:xfrm>
            <a:off x="427038" y="765175"/>
            <a:ext cx="3240087" cy="4429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Arial" charset="0"/>
        </a:defRPr>
      </a:lvl2pPr>
      <a:lvl3pPr algn="l" rtl="0" eaLnBrk="1" fontAlgn="base" hangingPunct="1">
        <a:spcBef>
          <a:spcPct val="0"/>
        </a:spcBef>
        <a:spcAft>
          <a:spcPct val="0"/>
        </a:spcAft>
        <a:defRPr sz="3200">
          <a:solidFill>
            <a:schemeClr val="tx2"/>
          </a:solidFill>
          <a:latin typeface="Arial" charset="0"/>
        </a:defRPr>
      </a:lvl3pPr>
      <a:lvl4pPr algn="l" rtl="0" eaLnBrk="1" fontAlgn="base" hangingPunct="1">
        <a:spcBef>
          <a:spcPct val="0"/>
        </a:spcBef>
        <a:spcAft>
          <a:spcPct val="0"/>
        </a:spcAft>
        <a:defRPr sz="3200">
          <a:solidFill>
            <a:schemeClr val="tx2"/>
          </a:solidFill>
          <a:latin typeface="Arial" charset="0"/>
        </a:defRPr>
      </a:lvl4pPr>
      <a:lvl5pPr algn="l" rtl="0" eaLnBrk="1" fontAlgn="base" hangingPunct="1">
        <a:spcBef>
          <a:spcPct val="0"/>
        </a:spcBef>
        <a:spcAft>
          <a:spcPct val="0"/>
        </a:spcAft>
        <a:defRPr sz="3200">
          <a:solidFill>
            <a:schemeClr val="tx2"/>
          </a:solidFill>
          <a:latin typeface="Arial" charset="0"/>
        </a:defRPr>
      </a:lvl5pPr>
      <a:lvl6pPr marL="457200" algn="l" rtl="0" eaLnBrk="1" fontAlgn="base" hangingPunct="1">
        <a:spcBef>
          <a:spcPct val="0"/>
        </a:spcBef>
        <a:spcAft>
          <a:spcPct val="0"/>
        </a:spcAft>
        <a:defRPr sz="3200">
          <a:solidFill>
            <a:schemeClr val="tx2"/>
          </a:solidFill>
          <a:latin typeface="Arial" charset="0"/>
        </a:defRPr>
      </a:lvl6pPr>
      <a:lvl7pPr marL="914400" algn="l" rtl="0" eaLnBrk="1" fontAlgn="base" hangingPunct="1">
        <a:spcBef>
          <a:spcPct val="0"/>
        </a:spcBef>
        <a:spcAft>
          <a:spcPct val="0"/>
        </a:spcAft>
        <a:defRPr sz="3200">
          <a:solidFill>
            <a:schemeClr val="tx2"/>
          </a:solidFill>
          <a:latin typeface="Arial" charset="0"/>
        </a:defRPr>
      </a:lvl7pPr>
      <a:lvl8pPr marL="1371600" algn="l" rtl="0" eaLnBrk="1" fontAlgn="base" hangingPunct="1">
        <a:spcBef>
          <a:spcPct val="0"/>
        </a:spcBef>
        <a:spcAft>
          <a:spcPct val="0"/>
        </a:spcAft>
        <a:defRPr sz="3200">
          <a:solidFill>
            <a:schemeClr val="tx2"/>
          </a:solidFill>
          <a:latin typeface="Arial" charset="0"/>
        </a:defRPr>
      </a:lvl8pPr>
      <a:lvl9pPr marL="1828800" algn="l" rtl="0" eaLnBrk="1" fontAlgn="base" hangingPunct="1">
        <a:spcBef>
          <a:spcPct val="0"/>
        </a:spcBef>
        <a:spcAft>
          <a:spcPct val="0"/>
        </a:spcAft>
        <a:defRPr sz="3200">
          <a:solidFill>
            <a:schemeClr val="tx2"/>
          </a:solidFill>
          <a:latin typeface="Arial" charset="0"/>
        </a:defRPr>
      </a:lvl9pPr>
    </p:titleStyle>
    <p:bodyStyle>
      <a:lvl1pPr marL="177800" indent="-177800" algn="l" rtl="0" eaLnBrk="1" fontAlgn="base" hangingPunct="1">
        <a:spcBef>
          <a:spcPct val="20000"/>
        </a:spcBef>
        <a:spcAft>
          <a:spcPct val="0"/>
        </a:spcAft>
        <a:buFont typeface="Arial" pitchFamily="34" charset="0"/>
        <a:buChar char="•"/>
        <a:defRPr sz="2400">
          <a:solidFill>
            <a:schemeClr val="tx1"/>
          </a:solidFill>
          <a:latin typeface="+mn-lt"/>
          <a:ea typeface="+mn-ea"/>
          <a:cs typeface="+mn-cs"/>
        </a:defRPr>
      </a:lvl1pPr>
      <a:lvl2pPr marL="531813" indent="-173038" algn="l" rtl="0" eaLnBrk="1" fontAlgn="base" hangingPunct="1">
        <a:spcBef>
          <a:spcPct val="20000"/>
        </a:spcBef>
        <a:spcAft>
          <a:spcPct val="0"/>
        </a:spcAft>
        <a:buFont typeface="Arial" pitchFamily="34" charset="0"/>
        <a:buChar char="–"/>
        <a:defRPr sz="2000">
          <a:solidFill>
            <a:schemeClr val="tx1"/>
          </a:solidFill>
          <a:latin typeface="+mn-lt"/>
        </a:defRPr>
      </a:lvl2pPr>
      <a:lvl3pPr marL="890588" indent="-173038" algn="l" rtl="0" eaLnBrk="1" fontAlgn="base" hangingPunct="1">
        <a:spcBef>
          <a:spcPct val="20000"/>
        </a:spcBef>
        <a:spcAft>
          <a:spcPct val="0"/>
        </a:spcAft>
        <a:buFont typeface="Arial" pitchFamily="34" charset="0"/>
        <a:buChar char="•"/>
        <a:defRPr>
          <a:solidFill>
            <a:schemeClr val="tx1"/>
          </a:solidFill>
          <a:latin typeface="+mn-lt"/>
        </a:defRPr>
      </a:lvl3pPr>
      <a:lvl4pPr marL="1249363" indent="-173038" algn="l" rtl="0" eaLnBrk="1" fontAlgn="base" hangingPunct="1">
        <a:spcBef>
          <a:spcPct val="20000"/>
        </a:spcBef>
        <a:spcAft>
          <a:spcPct val="0"/>
        </a:spcAft>
        <a:defRPr>
          <a:solidFill>
            <a:schemeClr val="tx1"/>
          </a:solidFill>
          <a:latin typeface="+mn-lt"/>
        </a:defRPr>
      </a:lvl4pPr>
      <a:lvl5pPr marL="1608138" indent="-173038" algn="l" rtl="0" eaLnBrk="1" fontAlgn="base" hangingPunct="1">
        <a:spcBef>
          <a:spcPct val="20000"/>
        </a:spcBef>
        <a:spcAft>
          <a:spcPct val="0"/>
        </a:spcAft>
        <a:defRPr>
          <a:solidFill>
            <a:schemeClr val="tx1"/>
          </a:solidFill>
          <a:latin typeface="+mn-lt"/>
        </a:defRPr>
      </a:lvl5pPr>
      <a:lvl6pPr marL="2065338" indent="-173038" algn="l" rtl="0" eaLnBrk="1" fontAlgn="base" hangingPunct="1">
        <a:spcBef>
          <a:spcPct val="20000"/>
        </a:spcBef>
        <a:spcAft>
          <a:spcPct val="0"/>
        </a:spcAft>
        <a:defRPr>
          <a:solidFill>
            <a:schemeClr val="tx1"/>
          </a:solidFill>
          <a:latin typeface="+mn-lt"/>
        </a:defRPr>
      </a:lvl6pPr>
      <a:lvl7pPr marL="2522538" indent="-173038" algn="l" rtl="0" eaLnBrk="1" fontAlgn="base" hangingPunct="1">
        <a:spcBef>
          <a:spcPct val="20000"/>
        </a:spcBef>
        <a:spcAft>
          <a:spcPct val="0"/>
        </a:spcAft>
        <a:defRPr>
          <a:solidFill>
            <a:schemeClr val="tx1"/>
          </a:solidFill>
          <a:latin typeface="+mn-lt"/>
        </a:defRPr>
      </a:lvl7pPr>
      <a:lvl8pPr marL="2979738" indent="-173038" algn="l" rtl="0" eaLnBrk="1" fontAlgn="base" hangingPunct="1">
        <a:spcBef>
          <a:spcPct val="20000"/>
        </a:spcBef>
        <a:spcAft>
          <a:spcPct val="0"/>
        </a:spcAft>
        <a:defRPr>
          <a:solidFill>
            <a:schemeClr val="tx1"/>
          </a:solidFill>
          <a:latin typeface="+mn-lt"/>
        </a:defRPr>
      </a:lvl8pPr>
      <a:lvl9pPr marL="3436938" indent="-173038" algn="l" rtl="0" eaLnBrk="1" fontAlgn="base" hangingPunct="1">
        <a:spcBef>
          <a:spcPct val="2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564CF2E0-CCC4-4E1E-9902-C3C36AB3FDA4}" type="datetimeFigureOut">
              <a:rPr lang="en-US" smtClean="0"/>
              <a:pPr algn="r" eaLnBrk="1" latinLnBrk="0" hangingPunct="1"/>
              <a:t>1/24/2017</a:t>
            </a:fld>
            <a:endParaRPr lang="en-US" sz="1400" dirty="0">
              <a:solidFill>
                <a:schemeClr val="tx2"/>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smu.ca/administration/library/litrev.html"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hyperlink" Target="http://www.phrasebank.manchester.ac.uk/"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http://library.leeds.ac.uk/referencing"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hyperlink" Target="http://www.brad.ac.uk/learner-development/resources/study/GSP/" TargetMode="Externa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dirty="0"/>
          </a:p>
        </p:txBody>
      </p:sp>
      <p:sp>
        <p:nvSpPr>
          <p:cNvPr id="2" name="Title 1"/>
          <p:cNvSpPr>
            <a:spLocks noGrp="1"/>
          </p:cNvSpPr>
          <p:nvPr>
            <p:ph type="ctrTitle"/>
          </p:nvPr>
        </p:nvSpPr>
        <p:spPr/>
        <p:txBody>
          <a:bodyPr/>
          <a:lstStyle/>
          <a:p>
            <a:r>
              <a:rPr lang="en-GB" dirty="0" smtClean="0"/>
              <a:t>Literature Review</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itchFamily="34" charset="0"/>
              </a:rPr>
              <a:t>What is the big picture?</a:t>
            </a:r>
            <a:endParaRPr lang="en-GB" dirty="0">
              <a:latin typeface="Calibri" pitchFamily="34" charset="0"/>
            </a:endParaRPr>
          </a:p>
        </p:txBody>
      </p:sp>
      <p:sp>
        <p:nvSpPr>
          <p:cNvPr id="3" name="Content Placeholder 2"/>
          <p:cNvSpPr>
            <a:spLocks noGrp="1"/>
          </p:cNvSpPr>
          <p:nvPr>
            <p:ph sz="quarter" idx="1"/>
          </p:nvPr>
        </p:nvSpPr>
        <p:spPr/>
        <p:txBody>
          <a:bodyPr/>
          <a:lstStyle/>
          <a:p>
            <a:pPr marL="0" indent="0">
              <a:buNone/>
            </a:pPr>
            <a:r>
              <a:rPr lang="en-GB" dirty="0" smtClean="0">
                <a:latin typeface="Calibri" pitchFamily="34" charset="0"/>
              </a:rPr>
              <a:t>You might already have a “big picture” idea. </a:t>
            </a:r>
          </a:p>
          <a:p>
            <a:pPr marL="0" indent="0">
              <a:buNone/>
            </a:pPr>
            <a:r>
              <a:rPr lang="en-GB" dirty="0" smtClean="0">
                <a:latin typeface="Calibri" pitchFamily="34" charset="0"/>
              </a:rPr>
              <a:t>Your reading may then either:</a:t>
            </a:r>
          </a:p>
          <a:p>
            <a:pPr marL="258763" indent="-258763"/>
            <a:r>
              <a:rPr lang="en-GB" dirty="0" smtClean="0">
                <a:latin typeface="Calibri" pitchFamily="34" charset="0"/>
              </a:rPr>
              <a:t>Confirm and support the structure of your initial plan</a:t>
            </a:r>
          </a:p>
          <a:p>
            <a:pPr marL="258763" indent="-258763">
              <a:buNone/>
            </a:pPr>
            <a:r>
              <a:rPr lang="en-GB" dirty="0" smtClean="0">
                <a:latin typeface="Calibri" pitchFamily="34" charset="0"/>
              </a:rPr>
              <a:t>OR</a:t>
            </a:r>
          </a:p>
          <a:p>
            <a:pPr marL="258763" indent="-258763"/>
            <a:r>
              <a:rPr lang="en-GB" dirty="0" smtClean="0">
                <a:latin typeface="Calibri" pitchFamily="34" charset="0"/>
              </a:rPr>
              <a:t>Lead you to change your plan due to new ideas you’ve developed in your reading</a:t>
            </a:r>
          </a:p>
          <a:p>
            <a:endParaRPr lang="en-GB"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79712" y="3212976"/>
            <a:ext cx="4824536" cy="1446550"/>
          </a:xfrm>
          <a:prstGeom prst="rect">
            <a:avLst/>
          </a:prstGeom>
          <a:noFill/>
        </p:spPr>
        <p:txBody>
          <a:bodyPr wrap="square" rtlCol="0">
            <a:spAutoFit/>
          </a:bodyPr>
          <a:lstStyle/>
          <a:p>
            <a:pPr algn="ctr"/>
            <a:r>
              <a:rPr lang="en-GB" sz="4400" dirty="0" smtClean="0">
                <a:solidFill>
                  <a:schemeClr val="accent1">
                    <a:lumMod val="50000"/>
                  </a:schemeClr>
                </a:solidFill>
              </a:rPr>
              <a:t>Writing the review: The structure</a:t>
            </a:r>
            <a:endParaRPr lang="en-GB" sz="4400"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Structuring your literature review</a:t>
            </a:r>
            <a:endParaRPr lang="en-GB" dirty="0"/>
          </a:p>
        </p:txBody>
      </p:sp>
      <p:grpSp>
        <p:nvGrpSpPr>
          <p:cNvPr id="14" name="Group 13"/>
          <p:cNvGrpSpPr/>
          <p:nvPr/>
        </p:nvGrpSpPr>
        <p:grpSpPr>
          <a:xfrm>
            <a:off x="2843808" y="2564904"/>
            <a:ext cx="3456384" cy="3672408"/>
            <a:chOff x="3275856" y="3212976"/>
            <a:chExt cx="2448272" cy="2952328"/>
          </a:xfrm>
        </p:grpSpPr>
        <p:sp>
          <p:nvSpPr>
            <p:cNvPr id="5" name="Oval 4"/>
            <p:cNvSpPr/>
            <p:nvPr/>
          </p:nvSpPr>
          <p:spPr bwMode="auto">
            <a:xfrm>
              <a:off x="3275856" y="3212976"/>
              <a:ext cx="2448272" cy="504056"/>
            </a:xfrm>
            <a:prstGeom prst="ellipse">
              <a:avLst/>
            </a:prstGeom>
            <a:noFill/>
            <a:ln w="9525" cap="flat" cmpd="sng" algn="ctr">
              <a:solidFill>
                <a:schemeClr val="tx2"/>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cxnSp>
          <p:nvCxnSpPr>
            <p:cNvPr id="7" name="Straight Connector 6"/>
            <p:cNvCxnSpPr>
              <a:stCxn id="5" idx="2"/>
            </p:cNvCxnSpPr>
            <p:nvPr/>
          </p:nvCxnSpPr>
          <p:spPr bwMode="auto">
            <a:xfrm rot="10800000" flipH="1" flipV="1">
              <a:off x="3275856" y="3465004"/>
              <a:ext cx="1152128" cy="2700300"/>
            </a:xfrm>
            <a:prstGeom prst="line">
              <a:avLst/>
            </a:prstGeom>
            <a:noFill/>
            <a:ln w="9525" cap="flat" cmpd="sng" algn="ctr">
              <a:solidFill>
                <a:schemeClr val="tx1"/>
              </a:solidFill>
              <a:prstDash val="solid"/>
              <a:round/>
              <a:headEnd type="none" w="med" len="med"/>
              <a:tailEnd type="none" w="med" len="med"/>
            </a:ln>
            <a:effectLst/>
          </p:spPr>
        </p:cxnSp>
        <p:cxnSp>
          <p:nvCxnSpPr>
            <p:cNvPr id="8" name="Straight Connector 7"/>
            <p:cNvCxnSpPr>
              <a:stCxn id="5" idx="6"/>
            </p:cNvCxnSpPr>
            <p:nvPr/>
          </p:nvCxnSpPr>
          <p:spPr bwMode="auto">
            <a:xfrm flipH="1">
              <a:off x="4427984" y="3465004"/>
              <a:ext cx="1296144" cy="2700300"/>
            </a:xfrm>
            <a:prstGeom prst="line">
              <a:avLst/>
            </a:prstGeom>
            <a:noFill/>
            <a:ln w="9525" cap="flat" cmpd="sng" algn="ctr">
              <a:solidFill>
                <a:schemeClr val="tx1"/>
              </a:solidFill>
              <a:prstDash val="solid"/>
              <a:round/>
              <a:headEnd type="none" w="med" len="med"/>
              <a:tailEnd type="none" w="med" len="med"/>
            </a:ln>
            <a:effectLst/>
          </p:spPr>
        </p:cxnSp>
      </p:grpSp>
      <p:sp>
        <p:nvSpPr>
          <p:cNvPr id="15" name="TextBox 14"/>
          <p:cNvSpPr txBox="1"/>
          <p:nvPr/>
        </p:nvSpPr>
        <p:spPr>
          <a:xfrm>
            <a:off x="3177386" y="2628201"/>
            <a:ext cx="2880320" cy="584775"/>
          </a:xfrm>
          <a:prstGeom prst="rect">
            <a:avLst/>
          </a:prstGeom>
          <a:noFill/>
        </p:spPr>
        <p:txBody>
          <a:bodyPr wrap="square" rtlCol="0">
            <a:spAutoFit/>
          </a:bodyPr>
          <a:lstStyle/>
          <a:p>
            <a:pPr algn="ctr"/>
            <a:r>
              <a:rPr lang="en-GB" sz="1600" dirty="0" smtClean="0"/>
              <a:t>Introduction (scope and structure)</a:t>
            </a:r>
            <a:endParaRPr lang="en-GB" sz="1600" dirty="0"/>
          </a:p>
        </p:txBody>
      </p:sp>
      <p:cxnSp>
        <p:nvCxnSpPr>
          <p:cNvPr id="17" name="Straight Arrow Connector 16"/>
          <p:cNvCxnSpPr/>
          <p:nvPr/>
        </p:nvCxnSpPr>
        <p:spPr bwMode="auto">
          <a:xfrm rot="16200000" flipH="1">
            <a:off x="3080338" y="4617133"/>
            <a:ext cx="2736304" cy="72008"/>
          </a:xfrm>
          <a:prstGeom prst="straightConnector1">
            <a:avLst/>
          </a:prstGeom>
          <a:noFill/>
          <a:ln w="9525" cap="flat" cmpd="sng" algn="ctr">
            <a:solidFill>
              <a:schemeClr val="tx1"/>
            </a:solidFill>
            <a:prstDash val="solid"/>
            <a:round/>
            <a:headEnd type="none" w="med" len="med"/>
            <a:tailEnd type="arrow"/>
          </a:ln>
          <a:effectLst/>
        </p:spPr>
      </p:cxnSp>
      <p:sp>
        <p:nvSpPr>
          <p:cNvPr id="18" name="Rectangle 17"/>
          <p:cNvSpPr/>
          <p:nvPr/>
        </p:nvSpPr>
        <p:spPr bwMode="auto">
          <a:xfrm>
            <a:off x="2483768" y="6309320"/>
            <a:ext cx="4104456" cy="54868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rPr>
              <a:t>Your study/current research issues</a:t>
            </a:r>
          </a:p>
        </p:txBody>
      </p:sp>
      <p:cxnSp>
        <p:nvCxnSpPr>
          <p:cNvPr id="11" name="Straight Arrow Connector 10"/>
          <p:cNvCxnSpPr/>
          <p:nvPr/>
        </p:nvCxnSpPr>
        <p:spPr bwMode="auto">
          <a:xfrm>
            <a:off x="1763688" y="3356992"/>
            <a:ext cx="1224136" cy="1588"/>
          </a:xfrm>
          <a:prstGeom prst="straightConnector1">
            <a:avLst/>
          </a:prstGeom>
          <a:noFill/>
          <a:ln w="9525" cap="flat" cmpd="sng" algn="ctr">
            <a:solidFill>
              <a:schemeClr val="tx1"/>
            </a:solidFill>
            <a:prstDash val="solid"/>
            <a:round/>
            <a:headEnd type="none" w="med" len="med"/>
            <a:tailEnd type="arrow"/>
          </a:ln>
          <a:effectLst/>
        </p:spPr>
      </p:cxnSp>
      <p:sp>
        <p:nvSpPr>
          <p:cNvPr id="13" name="TextBox 12"/>
          <p:cNvSpPr txBox="1"/>
          <p:nvPr/>
        </p:nvSpPr>
        <p:spPr>
          <a:xfrm>
            <a:off x="251520" y="2924944"/>
            <a:ext cx="2376264" cy="646331"/>
          </a:xfrm>
          <a:prstGeom prst="rect">
            <a:avLst/>
          </a:prstGeom>
          <a:noFill/>
        </p:spPr>
        <p:txBody>
          <a:bodyPr wrap="square" rtlCol="0">
            <a:spAutoFit/>
          </a:bodyPr>
          <a:lstStyle/>
          <a:p>
            <a:r>
              <a:rPr lang="en-GB" dirty="0" smtClean="0"/>
              <a:t>Distantly related to your work</a:t>
            </a:r>
            <a:endParaRPr lang="en-GB" dirty="0"/>
          </a:p>
        </p:txBody>
      </p:sp>
      <p:cxnSp>
        <p:nvCxnSpPr>
          <p:cNvPr id="19" name="Straight Arrow Connector 18"/>
          <p:cNvCxnSpPr/>
          <p:nvPr/>
        </p:nvCxnSpPr>
        <p:spPr bwMode="auto">
          <a:xfrm>
            <a:off x="2339752" y="4363516"/>
            <a:ext cx="1224136" cy="1588"/>
          </a:xfrm>
          <a:prstGeom prst="straightConnector1">
            <a:avLst/>
          </a:prstGeom>
          <a:noFill/>
          <a:ln w="9525" cap="flat" cmpd="sng" algn="ctr">
            <a:solidFill>
              <a:schemeClr val="tx1"/>
            </a:solidFill>
            <a:prstDash val="solid"/>
            <a:round/>
            <a:headEnd type="none" w="med" len="med"/>
            <a:tailEnd type="arrow"/>
          </a:ln>
          <a:effectLst/>
        </p:spPr>
      </p:cxnSp>
      <p:cxnSp>
        <p:nvCxnSpPr>
          <p:cNvPr id="20" name="Straight Arrow Connector 19"/>
          <p:cNvCxnSpPr/>
          <p:nvPr/>
        </p:nvCxnSpPr>
        <p:spPr bwMode="auto">
          <a:xfrm>
            <a:off x="2771800" y="5445224"/>
            <a:ext cx="1224136" cy="1588"/>
          </a:xfrm>
          <a:prstGeom prst="straightConnector1">
            <a:avLst/>
          </a:prstGeom>
          <a:noFill/>
          <a:ln w="9525" cap="flat" cmpd="sng" algn="ctr">
            <a:solidFill>
              <a:schemeClr val="tx1"/>
            </a:solidFill>
            <a:prstDash val="solid"/>
            <a:round/>
            <a:headEnd type="none" w="med" len="med"/>
            <a:tailEnd type="arrow"/>
          </a:ln>
          <a:effectLst/>
        </p:spPr>
      </p:cxnSp>
      <p:sp>
        <p:nvSpPr>
          <p:cNvPr id="21" name="TextBox 20"/>
          <p:cNvSpPr txBox="1"/>
          <p:nvPr/>
        </p:nvSpPr>
        <p:spPr>
          <a:xfrm>
            <a:off x="611560" y="5229200"/>
            <a:ext cx="2376264" cy="923330"/>
          </a:xfrm>
          <a:prstGeom prst="rect">
            <a:avLst/>
          </a:prstGeom>
          <a:noFill/>
        </p:spPr>
        <p:txBody>
          <a:bodyPr wrap="square" rtlCol="0">
            <a:spAutoFit/>
          </a:bodyPr>
          <a:lstStyle/>
          <a:p>
            <a:r>
              <a:rPr lang="en-GB" dirty="0" smtClean="0"/>
              <a:t>Research that is particularly pertinent to your work</a:t>
            </a:r>
            <a:endParaRPr lang="en-GB" dirty="0"/>
          </a:p>
        </p:txBody>
      </p:sp>
      <p:sp>
        <p:nvSpPr>
          <p:cNvPr id="22" name="TextBox 21"/>
          <p:cNvSpPr txBox="1"/>
          <p:nvPr/>
        </p:nvSpPr>
        <p:spPr>
          <a:xfrm>
            <a:off x="6588224" y="2708920"/>
            <a:ext cx="2376264" cy="1200329"/>
          </a:xfrm>
          <a:prstGeom prst="rect">
            <a:avLst/>
          </a:prstGeom>
          <a:noFill/>
        </p:spPr>
        <p:txBody>
          <a:bodyPr wrap="square" rtlCol="0">
            <a:spAutoFit/>
          </a:bodyPr>
          <a:lstStyle/>
          <a:p>
            <a:pPr algn="r"/>
            <a:r>
              <a:rPr lang="en-GB" dirty="0" smtClean="0"/>
              <a:t>Background, more to do with your topic area than your research question</a:t>
            </a:r>
            <a:endParaRPr lang="en-GB" dirty="0"/>
          </a:p>
        </p:txBody>
      </p:sp>
      <p:cxnSp>
        <p:nvCxnSpPr>
          <p:cNvPr id="30" name="Straight Arrow Connector 29"/>
          <p:cNvCxnSpPr/>
          <p:nvPr/>
        </p:nvCxnSpPr>
        <p:spPr bwMode="auto">
          <a:xfrm rot="10800000">
            <a:off x="6156264" y="3444498"/>
            <a:ext cx="792000" cy="1588"/>
          </a:xfrm>
          <a:prstGeom prst="straightConnector1">
            <a:avLst/>
          </a:prstGeom>
          <a:noFill/>
          <a:ln w="9525" cap="flat" cmpd="sng" algn="ctr">
            <a:solidFill>
              <a:schemeClr val="tx1"/>
            </a:solidFill>
            <a:prstDash val="solid"/>
            <a:round/>
            <a:headEnd type="none" w="med" len="med"/>
            <a:tailEnd type="arrow"/>
          </a:ln>
          <a:effectLst/>
        </p:spPr>
      </p:cxnSp>
      <p:sp>
        <p:nvSpPr>
          <p:cNvPr id="32" name="TextBox 31"/>
          <p:cNvSpPr txBox="1"/>
          <p:nvPr/>
        </p:nvSpPr>
        <p:spPr>
          <a:xfrm>
            <a:off x="251520" y="4005064"/>
            <a:ext cx="2376264" cy="923330"/>
          </a:xfrm>
          <a:prstGeom prst="rect">
            <a:avLst/>
          </a:prstGeom>
          <a:noFill/>
        </p:spPr>
        <p:txBody>
          <a:bodyPr wrap="square" rtlCol="0">
            <a:spAutoFit/>
          </a:bodyPr>
          <a:lstStyle/>
          <a:p>
            <a:r>
              <a:rPr lang="en-GB" dirty="0" smtClean="0"/>
              <a:t>Closer to what you’re doing but not match directly</a:t>
            </a:r>
            <a:endParaRPr lang="en-GB" dirty="0"/>
          </a:p>
        </p:txBody>
      </p:sp>
      <p:sp>
        <p:nvSpPr>
          <p:cNvPr id="33" name="TextBox 32"/>
          <p:cNvSpPr txBox="1"/>
          <p:nvPr/>
        </p:nvSpPr>
        <p:spPr>
          <a:xfrm>
            <a:off x="6516216" y="3945830"/>
            <a:ext cx="2376264" cy="1200329"/>
          </a:xfrm>
          <a:prstGeom prst="rect">
            <a:avLst/>
          </a:prstGeom>
          <a:noFill/>
        </p:spPr>
        <p:txBody>
          <a:bodyPr wrap="square" rtlCol="0">
            <a:spAutoFit/>
          </a:bodyPr>
          <a:lstStyle/>
          <a:p>
            <a:pPr algn="r"/>
            <a:r>
              <a:rPr lang="en-GB" dirty="0" smtClean="0"/>
              <a:t>Narrow categories you may deal with sources in more detail</a:t>
            </a:r>
            <a:endParaRPr lang="en-GB" dirty="0"/>
          </a:p>
        </p:txBody>
      </p:sp>
      <p:cxnSp>
        <p:nvCxnSpPr>
          <p:cNvPr id="34" name="Straight Arrow Connector 33"/>
          <p:cNvCxnSpPr/>
          <p:nvPr/>
        </p:nvCxnSpPr>
        <p:spPr bwMode="auto">
          <a:xfrm rot="10800000">
            <a:off x="5580112" y="4437112"/>
            <a:ext cx="1080120" cy="1588"/>
          </a:xfrm>
          <a:prstGeom prst="straightConnector1">
            <a:avLst/>
          </a:prstGeom>
          <a:noFill/>
          <a:ln w="9525" cap="flat" cmpd="sng" algn="ctr">
            <a:solidFill>
              <a:schemeClr val="tx1"/>
            </a:solidFill>
            <a:prstDash val="solid"/>
            <a:round/>
            <a:headEnd type="none" w="med" len="med"/>
            <a:tailEnd type="arrow"/>
          </a:ln>
          <a:effectLst/>
        </p:spPr>
      </p:cxnSp>
      <p:sp>
        <p:nvSpPr>
          <p:cNvPr id="36" name="TextBox 35"/>
          <p:cNvSpPr txBox="1"/>
          <p:nvPr/>
        </p:nvSpPr>
        <p:spPr>
          <a:xfrm>
            <a:off x="6516216" y="5373216"/>
            <a:ext cx="2376264" cy="1477328"/>
          </a:xfrm>
          <a:prstGeom prst="rect">
            <a:avLst/>
          </a:prstGeom>
          <a:noFill/>
        </p:spPr>
        <p:txBody>
          <a:bodyPr wrap="square" rtlCol="0">
            <a:spAutoFit/>
          </a:bodyPr>
          <a:lstStyle/>
          <a:p>
            <a:pPr algn="r"/>
            <a:r>
              <a:rPr lang="en-GB" dirty="0" smtClean="0"/>
              <a:t>Categories close to your research and you may find you are looking at a few key papers in detail</a:t>
            </a:r>
            <a:endParaRPr lang="en-GB" dirty="0"/>
          </a:p>
        </p:txBody>
      </p:sp>
      <p:cxnSp>
        <p:nvCxnSpPr>
          <p:cNvPr id="38" name="Straight Arrow Connector 37"/>
          <p:cNvCxnSpPr/>
          <p:nvPr/>
        </p:nvCxnSpPr>
        <p:spPr bwMode="auto">
          <a:xfrm rot="10800000">
            <a:off x="5004048" y="5589240"/>
            <a:ext cx="1728192" cy="1588"/>
          </a:xfrm>
          <a:prstGeom prst="straightConnector1">
            <a:avLst/>
          </a:prstGeom>
          <a:no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(broad to narrow)</a:t>
            </a:r>
            <a:endParaRPr lang="en-GB" dirty="0"/>
          </a:p>
        </p:txBody>
      </p:sp>
      <p:sp>
        <p:nvSpPr>
          <p:cNvPr id="3" name="Content Placeholder 2"/>
          <p:cNvSpPr>
            <a:spLocks noGrp="1"/>
          </p:cNvSpPr>
          <p:nvPr>
            <p:ph sz="quarter" idx="1"/>
          </p:nvPr>
        </p:nvSpPr>
        <p:spPr>
          <a:xfrm>
            <a:off x="431800" y="2420888"/>
            <a:ext cx="8277225" cy="3682578"/>
          </a:xfrm>
        </p:spPr>
        <p:txBody>
          <a:bodyPr>
            <a:normAutofit fontScale="92500" lnSpcReduction="20000"/>
          </a:bodyPr>
          <a:lstStyle/>
          <a:p>
            <a:pPr>
              <a:buNone/>
            </a:pPr>
            <a:r>
              <a:rPr lang="en-GB" sz="2000" b="1" dirty="0" smtClean="0"/>
              <a:t>	</a:t>
            </a:r>
            <a:br>
              <a:rPr lang="en-GB" sz="2000" b="1" dirty="0" smtClean="0"/>
            </a:br>
            <a:r>
              <a:rPr lang="en-GB" sz="2000" b="1" dirty="0" smtClean="0"/>
              <a:t>Second Homes: </a:t>
            </a:r>
            <a:r>
              <a:rPr lang="en-GB" sz="2000" dirty="0" smtClean="0"/>
              <a:t>Investigating Local Perceptions and Impacts on Communities </a:t>
            </a:r>
            <a:r>
              <a:rPr lang="en-GB" sz="2000" smtClean="0"/>
              <a:t>in Cornwall</a:t>
            </a:r>
            <a:endParaRPr lang="en-GB" sz="1000" dirty="0" smtClean="0"/>
          </a:p>
          <a:p>
            <a:r>
              <a:rPr lang="en-GB" sz="2000" dirty="0" smtClean="0"/>
              <a:t>2.1 Introduction</a:t>
            </a:r>
          </a:p>
          <a:p>
            <a:r>
              <a:rPr lang="en-GB" sz="2000" dirty="0" smtClean="0"/>
              <a:t>2.2 The Growth of Second Homes</a:t>
            </a:r>
          </a:p>
          <a:p>
            <a:r>
              <a:rPr lang="en-GB" sz="2000" dirty="0" smtClean="0"/>
              <a:t>2.3 The Emergence of British Second Homes in Literature</a:t>
            </a:r>
          </a:p>
          <a:p>
            <a:r>
              <a:rPr lang="en-GB" sz="2000" dirty="0" smtClean="0"/>
              <a:t>2.4 Defining Second Homes </a:t>
            </a:r>
          </a:p>
          <a:p>
            <a:r>
              <a:rPr lang="en-GB" sz="2000" dirty="0" smtClean="0"/>
              <a:t>2.5 The Impacts of Second-Home Ownership</a:t>
            </a:r>
          </a:p>
          <a:p>
            <a:pPr lvl="1"/>
            <a:r>
              <a:rPr lang="en-GB" dirty="0" smtClean="0"/>
              <a:t>2.5.1 Housing Demand and Local Housing Markets </a:t>
            </a:r>
          </a:p>
          <a:p>
            <a:pPr lvl="1"/>
            <a:r>
              <a:rPr lang="en-GB" dirty="0" smtClean="0"/>
              <a:t>2.5.2 Local Services, Employment and Economic Demand </a:t>
            </a:r>
          </a:p>
          <a:p>
            <a:pPr lvl="1"/>
            <a:r>
              <a:rPr lang="en-GB" dirty="0" smtClean="0"/>
              <a:t>2.5.3 Community Interactions </a:t>
            </a:r>
          </a:p>
          <a:p>
            <a:r>
              <a:rPr lang="en-GB" sz="2000" dirty="0" smtClean="0"/>
              <a:t>2.6 Conclusion and Gaps for Further Study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1556792"/>
            <a:ext cx="8277225" cy="576263"/>
          </a:xfrm>
        </p:spPr>
        <p:txBody>
          <a:bodyPr>
            <a:normAutofit fontScale="90000"/>
          </a:bodyPr>
          <a:lstStyle/>
          <a:p>
            <a:r>
              <a:rPr lang="en-GB" sz="2400" dirty="0" smtClean="0"/>
              <a:t>Structuring your literature review: Factors affecting cardiovascular health </a:t>
            </a:r>
            <a:br>
              <a:rPr lang="en-GB" sz="2400" dirty="0" smtClean="0"/>
            </a:br>
            <a:r>
              <a:rPr lang="en-GB" sz="2400" dirty="0" smtClean="0"/>
              <a:t>  </a:t>
            </a:r>
            <a:br>
              <a:rPr lang="en-GB" sz="2400" dirty="0" smtClean="0"/>
            </a:br>
            <a:endParaRPr lang="en-GB" sz="2400" dirty="0"/>
          </a:p>
        </p:txBody>
      </p:sp>
      <p:grpSp>
        <p:nvGrpSpPr>
          <p:cNvPr id="16" name="Group 15"/>
          <p:cNvGrpSpPr/>
          <p:nvPr/>
        </p:nvGrpSpPr>
        <p:grpSpPr>
          <a:xfrm>
            <a:off x="1882319" y="2276872"/>
            <a:ext cx="5858033" cy="4469112"/>
            <a:chOff x="1882319" y="2272256"/>
            <a:chExt cx="5858033" cy="4469112"/>
          </a:xfrm>
        </p:grpSpPr>
        <p:sp>
          <p:nvSpPr>
            <p:cNvPr id="5" name="TextBox 4"/>
            <p:cNvSpPr txBox="1"/>
            <p:nvPr/>
          </p:nvSpPr>
          <p:spPr>
            <a:xfrm rot="19298552">
              <a:off x="3822122" y="5040680"/>
              <a:ext cx="2205814" cy="461665"/>
            </a:xfrm>
            <a:prstGeom prst="rect">
              <a:avLst/>
            </a:prstGeom>
            <a:noFill/>
          </p:spPr>
          <p:txBody>
            <a:bodyPr wrap="square" rtlCol="0">
              <a:spAutoFit/>
            </a:bodyPr>
            <a:lstStyle/>
            <a:p>
              <a:r>
                <a:rPr lang="en-GB" sz="2400" dirty="0" smtClean="0"/>
                <a:t>Hereditary</a:t>
              </a:r>
              <a:endParaRPr lang="en-GB" sz="2400" dirty="0"/>
            </a:p>
          </p:txBody>
        </p:sp>
        <p:sp>
          <p:nvSpPr>
            <p:cNvPr id="6" name="Rectangle 5"/>
            <p:cNvSpPr/>
            <p:nvPr/>
          </p:nvSpPr>
          <p:spPr>
            <a:xfrm rot="19387415">
              <a:off x="1882319" y="4589867"/>
              <a:ext cx="2358338" cy="461665"/>
            </a:xfrm>
            <a:prstGeom prst="rect">
              <a:avLst/>
            </a:prstGeom>
          </p:spPr>
          <p:txBody>
            <a:bodyPr wrap="none">
              <a:spAutoFit/>
            </a:bodyPr>
            <a:lstStyle/>
            <a:p>
              <a:pPr>
                <a:buNone/>
              </a:pPr>
              <a:r>
                <a:rPr lang="en-GB" sz="2400" dirty="0" smtClean="0"/>
                <a:t>Physical activity</a:t>
              </a:r>
            </a:p>
          </p:txBody>
        </p:sp>
        <p:sp>
          <p:nvSpPr>
            <p:cNvPr id="7" name="Rectangle 6"/>
            <p:cNvSpPr/>
            <p:nvPr/>
          </p:nvSpPr>
          <p:spPr>
            <a:xfrm rot="721697">
              <a:off x="6628283" y="4575801"/>
              <a:ext cx="732893" cy="461665"/>
            </a:xfrm>
            <a:prstGeom prst="rect">
              <a:avLst/>
            </a:prstGeom>
          </p:spPr>
          <p:txBody>
            <a:bodyPr wrap="none">
              <a:spAutoFit/>
            </a:bodyPr>
            <a:lstStyle/>
            <a:p>
              <a:pPr>
                <a:buNone/>
              </a:pPr>
              <a:r>
                <a:rPr lang="en-GB" sz="2400" dirty="0" smtClean="0"/>
                <a:t>Diet</a:t>
              </a:r>
            </a:p>
          </p:txBody>
        </p:sp>
        <p:sp>
          <p:nvSpPr>
            <p:cNvPr id="9" name="Rectangle 8"/>
            <p:cNvSpPr/>
            <p:nvPr/>
          </p:nvSpPr>
          <p:spPr>
            <a:xfrm>
              <a:off x="4499992" y="2632296"/>
              <a:ext cx="2592288" cy="830997"/>
            </a:xfrm>
            <a:prstGeom prst="rect">
              <a:avLst/>
            </a:prstGeom>
          </p:spPr>
          <p:txBody>
            <a:bodyPr wrap="square">
              <a:spAutoFit/>
            </a:bodyPr>
            <a:lstStyle/>
            <a:p>
              <a:pPr>
                <a:buNone/>
              </a:pPr>
              <a:r>
                <a:rPr lang="en-GB" sz="2400" dirty="0" smtClean="0"/>
                <a:t>Psychological </a:t>
              </a:r>
            </a:p>
            <a:p>
              <a:pPr>
                <a:buNone/>
              </a:pPr>
              <a:r>
                <a:rPr lang="en-GB" sz="2400" dirty="0" smtClean="0"/>
                <a:t>factors</a:t>
              </a:r>
            </a:p>
          </p:txBody>
        </p:sp>
        <p:sp>
          <p:nvSpPr>
            <p:cNvPr id="12" name="Rectangle 11"/>
            <p:cNvSpPr/>
            <p:nvPr/>
          </p:nvSpPr>
          <p:spPr bwMode="auto">
            <a:xfrm>
              <a:off x="2051720" y="2272256"/>
              <a:ext cx="5544616" cy="4464496"/>
            </a:xfrm>
            <a:prstGeom prst="rect">
              <a:avLst/>
            </a:prstGeom>
            <a:noFill/>
            <a:ln w="9525" cap="flat" cmpd="sng" algn="ctr">
              <a:solidFill>
                <a:srgbClr val="00B0F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5" name="Freeform 14"/>
            <p:cNvSpPr/>
            <p:nvPr/>
          </p:nvSpPr>
          <p:spPr bwMode="auto">
            <a:xfrm>
              <a:off x="2048256" y="2297384"/>
              <a:ext cx="2212848" cy="1700784"/>
            </a:xfrm>
            <a:custGeom>
              <a:avLst/>
              <a:gdLst>
                <a:gd name="connsiteX0" fmla="*/ 2212848 w 2212848"/>
                <a:gd name="connsiteY0" fmla="*/ 0 h 1700784"/>
                <a:gd name="connsiteX1" fmla="*/ 1572768 w 2212848"/>
                <a:gd name="connsiteY1" fmla="*/ 1335024 h 1700784"/>
                <a:gd name="connsiteX2" fmla="*/ 0 w 2212848"/>
                <a:gd name="connsiteY2" fmla="*/ 1700784 h 1700784"/>
                <a:gd name="connsiteX3" fmla="*/ 0 w 2212848"/>
                <a:gd name="connsiteY3" fmla="*/ 1700784 h 1700784"/>
              </a:gdLst>
              <a:ahLst/>
              <a:cxnLst>
                <a:cxn ang="0">
                  <a:pos x="connsiteX0" y="connsiteY0"/>
                </a:cxn>
                <a:cxn ang="0">
                  <a:pos x="connsiteX1" y="connsiteY1"/>
                </a:cxn>
                <a:cxn ang="0">
                  <a:pos x="connsiteX2" y="connsiteY2"/>
                </a:cxn>
                <a:cxn ang="0">
                  <a:pos x="connsiteX3" y="connsiteY3"/>
                </a:cxn>
              </a:cxnLst>
              <a:rect l="l" t="t" r="r" b="b"/>
              <a:pathLst>
                <a:path w="2212848" h="1700784">
                  <a:moveTo>
                    <a:pt x="2212848" y="0"/>
                  </a:moveTo>
                  <a:cubicBezTo>
                    <a:pt x="2077212" y="525780"/>
                    <a:pt x="1941576" y="1051560"/>
                    <a:pt x="1572768" y="1335024"/>
                  </a:cubicBezTo>
                  <a:cubicBezTo>
                    <a:pt x="1203960" y="1618488"/>
                    <a:pt x="0" y="1700784"/>
                    <a:pt x="0" y="1700784"/>
                  </a:cubicBezTo>
                  <a:lnTo>
                    <a:pt x="0" y="1700784"/>
                  </a:lnTo>
                </a:path>
              </a:pathLst>
            </a:custGeom>
            <a:noFill/>
            <a:ln w="38100" cap="flat" cmpd="sng" algn="ctr">
              <a:solidFill>
                <a:srgbClr val="75C4FF"/>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7" name="Freeform 16"/>
            <p:cNvSpPr/>
            <p:nvPr/>
          </p:nvSpPr>
          <p:spPr bwMode="auto">
            <a:xfrm>
              <a:off x="3749040" y="3297128"/>
              <a:ext cx="3991312" cy="710184"/>
            </a:xfrm>
            <a:custGeom>
              <a:avLst/>
              <a:gdLst>
                <a:gd name="connsiteX0" fmla="*/ 0 w 4169664"/>
                <a:gd name="connsiteY0" fmla="*/ 262128 h 710184"/>
                <a:gd name="connsiteX1" fmla="*/ 1975104 w 4169664"/>
                <a:gd name="connsiteY1" fmla="*/ 682752 h 710184"/>
                <a:gd name="connsiteX2" fmla="*/ 3858768 w 4169664"/>
                <a:gd name="connsiteY2" fmla="*/ 97536 h 710184"/>
                <a:gd name="connsiteX3" fmla="*/ 3840480 w 4169664"/>
                <a:gd name="connsiteY3" fmla="*/ 97536 h 710184"/>
              </a:gdLst>
              <a:ahLst/>
              <a:cxnLst>
                <a:cxn ang="0">
                  <a:pos x="connsiteX0" y="connsiteY0"/>
                </a:cxn>
                <a:cxn ang="0">
                  <a:pos x="connsiteX1" y="connsiteY1"/>
                </a:cxn>
                <a:cxn ang="0">
                  <a:pos x="connsiteX2" y="connsiteY2"/>
                </a:cxn>
                <a:cxn ang="0">
                  <a:pos x="connsiteX3" y="connsiteY3"/>
                </a:cxn>
              </a:cxnLst>
              <a:rect l="l" t="t" r="r" b="b"/>
              <a:pathLst>
                <a:path w="4169664" h="710184">
                  <a:moveTo>
                    <a:pt x="0" y="262128"/>
                  </a:moveTo>
                  <a:cubicBezTo>
                    <a:pt x="665988" y="486156"/>
                    <a:pt x="1331976" y="710184"/>
                    <a:pt x="1975104" y="682752"/>
                  </a:cubicBezTo>
                  <a:cubicBezTo>
                    <a:pt x="2618232" y="655320"/>
                    <a:pt x="3547872" y="195072"/>
                    <a:pt x="3858768" y="97536"/>
                  </a:cubicBezTo>
                  <a:cubicBezTo>
                    <a:pt x="4169664" y="0"/>
                    <a:pt x="4005072" y="48768"/>
                    <a:pt x="3840480" y="97536"/>
                  </a:cubicBezTo>
                </a:path>
              </a:pathLst>
            </a:custGeom>
            <a:noFill/>
            <a:ln w="38100" cap="flat" cmpd="sng" algn="ctr">
              <a:solidFill>
                <a:srgbClr val="75C4FF"/>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8" name="Rectangle 17"/>
            <p:cNvSpPr/>
            <p:nvPr/>
          </p:nvSpPr>
          <p:spPr>
            <a:xfrm rot="19805093">
              <a:off x="2065256" y="2692141"/>
              <a:ext cx="1794081" cy="461665"/>
            </a:xfrm>
            <a:prstGeom prst="rect">
              <a:avLst/>
            </a:prstGeom>
          </p:spPr>
          <p:txBody>
            <a:bodyPr wrap="none">
              <a:spAutoFit/>
            </a:bodyPr>
            <a:lstStyle/>
            <a:p>
              <a:pPr>
                <a:buNone/>
              </a:pPr>
              <a:r>
                <a:rPr lang="en-GB" sz="2400" dirty="0" smtClean="0"/>
                <a:t>Introduction</a:t>
              </a:r>
            </a:p>
          </p:txBody>
        </p:sp>
        <p:sp>
          <p:nvSpPr>
            <p:cNvPr id="19" name="Rectangle 18"/>
            <p:cNvSpPr/>
            <p:nvPr/>
          </p:nvSpPr>
          <p:spPr>
            <a:xfrm rot="19805093">
              <a:off x="5895568" y="5692421"/>
              <a:ext cx="1710725" cy="461665"/>
            </a:xfrm>
            <a:prstGeom prst="rect">
              <a:avLst/>
            </a:prstGeom>
          </p:spPr>
          <p:txBody>
            <a:bodyPr wrap="none">
              <a:spAutoFit/>
            </a:bodyPr>
            <a:lstStyle/>
            <a:p>
              <a:pPr>
                <a:buNone/>
              </a:pPr>
              <a:r>
                <a:rPr lang="en-GB" sz="2400" dirty="0" smtClean="0"/>
                <a:t>Conclusion</a:t>
              </a:r>
            </a:p>
          </p:txBody>
        </p:sp>
        <p:sp>
          <p:nvSpPr>
            <p:cNvPr id="21" name="Freeform 20"/>
            <p:cNvSpPr/>
            <p:nvPr/>
          </p:nvSpPr>
          <p:spPr bwMode="auto">
            <a:xfrm>
              <a:off x="3273552" y="3723848"/>
              <a:ext cx="954024" cy="3017520"/>
            </a:xfrm>
            <a:custGeom>
              <a:avLst/>
              <a:gdLst>
                <a:gd name="connsiteX0" fmla="*/ 896112 w 954024"/>
                <a:gd name="connsiteY0" fmla="*/ 0 h 3017520"/>
                <a:gd name="connsiteX1" fmla="*/ 804672 w 954024"/>
                <a:gd name="connsiteY1" fmla="*/ 1627632 h 3017520"/>
                <a:gd name="connsiteX2" fmla="*/ 0 w 954024"/>
                <a:gd name="connsiteY2" fmla="*/ 3017520 h 3017520"/>
              </a:gdLst>
              <a:ahLst/>
              <a:cxnLst>
                <a:cxn ang="0">
                  <a:pos x="connsiteX0" y="connsiteY0"/>
                </a:cxn>
                <a:cxn ang="0">
                  <a:pos x="connsiteX1" y="connsiteY1"/>
                </a:cxn>
                <a:cxn ang="0">
                  <a:pos x="connsiteX2" y="connsiteY2"/>
                </a:cxn>
              </a:cxnLst>
              <a:rect l="l" t="t" r="r" b="b"/>
              <a:pathLst>
                <a:path w="954024" h="3017520">
                  <a:moveTo>
                    <a:pt x="896112" y="0"/>
                  </a:moveTo>
                  <a:cubicBezTo>
                    <a:pt x="925068" y="562356"/>
                    <a:pt x="954024" y="1124712"/>
                    <a:pt x="804672" y="1627632"/>
                  </a:cubicBezTo>
                  <a:cubicBezTo>
                    <a:pt x="655320" y="2130552"/>
                    <a:pt x="327660" y="2574036"/>
                    <a:pt x="0" y="3017520"/>
                  </a:cubicBezTo>
                </a:path>
              </a:pathLst>
            </a:custGeom>
            <a:noFill/>
            <a:ln w="38100" cap="flat" cmpd="sng" algn="ctr">
              <a:solidFill>
                <a:srgbClr val="75C4FF"/>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22" name="Freeform 21"/>
            <p:cNvSpPr/>
            <p:nvPr/>
          </p:nvSpPr>
          <p:spPr bwMode="auto">
            <a:xfrm>
              <a:off x="5436096" y="5153360"/>
              <a:ext cx="2153424" cy="1583392"/>
            </a:xfrm>
            <a:custGeom>
              <a:avLst/>
              <a:gdLst>
                <a:gd name="connsiteX0" fmla="*/ 0 w 2121408"/>
                <a:gd name="connsiteY0" fmla="*/ 1533144 h 1533144"/>
                <a:gd name="connsiteX1" fmla="*/ 987552 w 2121408"/>
                <a:gd name="connsiteY1" fmla="*/ 234696 h 1533144"/>
                <a:gd name="connsiteX2" fmla="*/ 2121408 w 2121408"/>
                <a:gd name="connsiteY2" fmla="*/ 124968 h 1533144"/>
              </a:gdLst>
              <a:ahLst/>
              <a:cxnLst>
                <a:cxn ang="0">
                  <a:pos x="connsiteX0" y="connsiteY0"/>
                </a:cxn>
                <a:cxn ang="0">
                  <a:pos x="connsiteX1" y="connsiteY1"/>
                </a:cxn>
                <a:cxn ang="0">
                  <a:pos x="connsiteX2" y="connsiteY2"/>
                </a:cxn>
              </a:cxnLst>
              <a:rect l="l" t="t" r="r" b="b"/>
              <a:pathLst>
                <a:path w="2121408" h="1533144">
                  <a:moveTo>
                    <a:pt x="0" y="1533144"/>
                  </a:moveTo>
                  <a:cubicBezTo>
                    <a:pt x="316992" y="1001268"/>
                    <a:pt x="633984" y="469392"/>
                    <a:pt x="987552" y="234696"/>
                  </a:cubicBezTo>
                  <a:cubicBezTo>
                    <a:pt x="1341120" y="0"/>
                    <a:pt x="1731264" y="62484"/>
                    <a:pt x="2121408" y="124968"/>
                  </a:cubicBezTo>
                </a:path>
              </a:pathLst>
            </a:custGeom>
            <a:noFill/>
            <a:ln w="38100" cap="flat" cmpd="sng" algn="ctr">
              <a:solidFill>
                <a:srgbClr val="75C4FF"/>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24" name="Freeform 23"/>
            <p:cNvSpPr/>
            <p:nvPr/>
          </p:nvSpPr>
          <p:spPr bwMode="auto">
            <a:xfrm>
              <a:off x="5361432" y="3979880"/>
              <a:ext cx="637032" cy="1847088"/>
            </a:xfrm>
            <a:custGeom>
              <a:avLst/>
              <a:gdLst>
                <a:gd name="connsiteX0" fmla="*/ 435864 w 637032"/>
                <a:gd name="connsiteY0" fmla="*/ 0 h 1847088"/>
                <a:gd name="connsiteX1" fmla="*/ 33528 w 637032"/>
                <a:gd name="connsiteY1" fmla="*/ 1133856 h 1847088"/>
                <a:gd name="connsiteX2" fmla="*/ 637032 w 637032"/>
                <a:gd name="connsiteY2" fmla="*/ 1847088 h 1847088"/>
              </a:gdLst>
              <a:ahLst/>
              <a:cxnLst>
                <a:cxn ang="0">
                  <a:pos x="connsiteX0" y="connsiteY0"/>
                </a:cxn>
                <a:cxn ang="0">
                  <a:pos x="connsiteX1" y="connsiteY1"/>
                </a:cxn>
                <a:cxn ang="0">
                  <a:pos x="connsiteX2" y="connsiteY2"/>
                </a:cxn>
              </a:cxnLst>
              <a:rect l="l" t="t" r="r" b="b"/>
              <a:pathLst>
                <a:path w="637032" h="1847088">
                  <a:moveTo>
                    <a:pt x="435864" y="0"/>
                  </a:moveTo>
                  <a:cubicBezTo>
                    <a:pt x="217932" y="413004"/>
                    <a:pt x="0" y="826008"/>
                    <a:pt x="33528" y="1133856"/>
                  </a:cubicBezTo>
                  <a:cubicBezTo>
                    <a:pt x="67056" y="1441704"/>
                    <a:pt x="352044" y="1644396"/>
                    <a:pt x="637032" y="1847088"/>
                  </a:cubicBezTo>
                </a:path>
              </a:pathLst>
            </a:custGeom>
            <a:noFill/>
            <a:ln w="38100" cap="flat" cmpd="sng" algn="ctr">
              <a:solidFill>
                <a:srgbClr val="75C4FF"/>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Chronological</a:t>
            </a:r>
            <a:endParaRPr lang="en-GB" dirty="0"/>
          </a:p>
        </p:txBody>
      </p:sp>
      <p:sp>
        <p:nvSpPr>
          <p:cNvPr id="3" name="Content Placeholder 2"/>
          <p:cNvSpPr>
            <a:spLocks noGrp="1"/>
          </p:cNvSpPr>
          <p:nvPr>
            <p:ph sz="quarter" idx="1"/>
          </p:nvPr>
        </p:nvSpPr>
        <p:spPr/>
        <p:txBody>
          <a:bodyPr/>
          <a:lstStyle/>
          <a:p>
            <a:r>
              <a:rPr lang="en-GB" dirty="0" smtClean="0"/>
              <a:t>A literature review on theories of mental illness might present how the understanding of mental illness has changed through the centuries, by giving a series of examples of key developments and ending with current theories and the direction your research will take.</a:t>
            </a:r>
          </a:p>
          <a:p>
            <a:endParaRPr lang="en-GB" dirty="0"/>
          </a:p>
          <a:p>
            <a:pPr marL="0" indent="0">
              <a:buNone/>
            </a:pPr>
            <a:r>
              <a:rPr lang="en-GB" sz="1200" dirty="0"/>
              <a:t>Taken from </a:t>
            </a:r>
            <a:r>
              <a:rPr lang="en-GB" sz="1200" dirty="0">
                <a:hlinkClick r:id="rId2"/>
              </a:rPr>
              <a:t>http://</a:t>
            </a:r>
            <a:r>
              <a:rPr lang="en-GB" sz="1200" dirty="0" smtClean="0">
                <a:hlinkClick r:id="rId2"/>
              </a:rPr>
              <a:t>www.smu.ca/administration/library/litrev.html</a:t>
            </a:r>
            <a:r>
              <a:rPr lang="en-GB" sz="1200" dirty="0" smtClean="0"/>
              <a:t> </a:t>
            </a:r>
            <a:endParaRPr lang="en-GB"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79712" y="3212976"/>
            <a:ext cx="4824536" cy="1446550"/>
          </a:xfrm>
          <a:prstGeom prst="rect">
            <a:avLst/>
          </a:prstGeom>
          <a:noFill/>
        </p:spPr>
        <p:txBody>
          <a:bodyPr wrap="square" rtlCol="0">
            <a:spAutoFit/>
          </a:bodyPr>
          <a:lstStyle/>
          <a:p>
            <a:pPr algn="ctr"/>
            <a:r>
              <a:rPr lang="en-GB" sz="4400" dirty="0" smtClean="0">
                <a:solidFill>
                  <a:schemeClr val="accent1">
                    <a:lumMod val="50000"/>
                  </a:schemeClr>
                </a:solidFill>
              </a:rPr>
              <a:t>Writing the literature review</a:t>
            </a:r>
            <a:endParaRPr lang="en-GB" sz="4400"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Activity 4: The introduction</a:t>
            </a:r>
            <a:br>
              <a:rPr lang="en-GB" dirty="0" smtClean="0"/>
            </a:br>
            <a:r>
              <a:rPr lang="en-GB" dirty="0" smtClean="0"/>
              <a:t/>
            </a:r>
            <a:br>
              <a:rPr lang="en-GB" dirty="0" smtClean="0"/>
            </a:br>
            <a:r>
              <a:rPr lang="en-GB" dirty="0" smtClean="0"/>
              <a:t/>
            </a:r>
            <a:br>
              <a:rPr lang="en-GB" dirty="0" smtClean="0"/>
            </a:br>
            <a:endParaRPr lang="en-GB" dirty="0"/>
          </a:p>
        </p:txBody>
      </p:sp>
      <p:sp>
        <p:nvSpPr>
          <p:cNvPr id="3" name="Content Placeholder 2"/>
          <p:cNvSpPr>
            <a:spLocks noGrp="1"/>
          </p:cNvSpPr>
          <p:nvPr>
            <p:ph sz="quarter" idx="1"/>
          </p:nvPr>
        </p:nvSpPr>
        <p:spPr>
          <a:xfrm>
            <a:off x="431800" y="3058790"/>
            <a:ext cx="8277225" cy="3682578"/>
          </a:xfrm>
        </p:spPr>
        <p:txBody>
          <a:bodyPr/>
          <a:lstStyle/>
          <a:p>
            <a:pPr>
              <a:buNone/>
            </a:pPr>
            <a:r>
              <a:rPr lang="en-GB" dirty="0" smtClean="0"/>
              <a:t>	Compare the two introductions on your handout and answer the questions underneath the extracts</a:t>
            </a:r>
          </a:p>
          <a:p>
            <a:pPr>
              <a:buNone/>
            </a:pPr>
            <a:endParaRPr lang="en-GB" dirty="0" smtClean="0"/>
          </a:p>
          <a:p>
            <a:pPr>
              <a:buNone/>
            </a:pPr>
            <a:endParaRPr lang="en-GB"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Writing the literature review: the introduction</a:t>
            </a:r>
            <a:endParaRPr lang="en-GB" dirty="0"/>
          </a:p>
        </p:txBody>
      </p:sp>
      <p:sp>
        <p:nvSpPr>
          <p:cNvPr id="3" name="Content Placeholder 2"/>
          <p:cNvSpPr>
            <a:spLocks noGrp="1"/>
          </p:cNvSpPr>
          <p:nvPr>
            <p:ph sz="quarter" idx="1"/>
          </p:nvPr>
        </p:nvSpPr>
        <p:spPr/>
        <p:txBody>
          <a:bodyPr/>
          <a:lstStyle/>
          <a:p>
            <a:pPr>
              <a:buNone/>
            </a:pPr>
            <a:r>
              <a:rPr lang="en-GB" dirty="0" smtClean="0"/>
              <a:t>Could include:</a:t>
            </a:r>
          </a:p>
          <a:p>
            <a:r>
              <a:rPr lang="en-GB" dirty="0" smtClean="0"/>
              <a:t>Why the topic is important- is it an area of current interest?</a:t>
            </a:r>
          </a:p>
          <a:p>
            <a:r>
              <a:rPr lang="en-GB" dirty="0" smtClean="0"/>
              <a:t>The scope of the review- the aspects of the topic that will be covered</a:t>
            </a:r>
          </a:p>
          <a:p>
            <a:r>
              <a:rPr lang="en-GB" dirty="0" smtClean="0"/>
              <a:t>How the review is organised</a:t>
            </a:r>
          </a:p>
          <a:p>
            <a:r>
              <a:rPr lang="en-GB" dirty="0" smtClean="0"/>
              <a:t>Has the topic been widely researched? Or not? </a:t>
            </a:r>
          </a:p>
          <a:p>
            <a:r>
              <a:rPr lang="en-GB" dirty="0" smtClean="0"/>
              <a:t>Significant gaps in the research into your topic</a:t>
            </a:r>
          </a:p>
          <a:p>
            <a:r>
              <a:rPr lang="en-GB" dirty="0" smtClean="0"/>
              <a:t>Is there debate and controversy about the topic or a consensus?  </a:t>
            </a:r>
          </a:p>
          <a:p>
            <a:pPr>
              <a:buNone/>
            </a:pPr>
            <a:endParaRPr lang="en-GB" dirty="0" smtClean="0"/>
          </a:p>
          <a:p>
            <a:pPr>
              <a:buNone/>
            </a:pPr>
            <a:endParaRPr lang="en-GB" dirty="0" smtClean="0"/>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body: General writing advice</a:t>
            </a:r>
            <a:endParaRPr lang="en-GB" dirty="0"/>
          </a:p>
        </p:txBody>
      </p:sp>
      <p:sp>
        <p:nvSpPr>
          <p:cNvPr id="3" name="Content Placeholder 2"/>
          <p:cNvSpPr>
            <a:spLocks noGrp="1"/>
          </p:cNvSpPr>
          <p:nvPr>
            <p:ph sz="quarter" idx="1"/>
          </p:nvPr>
        </p:nvSpPr>
        <p:spPr/>
        <p:txBody>
          <a:bodyPr/>
          <a:lstStyle/>
          <a:p>
            <a:pPr>
              <a:buNone/>
            </a:pPr>
            <a:r>
              <a:rPr lang="en-GB" dirty="0" smtClean="0"/>
              <a:t>“Provide the reader with </a:t>
            </a:r>
            <a:r>
              <a:rPr lang="en-GB" dirty="0" smtClean="0">
                <a:solidFill>
                  <a:srgbClr val="FF0000"/>
                </a:solidFill>
              </a:rPr>
              <a:t>strong "umbrella" sentences </a:t>
            </a:r>
            <a:r>
              <a:rPr lang="en-GB" dirty="0" smtClean="0"/>
              <a:t>at beginnings of paragraphs, </a:t>
            </a:r>
            <a:r>
              <a:rPr lang="en-GB" dirty="0" smtClean="0">
                <a:solidFill>
                  <a:srgbClr val="FF0000"/>
                </a:solidFill>
              </a:rPr>
              <a:t>"signposts" throughout</a:t>
            </a:r>
            <a:r>
              <a:rPr lang="en-GB" dirty="0" smtClean="0"/>
              <a:t>, and brief </a:t>
            </a:r>
            <a:r>
              <a:rPr lang="en-GB" dirty="0" smtClean="0">
                <a:solidFill>
                  <a:srgbClr val="FF0000"/>
                </a:solidFill>
              </a:rPr>
              <a:t>"so what" summary sentences </a:t>
            </a:r>
            <a:r>
              <a:rPr lang="en-GB" dirty="0" smtClean="0"/>
              <a:t>at intermediate points in the review to aid in understanding comparisons and analyses”. </a:t>
            </a:r>
          </a:p>
          <a:p>
            <a:pPr>
              <a:buNone/>
            </a:pPr>
            <a:endParaRPr lang="en-GB" dirty="0" smtClean="0"/>
          </a:p>
          <a:p>
            <a:r>
              <a:rPr lang="en-GB" dirty="0" smtClean="0"/>
              <a:t>Use language to show confidence/caution: </a:t>
            </a:r>
          </a:p>
          <a:p>
            <a:pPr>
              <a:buNone/>
            </a:pPr>
            <a:r>
              <a:rPr lang="en-GB" dirty="0" smtClean="0"/>
              <a:t>e.g. There is </a:t>
            </a:r>
            <a:r>
              <a:rPr lang="en-GB" b="1" dirty="0" smtClean="0"/>
              <a:t>clearly</a:t>
            </a:r>
            <a:r>
              <a:rPr lang="en-GB" dirty="0" smtClean="0"/>
              <a:t> a link.../This </a:t>
            </a:r>
            <a:r>
              <a:rPr lang="en-GB" b="1" dirty="0" smtClean="0"/>
              <a:t>suggests</a:t>
            </a:r>
            <a:r>
              <a:rPr lang="en-GB" dirty="0" smtClean="0"/>
              <a:t> a </a:t>
            </a:r>
            <a:r>
              <a:rPr lang="en-GB" b="1" dirty="0" smtClean="0"/>
              <a:t>possible</a:t>
            </a:r>
            <a:r>
              <a:rPr lang="en-GB" dirty="0" smtClean="0"/>
              <a:t> link...</a:t>
            </a:r>
          </a:p>
          <a:p>
            <a:r>
              <a:rPr lang="en-GB" dirty="0" smtClean="0"/>
              <a:t>Use you own voice to comment on the literature</a:t>
            </a:r>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itchFamily="34" charset="0"/>
              </a:rPr>
              <a:t>Literature Review</a:t>
            </a:r>
            <a:endParaRPr lang="en-GB" dirty="0">
              <a:latin typeface="Calibri" pitchFamily="34" charset="0"/>
            </a:endParaRPr>
          </a:p>
        </p:txBody>
      </p:sp>
      <p:sp>
        <p:nvSpPr>
          <p:cNvPr id="3" name="Content Placeholder 2"/>
          <p:cNvSpPr>
            <a:spLocks noGrp="1"/>
          </p:cNvSpPr>
          <p:nvPr>
            <p:ph sz="quarter" idx="1"/>
          </p:nvPr>
        </p:nvSpPr>
        <p:spPr/>
        <p:txBody>
          <a:bodyPr>
            <a:normAutofit/>
          </a:bodyPr>
          <a:lstStyle/>
          <a:p>
            <a:pPr marL="457200" indent="-457200">
              <a:buFont typeface="+mj-lt"/>
              <a:buAutoNum type="arabicPeriod"/>
            </a:pPr>
            <a:endParaRPr lang="en-GB" sz="3600" dirty="0" smtClean="0">
              <a:latin typeface="Calibri" pitchFamily="34" charset="0"/>
            </a:endParaRPr>
          </a:p>
          <a:p>
            <a:pPr marL="457200" indent="-457200">
              <a:buFont typeface="+mj-lt"/>
              <a:buAutoNum type="arabicPeriod"/>
            </a:pPr>
            <a:r>
              <a:rPr lang="en-GB" sz="3600" dirty="0" smtClean="0">
                <a:latin typeface="Calibri" pitchFamily="34" charset="0"/>
              </a:rPr>
              <a:t>What is a literature review?</a:t>
            </a:r>
          </a:p>
          <a:p>
            <a:pPr marL="457200" indent="-457200">
              <a:buFont typeface="+mj-lt"/>
              <a:buAutoNum type="arabicPeriod"/>
            </a:pPr>
            <a:endParaRPr lang="en-GB" sz="3600" dirty="0" smtClean="0">
              <a:latin typeface="Calibri" pitchFamily="34" charset="0"/>
            </a:endParaRPr>
          </a:p>
          <a:p>
            <a:pPr marL="457200" indent="-457200">
              <a:buFont typeface="+mj-lt"/>
              <a:buAutoNum type="arabicPeriod"/>
            </a:pPr>
            <a:r>
              <a:rPr lang="en-GB" sz="3600" dirty="0" smtClean="0">
                <a:latin typeface="Calibri" pitchFamily="34" charset="0"/>
              </a:rPr>
              <a:t>What is the purpose of the literature review in your project?</a:t>
            </a:r>
            <a:endParaRPr lang="en-GB" sz="3600" dirty="0">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404664"/>
            <a:ext cx="8277225" cy="576263"/>
          </a:xfrm>
        </p:spPr>
        <p:txBody>
          <a:bodyPr>
            <a:normAutofit fontScale="90000"/>
          </a:bodyPr>
          <a:lstStyle/>
          <a:p>
            <a:r>
              <a:rPr lang="en-GB" dirty="0" smtClean="0"/>
              <a:t>Critical writing in a literature review can include…</a:t>
            </a:r>
            <a:endParaRPr lang="en-GB" dirty="0"/>
          </a:p>
        </p:txBody>
      </p:sp>
      <p:sp>
        <p:nvSpPr>
          <p:cNvPr id="3" name="Content Placeholder 2"/>
          <p:cNvSpPr>
            <a:spLocks noGrp="1"/>
          </p:cNvSpPr>
          <p:nvPr>
            <p:ph sz="quarter" idx="1"/>
          </p:nvPr>
        </p:nvSpPr>
        <p:spPr>
          <a:xfrm>
            <a:off x="431800" y="1125389"/>
            <a:ext cx="8277225" cy="3682578"/>
          </a:xfrm>
        </p:spPr>
        <p:txBody>
          <a:bodyPr>
            <a:normAutofit fontScale="77500" lnSpcReduction="20000"/>
          </a:bodyPr>
          <a:lstStyle/>
          <a:p>
            <a:pPr marL="457200" indent="-457200">
              <a:buFont typeface="+mj-lt"/>
              <a:buAutoNum type="arabicPeriod"/>
            </a:pPr>
            <a:r>
              <a:rPr lang="en-GB" sz="2200" dirty="0" smtClean="0"/>
              <a:t>Comparing and contrasting different theories, concepts etc and indicating the position you are taking for your own work</a:t>
            </a:r>
          </a:p>
          <a:p>
            <a:pPr marL="457200" indent="-457200">
              <a:buFont typeface="+mj-lt"/>
              <a:buAutoNum type="arabicPeriod"/>
            </a:pPr>
            <a:r>
              <a:rPr lang="en-GB" sz="2200" dirty="0" smtClean="0"/>
              <a:t>Showing how limitations in others work creates a research gap for you. </a:t>
            </a:r>
          </a:p>
          <a:p>
            <a:pPr marL="457200" indent="-457200">
              <a:buFont typeface="+mj-lt"/>
              <a:buAutoNum type="arabicPeriod"/>
            </a:pPr>
            <a:r>
              <a:rPr lang="en-GB" sz="2200" dirty="0" smtClean="0"/>
              <a:t>Strategic and selective referencing to support the underpinning arguments which form the basis of your research</a:t>
            </a:r>
          </a:p>
          <a:p>
            <a:pPr marL="457200" indent="-457200">
              <a:buFont typeface="+mj-lt"/>
              <a:buAutoNum type="arabicPeriod"/>
            </a:pPr>
            <a:r>
              <a:rPr lang="en-GB" sz="2200" dirty="0" smtClean="0"/>
              <a:t>Synthesising and reformulating arguments from various sources to create new/more developed point of view</a:t>
            </a:r>
          </a:p>
          <a:p>
            <a:pPr marL="457200" indent="-457200">
              <a:buFont typeface="+mj-lt"/>
              <a:buAutoNum type="arabicPeriod"/>
            </a:pPr>
            <a:r>
              <a:rPr lang="en-GB" sz="2200" dirty="0" smtClean="0"/>
              <a:t>Agreeing with/defending a point of view or finding</a:t>
            </a:r>
          </a:p>
          <a:p>
            <a:pPr marL="457200" indent="-457200">
              <a:buFont typeface="+mj-lt"/>
              <a:buAutoNum type="arabicPeriod"/>
            </a:pPr>
            <a:r>
              <a:rPr lang="en-GB" sz="2200" dirty="0" smtClean="0"/>
              <a:t>Accepting current viewpoints have some strengths but qualifying your position by highlighting weaknesses</a:t>
            </a:r>
          </a:p>
          <a:p>
            <a:pPr marL="457200" indent="-457200">
              <a:buFont typeface="+mj-lt"/>
              <a:buAutoNum type="arabicPeriod"/>
            </a:pPr>
            <a:r>
              <a:rPr lang="en-GB" sz="2200" dirty="0" smtClean="0"/>
              <a:t>Rejecting a point of view with reasons (e.g. Lack of evidence)</a:t>
            </a:r>
          </a:p>
          <a:p>
            <a:pPr marL="457200" indent="-457200">
              <a:buFont typeface="+mj-lt"/>
              <a:buAutoNum type="arabicPeriod"/>
            </a:pPr>
            <a:r>
              <a:rPr lang="en-GB" sz="2200" dirty="0" smtClean="0"/>
              <a:t>Making connections between sources</a:t>
            </a:r>
          </a:p>
          <a:p>
            <a:pPr>
              <a:buNone/>
            </a:pPr>
            <a:r>
              <a:rPr lang="en-GB" sz="1400" dirty="0" smtClean="0"/>
              <a:t/>
            </a:r>
            <a:br>
              <a:rPr lang="en-GB" sz="1400" dirty="0" smtClean="0"/>
            </a:br>
            <a:r>
              <a:rPr lang="en-GB" sz="1400" dirty="0" smtClean="0"/>
              <a:t>Adapted from RIDLEY, D 2008. </a:t>
            </a:r>
            <a:r>
              <a:rPr lang="en-GB" sz="1400" i="1" dirty="0" smtClean="0"/>
              <a:t>The literature review: a step-by- step guide for students</a:t>
            </a:r>
            <a:r>
              <a:rPr lang="en-GB" sz="1400" dirty="0" smtClean="0"/>
              <a:t>.  London: Sage</a:t>
            </a:r>
            <a:endParaRPr lang="en-GB" sz="1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1124744"/>
            <a:ext cx="8277225" cy="576263"/>
          </a:xfrm>
        </p:spPr>
        <p:txBody>
          <a:bodyPr>
            <a:normAutofit fontScale="90000"/>
          </a:bodyPr>
          <a:lstStyle/>
          <a:p>
            <a:r>
              <a:rPr lang="en-GB" dirty="0" smtClean="0"/>
              <a:t/>
            </a:r>
            <a:br>
              <a:rPr lang="en-GB" dirty="0" smtClean="0"/>
            </a:br>
            <a:r>
              <a:rPr lang="en-GB" dirty="0" smtClean="0"/>
              <a:t>Can you identify these features in the literature review extracts?</a:t>
            </a:r>
            <a:r>
              <a:rPr lang="en-GB" i="1" dirty="0" smtClean="0"/>
              <a:t/>
            </a:r>
            <a:br>
              <a:rPr lang="en-GB" i="1" dirty="0" smtClean="0"/>
            </a:br>
            <a:endParaRPr lang="en-GB" dirty="0"/>
          </a:p>
        </p:txBody>
      </p:sp>
      <p:sp>
        <p:nvSpPr>
          <p:cNvPr id="3" name="Content Placeholder 2"/>
          <p:cNvSpPr>
            <a:spLocks noGrp="1"/>
          </p:cNvSpPr>
          <p:nvPr>
            <p:ph sz="quarter" idx="1"/>
          </p:nvPr>
        </p:nvSpPr>
        <p:spPr>
          <a:xfrm>
            <a:off x="431800" y="2564904"/>
            <a:ext cx="8277225" cy="3682578"/>
          </a:xfrm>
        </p:spPr>
        <p:txBody>
          <a:bodyPr>
            <a:normAutofit fontScale="92500" lnSpcReduction="10000"/>
          </a:bodyPr>
          <a:lstStyle/>
          <a:p>
            <a:r>
              <a:rPr lang="en-GB" u="sng" dirty="0" smtClean="0"/>
              <a:t>Underline: Where the student has commented on the literature they are reviewing</a:t>
            </a:r>
          </a:p>
          <a:p>
            <a:endParaRPr lang="en-GB" u="sng" dirty="0" smtClean="0"/>
          </a:p>
          <a:p>
            <a:r>
              <a:rPr lang="en-GB" dirty="0" smtClean="0"/>
              <a:t>Circle- Where the writer has used language to avoid a ‘black and white’, right/wrong type of judgement (showing caution/confidence)</a:t>
            </a:r>
          </a:p>
          <a:p>
            <a:endParaRPr lang="en-GB" dirty="0" smtClean="0"/>
          </a:p>
          <a:p>
            <a:r>
              <a:rPr lang="en-GB" dirty="0" smtClean="0"/>
              <a:t>Using the list on the Critical writing in a literature review slide decide how the writer has shown criticality by assigning a number 1-8 (can assign more than one number)</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Academic writing tips:</a:t>
            </a:r>
            <a:endParaRPr lang="en-GB" dirty="0"/>
          </a:p>
        </p:txBody>
      </p:sp>
      <p:sp>
        <p:nvSpPr>
          <p:cNvPr id="3" name="Content Placeholder 2"/>
          <p:cNvSpPr>
            <a:spLocks noGrp="1"/>
          </p:cNvSpPr>
          <p:nvPr>
            <p:ph sz="quarter" idx="1"/>
          </p:nvPr>
        </p:nvSpPr>
        <p:spPr/>
        <p:txBody>
          <a:bodyPr/>
          <a:lstStyle/>
          <a:p>
            <a:r>
              <a:rPr lang="en-GB" dirty="0" smtClean="0"/>
              <a:t>Manchester academic </a:t>
            </a:r>
            <a:r>
              <a:rPr lang="en-GB" dirty="0" err="1" smtClean="0"/>
              <a:t>phrasebank</a:t>
            </a:r>
            <a:r>
              <a:rPr lang="en-GB" dirty="0" smtClean="0"/>
              <a:t>: </a:t>
            </a:r>
            <a:r>
              <a:rPr lang="en-GB" dirty="0" smtClean="0">
                <a:hlinkClick r:id="rId2"/>
              </a:rPr>
              <a:t>http://www.phrasebank.manchester.ac.uk/</a:t>
            </a:r>
            <a:r>
              <a:rPr lang="en-GB" dirty="0" smtClean="0"/>
              <a:t> </a:t>
            </a:r>
          </a:p>
          <a:p>
            <a:pPr>
              <a:buNone/>
            </a:pPr>
            <a:r>
              <a:rPr lang="en-GB" dirty="0" smtClean="0"/>
              <a:t>	“examples of some of the phraseological "nuts and bolts" of writing” </a:t>
            </a:r>
          </a:p>
          <a:p>
            <a:r>
              <a:rPr lang="en-GB" dirty="0" smtClean="0"/>
              <a:t>Referring to the literature</a:t>
            </a:r>
          </a:p>
          <a:p>
            <a:r>
              <a:rPr lang="en-GB" dirty="0" smtClean="0"/>
              <a:t>Being critical</a:t>
            </a:r>
          </a:p>
          <a:p>
            <a:r>
              <a:rPr lang="en-GB" dirty="0" smtClean="0"/>
              <a:t>Describing methods</a:t>
            </a:r>
          </a:p>
          <a:p>
            <a:r>
              <a:rPr lang="en-GB" dirty="0" smtClean="0"/>
              <a:t>And more...</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1484784"/>
            <a:ext cx="8277225" cy="576263"/>
          </a:xfrm>
        </p:spPr>
        <p:txBody>
          <a:bodyPr>
            <a:normAutofit fontScale="90000"/>
          </a:bodyPr>
          <a:lstStyle/>
          <a:p>
            <a:r>
              <a:rPr lang="en-GB" dirty="0" smtClean="0"/>
              <a:t>Conclusions</a:t>
            </a:r>
            <a:endParaRPr lang="en-GB" dirty="0"/>
          </a:p>
        </p:txBody>
      </p:sp>
      <p:sp>
        <p:nvSpPr>
          <p:cNvPr id="3" name="Content Placeholder 2"/>
          <p:cNvSpPr>
            <a:spLocks noGrp="1"/>
          </p:cNvSpPr>
          <p:nvPr>
            <p:ph sz="quarter" idx="1"/>
          </p:nvPr>
        </p:nvSpPr>
        <p:spPr>
          <a:xfrm>
            <a:off x="431800" y="2205509"/>
            <a:ext cx="8277225" cy="3682578"/>
          </a:xfrm>
        </p:spPr>
        <p:txBody>
          <a:bodyPr>
            <a:normAutofit fontScale="92500"/>
          </a:bodyPr>
          <a:lstStyle/>
          <a:p>
            <a:pPr algn="ctr">
              <a:buNone/>
            </a:pPr>
            <a:r>
              <a:rPr lang="en-GB" b="1" dirty="0" smtClean="0">
                <a:latin typeface="Frutiger 55 Roman" pitchFamily="34" charset="0"/>
              </a:rPr>
              <a:t>	</a:t>
            </a:r>
            <a:r>
              <a:rPr lang="en-GB" b="1" dirty="0" smtClean="0">
                <a:latin typeface="+mj-lt"/>
              </a:rPr>
              <a:t>Conclude your literature review with a statement which summarises your review and links this to your own research/current issues:</a:t>
            </a:r>
          </a:p>
          <a:p>
            <a:pPr>
              <a:buNone/>
            </a:pPr>
            <a:r>
              <a:rPr lang="en-GB" sz="2000" dirty="0" smtClean="0">
                <a:latin typeface="+mj-lt"/>
              </a:rPr>
              <a:t>	</a:t>
            </a:r>
            <a:r>
              <a:rPr lang="en-GB" sz="2000" dirty="0" smtClean="0"/>
              <a:t>In conclusion, extensive research has shown space to be an important concept that vastly affects society. Definitions of public and private spaces are changing noticeably over time, in particular in Western cities such as the UK. An increasing withdrawal from public life can be observed as technology and other factors largely impact the way we live and experience otherness. These changes in public, private and electronic spaces do and will continue to greatly impact fundraising activities and giving behaviour. This research therefore fills an evident gap in charity and geographical research, bringing these two concepts together in an important investigation of space and charity.</a:t>
            </a:r>
          </a:p>
          <a:p>
            <a:pPr>
              <a:buNone/>
            </a:pPr>
            <a:endParaRPr lang="en-GB" i="1" dirty="0" smtClean="0">
              <a:latin typeface="+mj-lt"/>
            </a:endParaRPr>
          </a:p>
          <a:p>
            <a:endParaRPr lang="en-GB" dirty="0" smtClean="0">
              <a:latin typeface="+mj-lt"/>
            </a:endParaRPr>
          </a:p>
          <a:p>
            <a:endParaRPr lang="en-GB" dirty="0">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Don’t forget about the referencing!</a:t>
            </a:r>
            <a:endParaRPr lang="en-GB" dirty="0"/>
          </a:p>
        </p:txBody>
      </p:sp>
      <p:sp>
        <p:nvSpPr>
          <p:cNvPr id="3" name="Content Placeholder 2"/>
          <p:cNvSpPr>
            <a:spLocks noGrp="1"/>
          </p:cNvSpPr>
          <p:nvPr>
            <p:ph sz="quarter" idx="1"/>
          </p:nvPr>
        </p:nvSpPr>
        <p:spPr/>
        <p:txBody>
          <a:bodyPr/>
          <a:lstStyle/>
          <a:p>
            <a:r>
              <a:rPr lang="en-GB" dirty="0" smtClean="0"/>
              <a:t>Keep a record of all the sources that you use!</a:t>
            </a:r>
          </a:p>
          <a:p>
            <a:r>
              <a:rPr lang="en-GB" dirty="0" smtClean="0"/>
              <a:t>Use the referencing style recommended by your School</a:t>
            </a:r>
          </a:p>
          <a:p>
            <a:pPr lvl="1"/>
            <a:r>
              <a:rPr lang="en-GB" dirty="0" err="1" smtClean="0"/>
              <a:t>Skills@Library</a:t>
            </a:r>
            <a:r>
              <a:rPr lang="en-GB" dirty="0" smtClean="0"/>
              <a:t> referencing pages </a:t>
            </a:r>
            <a:r>
              <a:rPr lang="en-GB" dirty="0" smtClean="0">
                <a:hlinkClick r:id="rId2"/>
              </a:rPr>
              <a:t>http://library.leeds.ac.uk/referencing</a:t>
            </a:r>
            <a:r>
              <a:rPr lang="en-GB" dirty="0" smtClean="0"/>
              <a:t> </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Reviewing your review</a:t>
            </a:r>
            <a:endParaRPr lang="en-GB" dirty="0"/>
          </a:p>
        </p:txBody>
      </p:sp>
      <p:pic>
        <p:nvPicPr>
          <p:cNvPr id="6" name="Content Placeholder 5" descr="clipboard.png"/>
          <p:cNvPicPr>
            <a:picLocks noGrp="1" noChangeAspect="1"/>
          </p:cNvPicPr>
          <p:nvPr>
            <p:ph sz="quarter" idx="1"/>
          </p:nvPr>
        </p:nvPicPr>
        <p:blipFill>
          <a:blip r:embed="rId2" cstate="print"/>
          <a:stretch>
            <a:fillRect/>
          </a:stretch>
        </p:blipFill>
        <p:spPr>
          <a:xfrm>
            <a:off x="3204633" y="2207964"/>
            <a:ext cx="3095559" cy="4173786"/>
          </a:xfrm>
        </p:spPr>
      </p:pic>
      <p:sp>
        <p:nvSpPr>
          <p:cNvPr id="7" name="TextBox 6"/>
          <p:cNvSpPr txBox="1"/>
          <p:nvPr/>
        </p:nvSpPr>
        <p:spPr>
          <a:xfrm>
            <a:off x="3563888" y="2996952"/>
            <a:ext cx="2304256" cy="461665"/>
          </a:xfrm>
          <a:prstGeom prst="rect">
            <a:avLst/>
          </a:prstGeom>
          <a:noFill/>
        </p:spPr>
        <p:txBody>
          <a:bodyPr wrap="square" rtlCol="0">
            <a:spAutoFit/>
          </a:bodyPr>
          <a:lstStyle/>
          <a:p>
            <a:r>
              <a:rPr lang="en-GB" sz="2400" u="sng" dirty="0" smtClean="0">
                <a:solidFill>
                  <a:srgbClr val="000000"/>
                </a:solidFill>
                <a:latin typeface="Bradley Hand ITC" pitchFamily="66" charset="0"/>
              </a:rPr>
              <a:t>Checklist</a:t>
            </a:r>
            <a:endParaRPr lang="en-GB" sz="2400" u="sng" dirty="0">
              <a:solidFill>
                <a:srgbClr val="000000"/>
              </a:solidFill>
              <a:latin typeface="Bradley Hand ITC" pitchFamily="66" charset="0"/>
            </a:endParaRPr>
          </a:p>
        </p:txBody>
      </p:sp>
      <p:sp>
        <p:nvSpPr>
          <p:cNvPr id="8" name="TextBox 7"/>
          <p:cNvSpPr txBox="1"/>
          <p:nvPr/>
        </p:nvSpPr>
        <p:spPr>
          <a:xfrm>
            <a:off x="3491880" y="3573016"/>
            <a:ext cx="2088232" cy="1754326"/>
          </a:xfrm>
          <a:prstGeom prst="rect">
            <a:avLst/>
          </a:prstGeom>
          <a:noFill/>
        </p:spPr>
        <p:txBody>
          <a:bodyPr wrap="square" rtlCol="0">
            <a:spAutoFit/>
          </a:bodyPr>
          <a:lstStyle/>
          <a:p>
            <a:pPr marL="342900" indent="-342900">
              <a:buFont typeface="+mj-lt"/>
              <a:buAutoNum type="arabicPeriod"/>
            </a:pPr>
            <a:r>
              <a:rPr lang="en-GB" dirty="0" smtClean="0"/>
              <a:t>~~~~~~~</a:t>
            </a:r>
          </a:p>
          <a:p>
            <a:pPr marL="342900" indent="-342900">
              <a:buFont typeface="+mj-lt"/>
              <a:buAutoNum type="arabicPeriod"/>
            </a:pPr>
            <a:r>
              <a:rPr lang="en-GB" dirty="0" smtClean="0"/>
              <a:t>~~~~~~~~</a:t>
            </a:r>
            <a:r>
              <a:rPr lang="en-GB" dirty="0" smtClean="0">
                <a:latin typeface="ZDingbats"/>
              </a:rPr>
              <a:t>    </a:t>
            </a:r>
            <a:r>
              <a:rPr lang="en-GB" dirty="0" smtClean="0">
                <a:solidFill>
                  <a:srgbClr val="FF0000"/>
                </a:solidFill>
                <a:latin typeface="ZDingbats"/>
              </a:rPr>
              <a:t>3</a:t>
            </a:r>
            <a:endParaRPr lang="en-GB" dirty="0" smtClean="0">
              <a:solidFill>
                <a:srgbClr val="FF0000"/>
              </a:solidFill>
            </a:endParaRPr>
          </a:p>
          <a:p>
            <a:pPr marL="342900" indent="-342900">
              <a:buFont typeface="+mj-lt"/>
              <a:buAutoNum type="arabicPeriod"/>
            </a:pPr>
            <a:r>
              <a:rPr lang="en-GB" dirty="0" smtClean="0"/>
              <a:t>~~~~~~~~</a:t>
            </a:r>
          </a:p>
          <a:p>
            <a:pPr marL="342900" indent="-342900">
              <a:buFont typeface="+mj-lt"/>
              <a:buAutoNum type="arabicPeriod"/>
            </a:pPr>
            <a:r>
              <a:rPr lang="en-GB" dirty="0" smtClean="0"/>
              <a:t>~~~~~~~~</a:t>
            </a:r>
          </a:p>
          <a:p>
            <a:pPr marL="342900" indent="-342900">
              <a:buFont typeface="+mj-lt"/>
              <a:buAutoNum type="arabicPeriod"/>
            </a:pPr>
            <a:r>
              <a:rPr lang="en-GB" dirty="0" smtClean="0"/>
              <a:t>~~~~~~~~</a:t>
            </a:r>
          </a:p>
          <a:p>
            <a:pPr marL="342900" indent="-342900">
              <a:buFont typeface="+mj-lt"/>
              <a:buAutoNum type="arabicPeriod"/>
            </a:pPr>
            <a:r>
              <a:rPr lang="en-GB" dirty="0" smtClean="0"/>
              <a:t>~~~~~~~~~</a:t>
            </a:r>
            <a:endParaRPr lang="en-GB" dirty="0"/>
          </a:p>
        </p:txBody>
      </p:sp>
      <p:sp>
        <p:nvSpPr>
          <p:cNvPr id="9" name="Rectangle 8"/>
          <p:cNvSpPr/>
          <p:nvPr/>
        </p:nvSpPr>
        <p:spPr bwMode="auto">
          <a:xfrm>
            <a:off x="5238360" y="3664456"/>
            <a:ext cx="180000" cy="180000"/>
          </a:xfrm>
          <a:prstGeom prst="rect">
            <a:avLst/>
          </a:prstGeom>
          <a:no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0" name="Rectangle 9"/>
          <p:cNvSpPr/>
          <p:nvPr/>
        </p:nvSpPr>
        <p:spPr bwMode="auto">
          <a:xfrm>
            <a:off x="5226168" y="3926584"/>
            <a:ext cx="180000" cy="180000"/>
          </a:xfrm>
          <a:prstGeom prst="rect">
            <a:avLst/>
          </a:prstGeom>
          <a:no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1" name="Rectangle 10"/>
          <p:cNvSpPr/>
          <p:nvPr/>
        </p:nvSpPr>
        <p:spPr bwMode="auto">
          <a:xfrm>
            <a:off x="5232264" y="4188712"/>
            <a:ext cx="180000" cy="180000"/>
          </a:xfrm>
          <a:prstGeom prst="rect">
            <a:avLst/>
          </a:prstGeom>
          <a:no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2" name="Rectangle 11"/>
          <p:cNvSpPr/>
          <p:nvPr/>
        </p:nvSpPr>
        <p:spPr bwMode="auto">
          <a:xfrm>
            <a:off x="5238360" y="4450840"/>
            <a:ext cx="180000" cy="180000"/>
          </a:xfrm>
          <a:prstGeom prst="rect">
            <a:avLst/>
          </a:prstGeom>
          <a:no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3" name="Rectangle 12"/>
          <p:cNvSpPr/>
          <p:nvPr/>
        </p:nvSpPr>
        <p:spPr bwMode="auto">
          <a:xfrm>
            <a:off x="5226168" y="4694680"/>
            <a:ext cx="180000" cy="180000"/>
          </a:xfrm>
          <a:prstGeom prst="rect">
            <a:avLst/>
          </a:prstGeom>
          <a:no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4" name="Rectangle 13"/>
          <p:cNvSpPr/>
          <p:nvPr/>
        </p:nvSpPr>
        <p:spPr bwMode="auto">
          <a:xfrm>
            <a:off x="5226168" y="4969000"/>
            <a:ext cx="180000" cy="180000"/>
          </a:xfrm>
          <a:prstGeom prst="rect">
            <a:avLst/>
          </a:prstGeom>
          <a:no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Grammar, spelling and punctuation</a:t>
            </a:r>
            <a:endParaRPr lang="en-GB" dirty="0"/>
          </a:p>
        </p:txBody>
      </p:sp>
      <p:sp>
        <p:nvSpPr>
          <p:cNvPr id="3" name="Content Placeholder 2"/>
          <p:cNvSpPr>
            <a:spLocks noGrp="1"/>
          </p:cNvSpPr>
          <p:nvPr>
            <p:ph sz="quarter" idx="1"/>
          </p:nvPr>
        </p:nvSpPr>
        <p:spPr/>
        <p:txBody>
          <a:bodyPr/>
          <a:lstStyle/>
          <a:p>
            <a:pPr>
              <a:buNone/>
            </a:pPr>
            <a:r>
              <a:rPr lang="en-GB" dirty="0" smtClean="0"/>
              <a:t>University of Bradford: </a:t>
            </a:r>
          </a:p>
          <a:p>
            <a:r>
              <a:rPr lang="en-GB" dirty="0" smtClean="0">
                <a:hlinkClick r:id="rId2"/>
              </a:rPr>
              <a:t>http://www.brad.ac.uk/learner-development/resources/study/GSP/</a:t>
            </a:r>
            <a:r>
              <a:rPr lang="en-GB" dirty="0" smtClean="0"/>
              <a:t> </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itchFamily="34" charset="0"/>
              </a:rPr>
              <a:t>Further help</a:t>
            </a:r>
            <a:endParaRPr lang="en-GB" dirty="0">
              <a:latin typeface="Calibri" pitchFamily="34" charset="0"/>
            </a:endParaRPr>
          </a:p>
        </p:txBody>
      </p:sp>
      <p:sp>
        <p:nvSpPr>
          <p:cNvPr id="3" name="Content Placeholder 2"/>
          <p:cNvSpPr>
            <a:spLocks noGrp="1"/>
          </p:cNvSpPr>
          <p:nvPr>
            <p:ph sz="quarter" idx="1"/>
          </p:nvPr>
        </p:nvSpPr>
        <p:spPr/>
        <p:txBody>
          <a:bodyPr/>
          <a:lstStyle/>
          <a:p>
            <a:pPr marL="0" indent="0">
              <a:buNone/>
            </a:pPr>
            <a:r>
              <a:rPr lang="en-GB" sz="2000" dirty="0" smtClean="0">
                <a:latin typeface="Calibri" pitchFamily="34" charset="0"/>
              </a:rPr>
              <a:t>Online:</a:t>
            </a:r>
          </a:p>
          <a:p>
            <a:pPr marL="0" indent="0">
              <a:buNone/>
            </a:pPr>
            <a:r>
              <a:rPr lang="en-GB" sz="2000" dirty="0" smtClean="0">
                <a:latin typeface="Calibri" pitchFamily="34" charset="0"/>
              </a:rPr>
              <a:t>Books:</a:t>
            </a:r>
            <a:endParaRPr lang="en-GB" sz="2000" dirty="0">
              <a:latin typeface="Calibri" pitchFamily="34" charset="0"/>
            </a:endParaRPr>
          </a:p>
          <a:p>
            <a:r>
              <a:rPr lang="en-GB" sz="2000" dirty="0" smtClean="0">
                <a:latin typeface="Calibri" pitchFamily="34" charset="0"/>
              </a:rPr>
              <a:t>RIDLEY, D. 2008. </a:t>
            </a:r>
            <a:r>
              <a:rPr lang="en-GB" sz="2000" i="1" dirty="0" smtClean="0">
                <a:latin typeface="Calibri" pitchFamily="34" charset="0"/>
              </a:rPr>
              <a:t>The literature review: a step-by-step guide for students</a:t>
            </a:r>
            <a:r>
              <a:rPr lang="en-GB" sz="2000" dirty="0" smtClean="0">
                <a:latin typeface="Calibri" pitchFamily="34" charset="0"/>
              </a:rPr>
              <a:t>. </a:t>
            </a:r>
            <a:r>
              <a:rPr lang="en-GB" sz="2000" dirty="0" err="1" smtClean="0">
                <a:latin typeface="Calibri" pitchFamily="34" charset="0"/>
              </a:rPr>
              <a:t>London:SAGE</a:t>
            </a:r>
            <a:r>
              <a:rPr lang="en-GB" sz="2000" dirty="0" smtClean="0">
                <a:latin typeface="Calibri" pitchFamily="34"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itchFamily="34" charset="0"/>
              </a:rPr>
              <a:t>What is the literature review?</a:t>
            </a:r>
            <a:endParaRPr lang="en-GB" dirty="0">
              <a:latin typeface="Calibri" pitchFamily="34" charset="0"/>
            </a:endParaRPr>
          </a:p>
        </p:txBody>
      </p:sp>
      <p:sp>
        <p:nvSpPr>
          <p:cNvPr id="3" name="Content Placeholder 2"/>
          <p:cNvSpPr>
            <a:spLocks noGrp="1"/>
          </p:cNvSpPr>
          <p:nvPr>
            <p:ph sz="quarter" idx="1"/>
          </p:nvPr>
        </p:nvSpPr>
        <p:spPr/>
        <p:txBody>
          <a:bodyPr>
            <a:normAutofit lnSpcReduction="10000"/>
          </a:bodyPr>
          <a:lstStyle/>
          <a:p>
            <a:pPr marL="0" indent="0" algn="ctr">
              <a:buNone/>
            </a:pPr>
            <a:r>
              <a:rPr lang="en-GB" dirty="0" smtClean="0">
                <a:latin typeface="Calibri" pitchFamily="34" charset="0"/>
              </a:rPr>
              <a:t>It summarises, </a:t>
            </a:r>
            <a:r>
              <a:rPr lang="en-GB" dirty="0" smtClean="0">
                <a:solidFill>
                  <a:srgbClr val="FF0000"/>
                </a:solidFill>
                <a:latin typeface="Calibri" pitchFamily="34" charset="0"/>
              </a:rPr>
              <a:t>critically</a:t>
            </a:r>
            <a:r>
              <a:rPr lang="en-GB" dirty="0" smtClean="0">
                <a:latin typeface="Calibri" pitchFamily="34" charset="0"/>
              </a:rPr>
              <a:t> analyses and evaluates previous research available on the subject, presenting this in an organised way. It should address a clearly articulated question(s)</a:t>
            </a:r>
          </a:p>
          <a:p>
            <a:r>
              <a:rPr lang="en-GB" sz="2800" dirty="0" smtClean="0">
                <a:latin typeface="Calibri" pitchFamily="34" charset="0"/>
              </a:rPr>
              <a:t>It is NOT:</a:t>
            </a:r>
          </a:p>
          <a:p>
            <a:pPr lvl="1"/>
            <a:r>
              <a:rPr lang="en-GB" sz="2800" dirty="0" smtClean="0">
                <a:latin typeface="Calibri" pitchFamily="34" charset="0"/>
              </a:rPr>
              <a:t>A descriptive list or summaries of books/articles etc</a:t>
            </a:r>
          </a:p>
          <a:p>
            <a:pPr lvl="1"/>
            <a:r>
              <a:rPr lang="en-GB" sz="2800" dirty="0" smtClean="0">
                <a:latin typeface="Calibri" pitchFamily="34" charset="0"/>
              </a:rPr>
              <a:t>An exhaustive bibliography on everything ever written on the topic- you need to make a decision about what to include</a:t>
            </a:r>
          </a:p>
          <a:p>
            <a:pPr lvl="1"/>
            <a:r>
              <a:rPr lang="en-GB" sz="2800" dirty="0" smtClean="0">
                <a:latin typeface="Calibri" pitchFamily="34" charset="0"/>
              </a:rPr>
              <a:t>Your arguments and ideas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Why write a literature review?</a:t>
            </a:r>
            <a:endParaRPr lang="en-GB" dirty="0"/>
          </a:p>
        </p:txBody>
      </p:sp>
      <p:sp>
        <p:nvSpPr>
          <p:cNvPr id="3" name="Content Placeholder 2"/>
          <p:cNvSpPr>
            <a:spLocks noGrp="1"/>
          </p:cNvSpPr>
          <p:nvPr>
            <p:ph sz="quarter" idx="1"/>
          </p:nvPr>
        </p:nvSpPr>
        <p:spPr/>
        <p:txBody>
          <a:bodyPr>
            <a:noAutofit/>
          </a:bodyPr>
          <a:lstStyle/>
          <a:p>
            <a:r>
              <a:rPr lang="en-GB" sz="3200" dirty="0" smtClean="0">
                <a:latin typeface="Calibri" pitchFamily="34" charset="0"/>
              </a:rPr>
              <a:t>Demonstrate in-depth understanding of your topic area including key concepts, terminology, theories and definitions</a:t>
            </a:r>
          </a:p>
          <a:p>
            <a:r>
              <a:rPr lang="en-GB" sz="3200" dirty="0" smtClean="0">
                <a:latin typeface="Calibri" pitchFamily="34" charset="0"/>
              </a:rPr>
              <a:t>Identify who the major thinkers are</a:t>
            </a:r>
          </a:p>
          <a:p>
            <a:r>
              <a:rPr lang="en-GB" sz="3200" dirty="0" smtClean="0">
                <a:latin typeface="Calibri" pitchFamily="34" charset="0"/>
              </a:rPr>
              <a:t>Identify what research has been done in that area</a:t>
            </a:r>
          </a:p>
          <a:p>
            <a:r>
              <a:rPr lang="en-GB" sz="3200" dirty="0" smtClean="0">
                <a:latin typeface="Calibri" pitchFamily="34" charset="0"/>
              </a:rPr>
              <a:t>Find gaps in the research or current areas of interest to help you formulate your own research question</a:t>
            </a:r>
            <a:r>
              <a:rPr lang="en-US" sz="3200" dirty="0" smtClean="0">
                <a:latin typeface="Calibri" pitchFamily="34" charset="0"/>
              </a:rPr>
              <a:t> </a:t>
            </a:r>
            <a:endParaRPr lang="en-GB" sz="2000" dirty="0" smtClean="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Why write a literature review?</a:t>
            </a:r>
            <a:endParaRPr lang="en-GB" dirty="0"/>
          </a:p>
        </p:txBody>
      </p:sp>
      <p:sp>
        <p:nvSpPr>
          <p:cNvPr id="3" name="Content Placeholder 2"/>
          <p:cNvSpPr>
            <a:spLocks noGrp="1"/>
          </p:cNvSpPr>
          <p:nvPr>
            <p:ph sz="quarter" idx="1"/>
          </p:nvPr>
        </p:nvSpPr>
        <p:spPr/>
        <p:txBody>
          <a:bodyPr>
            <a:noAutofit/>
          </a:bodyPr>
          <a:lstStyle/>
          <a:p>
            <a:r>
              <a:rPr lang="en-GB" sz="3200" dirty="0" smtClean="0">
                <a:latin typeface="Calibri" pitchFamily="34" charset="0"/>
              </a:rPr>
              <a:t>Identify the main research methodologies in your subject area</a:t>
            </a:r>
          </a:p>
          <a:p>
            <a:r>
              <a:rPr lang="en-GB" sz="3200" dirty="0" smtClean="0">
                <a:latin typeface="Calibri" pitchFamily="34" charset="0"/>
              </a:rPr>
              <a:t>Identify main areas of agreement or controversy</a:t>
            </a:r>
          </a:p>
          <a:p>
            <a:r>
              <a:rPr lang="en-US" sz="3200" dirty="0" smtClean="0">
                <a:latin typeface="Calibri" pitchFamily="34" charset="0"/>
              </a:rPr>
              <a:t>Convince the reader that your research questions are significant, important and interesting</a:t>
            </a:r>
          </a:p>
          <a:p>
            <a:r>
              <a:rPr lang="en-US" sz="3200" dirty="0" smtClean="0">
                <a:latin typeface="Calibri" pitchFamily="34" charset="0"/>
              </a:rPr>
              <a:t>Convince the reader that your project will make an original contribution to the area being investigated</a:t>
            </a:r>
            <a:endParaRPr lang="en-GB" sz="2000" dirty="0" smtClean="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77225" cy="576263"/>
          </a:xfrm>
        </p:spPr>
        <p:txBody>
          <a:bodyPr>
            <a:normAutofit fontScale="90000"/>
          </a:bodyPr>
          <a:lstStyle/>
          <a:p>
            <a:pPr eaLnBrk="1" hangingPunct="1">
              <a:defRPr/>
            </a:pPr>
            <a:r>
              <a:rPr lang="en-GB" dirty="0" smtClean="0">
                <a:latin typeface="Calibri" pitchFamily="34" charset="0"/>
              </a:rPr>
              <a:t>Steps to complete the literature review</a:t>
            </a:r>
            <a:endParaRPr lang="en-GB" dirty="0">
              <a:latin typeface="Calibri" pitchFamily="34" charset="0"/>
            </a:endParaRPr>
          </a:p>
        </p:txBody>
      </p:sp>
      <p:sp>
        <p:nvSpPr>
          <p:cNvPr id="3" name="Content Placeholder 2"/>
          <p:cNvSpPr>
            <a:spLocks noGrp="1"/>
          </p:cNvSpPr>
          <p:nvPr>
            <p:ph sz="quarter" idx="1"/>
          </p:nvPr>
        </p:nvSpPr>
        <p:spPr>
          <a:xfrm>
            <a:off x="467544" y="1196752"/>
            <a:ext cx="7772400" cy="4572000"/>
          </a:xfrm>
        </p:spPr>
        <p:txBody>
          <a:bodyPr>
            <a:noAutofit/>
          </a:bodyPr>
          <a:lstStyle/>
          <a:p>
            <a:pPr marL="457200" indent="-457200">
              <a:lnSpc>
                <a:spcPct val="90000"/>
              </a:lnSpc>
              <a:buFont typeface="+mj-lt"/>
              <a:buAutoNum type="arabicPeriod"/>
            </a:pPr>
            <a:r>
              <a:rPr lang="en-GB" sz="2800" dirty="0" smtClean="0">
                <a:latin typeface="Calibri" pitchFamily="34" charset="0"/>
              </a:rPr>
              <a:t>Find relevant literature on your topic and follow trails of references</a:t>
            </a:r>
          </a:p>
          <a:p>
            <a:pPr marL="457200" indent="-457200">
              <a:lnSpc>
                <a:spcPct val="90000"/>
              </a:lnSpc>
              <a:buFont typeface="+mj-lt"/>
              <a:buAutoNum type="arabicPeriod"/>
            </a:pPr>
            <a:r>
              <a:rPr lang="en-GB" sz="2800" dirty="0" smtClean="0">
                <a:latin typeface="Calibri" pitchFamily="34" charset="0"/>
              </a:rPr>
              <a:t>Identify themes/ideas/theories/approaches to the topic that have emerged from reading</a:t>
            </a:r>
          </a:p>
          <a:p>
            <a:pPr marL="457200" indent="-457200">
              <a:lnSpc>
                <a:spcPct val="90000"/>
              </a:lnSpc>
              <a:buFont typeface="+mj-lt"/>
              <a:buAutoNum type="arabicPeriod"/>
            </a:pPr>
            <a:r>
              <a:rPr lang="en-GB" sz="2800" dirty="0" smtClean="0">
                <a:latin typeface="Calibri" pitchFamily="34" charset="0"/>
              </a:rPr>
              <a:t>Introduce ideas by themes/theory/approach/ chronologically or any other appropriate structure but do not just list different authors’ viewpoints</a:t>
            </a:r>
          </a:p>
          <a:p>
            <a:pPr marL="457200" indent="-457200">
              <a:lnSpc>
                <a:spcPct val="90000"/>
              </a:lnSpc>
              <a:buFont typeface="+mj-lt"/>
              <a:buAutoNum type="arabicPeriod"/>
            </a:pPr>
            <a:r>
              <a:rPr lang="en-GB" sz="2800" dirty="0" smtClean="0">
                <a:latin typeface="Calibri" pitchFamily="34" charset="0"/>
              </a:rPr>
              <a:t>Introduce and explain each theme (or theory/approach), present evidence from readings (agreements/ disagreements), critically commentate and relate to your own research</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03252"/>
            <a:ext cx="8277225" cy="677676"/>
          </a:xfrm>
        </p:spPr>
        <p:txBody>
          <a:bodyPr>
            <a:normAutofit fontScale="90000"/>
          </a:bodyPr>
          <a:lstStyle/>
          <a:p>
            <a:r>
              <a:rPr lang="en-GB" dirty="0" smtClean="0">
                <a:latin typeface="Calibri" pitchFamily="34" charset="0"/>
              </a:rPr>
              <a:t>What to look for...</a:t>
            </a:r>
            <a:endParaRPr lang="en-GB" dirty="0">
              <a:latin typeface="Calibri" pitchFamily="34" charset="0"/>
            </a:endParaRPr>
          </a:p>
        </p:txBody>
      </p:sp>
      <p:sp>
        <p:nvSpPr>
          <p:cNvPr id="3" name="Content Placeholder 2"/>
          <p:cNvSpPr>
            <a:spLocks noGrp="1"/>
          </p:cNvSpPr>
          <p:nvPr>
            <p:ph sz="quarter" idx="1"/>
          </p:nvPr>
        </p:nvSpPr>
        <p:spPr>
          <a:xfrm>
            <a:off x="431800" y="1484784"/>
            <a:ext cx="8277225" cy="4330650"/>
          </a:xfrm>
        </p:spPr>
        <p:txBody>
          <a:bodyPr>
            <a:noAutofit/>
          </a:bodyPr>
          <a:lstStyle/>
          <a:p>
            <a:pPr marL="457200" indent="-457200">
              <a:buFont typeface="+mj-lt"/>
              <a:buAutoNum type="arabicPeriod"/>
            </a:pPr>
            <a:r>
              <a:rPr lang="en-GB" sz="2400" dirty="0" smtClean="0">
                <a:latin typeface="Calibri" pitchFamily="34" charset="0"/>
              </a:rPr>
              <a:t>Who is the author?</a:t>
            </a:r>
          </a:p>
          <a:p>
            <a:pPr marL="457200" indent="-457200">
              <a:buFont typeface="+mj-lt"/>
              <a:buAutoNum type="arabicPeriod"/>
            </a:pPr>
            <a:r>
              <a:rPr lang="en-GB" sz="2400" dirty="0" smtClean="0">
                <a:latin typeface="Calibri" pitchFamily="34" charset="0"/>
              </a:rPr>
              <a:t>What is the authors main point/argument?</a:t>
            </a:r>
          </a:p>
          <a:p>
            <a:pPr marL="457200" indent="-457200">
              <a:buFont typeface="+mj-lt"/>
              <a:buAutoNum type="arabicPeriod"/>
            </a:pPr>
            <a:r>
              <a:rPr lang="en-GB" sz="2400" dirty="0" smtClean="0">
                <a:latin typeface="Calibri" pitchFamily="34" charset="0"/>
              </a:rPr>
              <a:t>What findings and conclusions were made?</a:t>
            </a:r>
          </a:p>
          <a:p>
            <a:pPr marL="457200" indent="-457200">
              <a:buFont typeface="+mj-lt"/>
              <a:buAutoNum type="arabicPeriod"/>
            </a:pPr>
            <a:r>
              <a:rPr lang="en-GB" sz="2400" dirty="0" smtClean="0">
                <a:latin typeface="Calibri" pitchFamily="34" charset="0"/>
              </a:rPr>
              <a:t>What evidence is used to support the conclusions? </a:t>
            </a:r>
          </a:p>
          <a:p>
            <a:pPr marL="457200" indent="-457200">
              <a:buFont typeface="+mj-lt"/>
              <a:buAutoNum type="arabicPeriod"/>
            </a:pPr>
            <a:r>
              <a:rPr lang="en-GB" sz="2400" dirty="0" smtClean="0">
                <a:latin typeface="Calibri" pitchFamily="34" charset="0"/>
              </a:rPr>
              <a:t>Is the evidence relevant? What methodology has the author used? What are the strengths and limitations?</a:t>
            </a:r>
          </a:p>
          <a:p>
            <a:pPr marL="457200" indent="-457200">
              <a:buFont typeface="+mj-lt"/>
              <a:buAutoNum type="arabicPeriod"/>
            </a:pPr>
            <a:r>
              <a:rPr lang="en-GB" sz="2400" dirty="0" smtClean="0">
                <a:latin typeface="Calibri" pitchFamily="34" charset="0"/>
              </a:rPr>
              <a:t>Does the author make any assumptions?</a:t>
            </a:r>
          </a:p>
          <a:p>
            <a:pPr marL="457200" indent="-457200">
              <a:buFont typeface="+mj-lt"/>
              <a:buAutoNum type="arabicPeriod"/>
            </a:pPr>
            <a:r>
              <a:rPr lang="en-GB" sz="2400" dirty="0" smtClean="0">
                <a:latin typeface="Calibri" pitchFamily="34" charset="0"/>
              </a:rPr>
              <a:t>What is not being said?</a:t>
            </a:r>
          </a:p>
          <a:p>
            <a:pPr marL="457200" indent="-457200">
              <a:buFont typeface="+mj-lt"/>
              <a:buAutoNum type="arabicPeriod"/>
            </a:pPr>
            <a:r>
              <a:rPr lang="en-GB" sz="2400" dirty="0" smtClean="0">
                <a:latin typeface="Calibri" pitchFamily="34" charset="0"/>
              </a:rPr>
              <a:t>Is there any explicit or hidden bias?</a:t>
            </a:r>
          </a:p>
          <a:p>
            <a:pPr marL="457200" indent="-457200">
              <a:buFont typeface="+mj-lt"/>
              <a:buAutoNum type="arabicPeriod"/>
            </a:pPr>
            <a:r>
              <a:rPr lang="en-GB" sz="2400" dirty="0" smtClean="0">
                <a:latin typeface="Calibri" pitchFamily="34" charset="0"/>
              </a:rPr>
              <a:t>How is the text relevant to YOUR project?</a:t>
            </a:r>
          </a:p>
          <a:p>
            <a:pPr marL="457200" indent="-457200">
              <a:buFont typeface="+mj-lt"/>
              <a:buAutoNum type="arabicPeriod"/>
            </a:pPr>
            <a:r>
              <a:rPr lang="en-GB" sz="2400" dirty="0" smtClean="0">
                <a:latin typeface="Calibri" pitchFamily="34" charset="0"/>
              </a:rPr>
              <a:t>How does this link with other texts that you have read?</a:t>
            </a:r>
            <a:endParaRPr lang="en-GB" sz="2400" dirty="0">
              <a:latin typeface="Calibri" pitchFamily="34" charset="0"/>
            </a:endParaRPr>
          </a:p>
        </p:txBody>
      </p:sp>
    </p:spTree>
    <p:extLst>
      <p:ext uri="{BB962C8B-B14F-4D97-AF65-F5344CB8AC3E}">
        <p14:creationId xmlns="" xmlns:p14="http://schemas.microsoft.com/office/powerpoint/2010/main" val="330252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277225" cy="576263"/>
          </a:xfrm>
        </p:spPr>
        <p:txBody>
          <a:bodyPr>
            <a:normAutofit fontScale="90000"/>
          </a:bodyPr>
          <a:lstStyle/>
          <a:p>
            <a:r>
              <a:rPr lang="en-GB" dirty="0" smtClean="0"/>
              <a:t>Processing the information</a:t>
            </a:r>
            <a:endParaRPr lang="en-GB" sz="1600" dirty="0"/>
          </a:p>
        </p:txBody>
      </p:sp>
      <p:graphicFrame>
        <p:nvGraphicFramePr>
          <p:cNvPr id="4" name="Content Placeholder 3"/>
          <p:cNvGraphicFramePr>
            <a:graphicFrameLocks noGrp="1"/>
          </p:cNvGraphicFramePr>
          <p:nvPr>
            <p:ph sz="quarter" idx="1"/>
          </p:nvPr>
        </p:nvGraphicFramePr>
        <p:xfrm>
          <a:off x="0" y="1124744"/>
          <a:ext cx="9144000" cy="4602480"/>
        </p:xfrm>
        <a:graphic>
          <a:graphicData uri="http://schemas.openxmlformats.org/drawingml/2006/table">
            <a:tbl>
              <a:tblPr firstRow="1" bandRow="1">
                <a:tableStyleId>{5C22544A-7EE6-4342-B048-85BDC9FD1C3A}</a:tableStyleId>
              </a:tblPr>
              <a:tblGrid>
                <a:gridCol w="1460500"/>
                <a:gridCol w="1460500"/>
                <a:gridCol w="2381250"/>
                <a:gridCol w="1920875"/>
                <a:gridCol w="1920875"/>
              </a:tblGrid>
              <a:tr h="1296144">
                <a:tc>
                  <a:txBody>
                    <a:bodyPr/>
                    <a:lstStyle/>
                    <a:p>
                      <a:r>
                        <a:rPr lang="en-GB" sz="2000" b="1" dirty="0" smtClean="0">
                          <a:solidFill>
                            <a:schemeClr val="tx1"/>
                          </a:solidFill>
                          <a:latin typeface="Calibri" pitchFamily="34" charset="0"/>
                        </a:rPr>
                        <a:t>Author(s), date</a:t>
                      </a:r>
                      <a:endParaRPr lang="en-GB" sz="2000" b="1" dirty="0">
                        <a:solidFill>
                          <a:schemeClr val="tx1"/>
                        </a:solidFill>
                        <a:latin typeface="Calibri" pitchFamily="34" charset="0"/>
                      </a:endParaRPr>
                    </a:p>
                  </a:txBody>
                  <a:tcPr/>
                </a:tc>
                <a:tc>
                  <a:txBody>
                    <a:bodyPr/>
                    <a:lstStyle/>
                    <a:p>
                      <a:r>
                        <a:rPr lang="en-GB" sz="2000" b="1" dirty="0" smtClean="0">
                          <a:solidFill>
                            <a:schemeClr val="tx1"/>
                          </a:solidFill>
                          <a:latin typeface="Calibri" pitchFamily="34" charset="0"/>
                        </a:rPr>
                        <a:t>Aim of</a:t>
                      </a:r>
                      <a:r>
                        <a:rPr lang="en-GB" sz="2000" b="1" baseline="0" dirty="0" smtClean="0">
                          <a:solidFill>
                            <a:schemeClr val="tx1"/>
                          </a:solidFill>
                          <a:latin typeface="Calibri" pitchFamily="34" charset="0"/>
                        </a:rPr>
                        <a:t> paper</a:t>
                      </a:r>
                      <a:endParaRPr lang="en-GB" sz="2000" b="1" dirty="0">
                        <a:solidFill>
                          <a:schemeClr val="tx1"/>
                        </a:solidFill>
                        <a:latin typeface="Calibri" pitchFamily="34" charset="0"/>
                      </a:endParaRPr>
                    </a:p>
                  </a:txBody>
                  <a:tcPr/>
                </a:tc>
                <a:tc>
                  <a:txBody>
                    <a:bodyPr/>
                    <a:lstStyle/>
                    <a:p>
                      <a:r>
                        <a:rPr lang="en-GB" sz="2000" b="1" dirty="0" smtClean="0">
                          <a:solidFill>
                            <a:schemeClr val="tx1"/>
                          </a:solidFill>
                          <a:latin typeface="Calibri" pitchFamily="34" charset="0"/>
                        </a:rPr>
                        <a:t>Type of study/information</a:t>
                      </a:r>
                      <a:endParaRPr lang="en-GB" sz="2000" b="1" dirty="0">
                        <a:solidFill>
                          <a:schemeClr val="tx1"/>
                        </a:solidFill>
                        <a:latin typeface="Calibri" pitchFamily="34" charset="0"/>
                      </a:endParaRPr>
                    </a:p>
                  </a:txBody>
                  <a:tcPr/>
                </a:tc>
                <a:tc>
                  <a:txBody>
                    <a:bodyPr/>
                    <a:lstStyle/>
                    <a:p>
                      <a:r>
                        <a:rPr lang="en-GB" sz="2000" b="1" dirty="0" smtClean="0">
                          <a:solidFill>
                            <a:schemeClr val="tx1"/>
                          </a:solidFill>
                          <a:latin typeface="Calibri" pitchFamily="34" charset="0"/>
                        </a:rPr>
                        <a:t>Ke</a:t>
                      </a:r>
                      <a:r>
                        <a:rPr lang="en-GB" sz="2000" b="1" baseline="0" dirty="0" smtClean="0">
                          <a:solidFill>
                            <a:schemeClr val="tx1"/>
                          </a:solidFill>
                          <a:latin typeface="Calibri" pitchFamily="34" charset="0"/>
                        </a:rPr>
                        <a:t>y  findings  and conclusions</a:t>
                      </a:r>
                      <a:endParaRPr lang="en-GB" sz="2000" b="1" dirty="0">
                        <a:solidFill>
                          <a:schemeClr val="tx1"/>
                        </a:solidFill>
                        <a:latin typeface="Calibri" pitchFamily="34" charset="0"/>
                      </a:endParaRPr>
                    </a:p>
                  </a:txBody>
                  <a:tcPr/>
                </a:tc>
                <a:tc>
                  <a:txBody>
                    <a:bodyPr/>
                    <a:lstStyle/>
                    <a:p>
                      <a:r>
                        <a:rPr lang="en-GB" sz="2000" b="1" dirty="0" smtClean="0">
                          <a:solidFill>
                            <a:schemeClr val="tx1"/>
                          </a:solidFill>
                          <a:latin typeface="Calibri" pitchFamily="34" charset="0"/>
                        </a:rPr>
                        <a:t>Strengths, </a:t>
                      </a:r>
                      <a:r>
                        <a:rPr lang="en-GB" sz="2000" b="1" baseline="0" dirty="0" smtClean="0">
                          <a:solidFill>
                            <a:schemeClr val="tx1"/>
                          </a:solidFill>
                          <a:latin typeface="Calibri" pitchFamily="34" charset="0"/>
                        </a:rPr>
                        <a:t>weaknesses, links to other sources</a:t>
                      </a:r>
                      <a:endParaRPr lang="en-GB" sz="2000" b="1" dirty="0">
                        <a:solidFill>
                          <a:schemeClr val="tx1"/>
                        </a:solidFill>
                        <a:latin typeface="Calibri" pitchFamily="34" charset="0"/>
                      </a:endParaRPr>
                    </a:p>
                  </a:txBody>
                  <a:tcPr/>
                </a:tc>
              </a:tr>
              <a:tr h="1600577">
                <a:tc>
                  <a:txBody>
                    <a:bodyPr/>
                    <a:lstStyle/>
                    <a:p>
                      <a:r>
                        <a:rPr lang="en-GB" sz="1500" dirty="0" smtClean="0"/>
                        <a:t>Hardy</a:t>
                      </a:r>
                      <a:r>
                        <a:rPr lang="en-GB" sz="1500" baseline="0" dirty="0" smtClean="0"/>
                        <a:t> (2007)</a:t>
                      </a:r>
                      <a:endParaRPr lang="en-GB" sz="1500" dirty="0"/>
                    </a:p>
                  </a:txBody>
                  <a:tcPr/>
                </a:tc>
                <a:tc>
                  <a:txBody>
                    <a:bodyPr/>
                    <a:lstStyle/>
                    <a:p>
                      <a:r>
                        <a:rPr lang="en-GB" sz="1500" dirty="0" smtClean="0"/>
                        <a:t>Assess</a:t>
                      </a:r>
                      <a:r>
                        <a:rPr lang="en-GB" sz="1500" baseline="0" dirty="0" smtClean="0"/>
                        <a:t> the future roles of subject librarians in the context of technological changes and financial pressure. </a:t>
                      </a:r>
                      <a:endParaRPr lang="en-GB" sz="1500" dirty="0"/>
                    </a:p>
                  </a:txBody>
                  <a:tcPr/>
                </a:tc>
                <a:tc>
                  <a:txBody>
                    <a:bodyPr/>
                    <a:lstStyle/>
                    <a:p>
                      <a:r>
                        <a:rPr lang="en-GB" sz="1500" b="0" dirty="0" smtClean="0"/>
                        <a:t>Questionnaires were used to collect data about the roles, relationships and competencies of 32 subject/liaison librarians supporting three disciplines in UK universities</a:t>
                      </a:r>
                      <a:r>
                        <a:rPr lang="en-GB" sz="1500" b="1" dirty="0" smtClean="0"/>
                        <a:t>. </a:t>
                      </a:r>
                      <a:endParaRPr lang="en-GB" sz="1500" dirty="0"/>
                    </a:p>
                  </a:txBody>
                  <a:tcPr/>
                </a:tc>
                <a:tc>
                  <a:txBody>
                    <a:bodyPr/>
                    <a:lstStyle/>
                    <a:p>
                      <a:r>
                        <a:rPr lang="en-GB" sz="1500" b="0" dirty="0" smtClean="0"/>
                        <a:t>Librarians undertaking a wide range of activities, with academic liaison and information literacy teaching as central tasks, Teaching skills are</a:t>
                      </a:r>
                      <a:r>
                        <a:rPr lang="en-GB" sz="1500" b="0" baseline="0" dirty="0" smtClean="0"/>
                        <a:t> needed to compliment more tradition librarianship skills</a:t>
                      </a:r>
                      <a:endParaRPr lang="en-GB" sz="1500" b="0" dirty="0" smtClean="0"/>
                    </a:p>
                    <a:p>
                      <a:r>
                        <a:rPr lang="en-GB" sz="1500" b="0" dirty="0" smtClean="0"/>
                        <a:t>They</a:t>
                      </a:r>
                      <a:r>
                        <a:rPr lang="en-GB" sz="1500" b="0" baseline="0" dirty="0" smtClean="0"/>
                        <a:t> are still fulfilling  a useful role in web based environment but further research needs to be undertaken</a:t>
                      </a:r>
                      <a:endParaRPr lang="en-GB" sz="1500" b="0" dirty="0" smtClean="0"/>
                    </a:p>
                  </a:txBody>
                  <a:tcPr/>
                </a:tc>
                <a:tc>
                  <a:txBody>
                    <a:bodyPr/>
                    <a:lstStyle/>
                    <a:p>
                      <a:r>
                        <a:rPr lang="en-GB" sz="1500" dirty="0" smtClean="0"/>
                        <a:t>Study</a:t>
                      </a:r>
                      <a:r>
                        <a:rPr lang="en-GB" sz="1500" baseline="0" dirty="0" smtClean="0"/>
                        <a:t> limited to just 3 subject areas and non </a:t>
                      </a:r>
                      <a:r>
                        <a:rPr lang="en-GB" sz="1500" baseline="0" dirty="0" err="1" smtClean="0"/>
                        <a:t>respondants</a:t>
                      </a:r>
                      <a:r>
                        <a:rPr lang="en-GB" sz="1500" baseline="0" dirty="0" smtClean="0"/>
                        <a:t>  may have skewed the results. </a:t>
                      </a:r>
                    </a:p>
                    <a:p>
                      <a:endParaRPr lang="en-GB" sz="1500" baseline="0" dirty="0" smtClean="0"/>
                    </a:p>
                    <a:p>
                      <a:r>
                        <a:rPr lang="en-GB" sz="1500" baseline="0" dirty="0" smtClean="0"/>
                        <a:t>Conroy and </a:t>
                      </a:r>
                      <a:r>
                        <a:rPr lang="en-GB" sz="1500" baseline="0" dirty="0" err="1" smtClean="0"/>
                        <a:t>Boden</a:t>
                      </a:r>
                      <a:r>
                        <a:rPr lang="en-GB" sz="1500" baseline="0" dirty="0" smtClean="0"/>
                        <a:t> (2007) does support the evidence found here.</a:t>
                      </a:r>
                      <a:endParaRPr lang="en-GB" sz="1500" dirty="0"/>
                    </a:p>
                  </a:txBody>
                  <a:tcPr/>
                </a:tc>
              </a:tr>
            </a:tbl>
          </a:graphicData>
        </a:graphic>
      </p:graphicFrame>
      <p:sp>
        <p:nvSpPr>
          <p:cNvPr id="5" name="TextBox 4"/>
          <p:cNvSpPr txBox="1"/>
          <p:nvPr/>
        </p:nvSpPr>
        <p:spPr>
          <a:xfrm>
            <a:off x="251520" y="5694347"/>
            <a:ext cx="8640960" cy="830997"/>
          </a:xfrm>
          <a:prstGeom prst="rect">
            <a:avLst/>
          </a:prstGeom>
          <a:noFill/>
        </p:spPr>
        <p:txBody>
          <a:bodyPr wrap="square" rtlCol="0">
            <a:spAutoFit/>
          </a:bodyPr>
          <a:lstStyle/>
          <a:p>
            <a:pPr marL="179388" indent="-179388">
              <a:buFont typeface="Arial" pitchFamily="34" charset="0"/>
              <a:buChar char="•"/>
            </a:pPr>
            <a:r>
              <a:rPr lang="en-GB" sz="2400" dirty="0" smtClean="0">
                <a:latin typeface="Calibri" pitchFamily="34" charset="0"/>
              </a:rPr>
              <a:t>Format headings to suit you</a:t>
            </a:r>
          </a:p>
          <a:p>
            <a:pPr marL="179388" indent="-179388">
              <a:buFont typeface="Arial" pitchFamily="34" charset="0"/>
              <a:buChar char="•"/>
            </a:pPr>
            <a:r>
              <a:rPr lang="en-GB" sz="2400" dirty="0" smtClean="0">
                <a:latin typeface="Calibri" pitchFamily="34" charset="0"/>
              </a:rPr>
              <a:t>Include why it’s relevant to your project</a:t>
            </a:r>
            <a:endParaRPr lang="en-GB" sz="2400" dirty="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Big Picture</a:t>
            </a:r>
            <a:endParaRPr lang="en-GB" dirty="0"/>
          </a:p>
        </p:txBody>
      </p:sp>
      <p:sp>
        <p:nvSpPr>
          <p:cNvPr id="3" name="Content Placeholder 2"/>
          <p:cNvSpPr>
            <a:spLocks noGrp="1"/>
          </p:cNvSpPr>
          <p:nvPr>
            <p:ph sz="quarter" idx="1"/>
          </p:nvPr>
        </p:nvSpPr>
        <p:spPr/>
        <p:txBody>
          <a:bodyPr>
            <a:noAutofit/>
          </a:bodyPr>
          <a:lstStyle/>
          <a:p>
            <a:r>
              <a:rPr lang="en-GB" sz="3200" dirty="0" smtClean="0">
                <a:latin typeface="Calibri" pitchFamily="34" charset="0"/>
              </a:rPr>
              <a:t>When reading for your review you’re trying to identify links between papers</a:t>
            </a:r>
          </a:p>
          <a:p>
            <a:r>
              <a:rPr lang="en-GB" sz="3200" dirty="0" smtClean="0">
                <a:latin typeface="Calibri" pitchFamily="34" charset="0"/>
              </a:rPr>
              <a:t>Not just reviewing each paper separately</a:t>
            </a:r>
          </a:p>
          <a:p>
            <a:r>
              <a:rPr lang="en-GB" sz="2400" dirty="0" smtClean="0">
                <a:latin typeface="Calibri" pitchFamily="34" charset="0"/>
              </a:rPr>
              <a:t>Ask yourself:</a:t>
            </a:r>
          </a:p>
          <a:p>
            <a:pPr lvl="1"/>
            <a:r>
              <a:rPr lang="en-GB" sz="2000" dirty="0" smtClean="0">
                <a:latin typeface="Calibri" pitchFamily="34" charset="0"/>
              </a:rPr>
              <a:t> What ideas come up in several articles?</a:t>
            </a:r>
          </a:p>
          <a:p>
            <a:pPr lvl="1"/>
            <a:r>
              <a:rPr lang="en-GB" sz="2000" dirty="0" smtClean="0">
                <a:latin typeface="Calibri" pitchFamily="34" charset="0"/>
              </a:rPr>
              <a:t>Are the same ideas presented from the same or different perspectives?</a:t>
            </a:r>
          </a:p>
          <a:p>
            <a:pPr lvl="1"/>
            <a:r>
              <a:rPr lang="en-GB" sz="2000" dirty="0" smtClean="0">
                <a:latin typeface="Calibri" pitchFamily="34" charset="0"/>
              </a:rPr>
              <a:t>Are there any major debates that need addressing</a:t>
            </a:r>
          </a:p>
          <a:p>
            <a:pPr lvl="1"/>
            <a:r>
              <a:rPr lang="en-GB" sz="2000" dirty="0" smtClean="0">
                <a:latin typeface="Calibri" pitchFamily="34" charset="0"/>
              </a:rPr>
              <a:t>Does there seem to be a change in thought over time?</a:t>
            </a:r>
          </a:p>
          <a:p>
            <a:pPr lvl="1"/>
            <a:r>
              <a:rPr lang="en-GB" sz="2000" dirty="0" smtClean="0">
                <a:latin typeface="Calibri" pitchFamily="34" charset="0"/>
              </a:rPr>
              <a:t>What ideas/themes are relevant to answer my question(s)</a:t>
            </a:r>
          </a:p>
          <a:p>
            <a:pPr lvl="1"/>
            <a:r>
              <a:rPr lang="en-GB" sz="2000" dirty="0" smtClean="0">
                <a:latin typeface="Calibri" pitchFamily="34" charset="0"/>
              </a:rPr>
              <a:t>Are there different methodology being applied? (a review might evaluate different methods)</a:t>
            </a:r>
          </a:p>
          <a:p>
            <a:endParaRPr lang="en-GB" sz="2000" dirty="0" smtClean="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2.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Theme4">
  <a:themeElements>
    <a:clrScheme name="UoL Design Master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oL Design Master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UoL Design Master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oL Design Master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oL Design Master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oL Design Master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oL Design Master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oL Design Master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oL Design Master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oL Design Master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oL Design Master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oL Design Master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oL Design Master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oL Design Master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Theme4</Template>
  <TotalTime>11360</TotalTime>
  <Words>1643</Words>
  <Application>Microsoft Office PowerPoint</Application>
  <PresentationFormat>On-screen Show (4:3)</PresentationFormat>
  <Paragraphs>200</Paragraphs>
  <Slides>27</Slides>
  <Notes>14</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Theme4</vt:lpstr>
      <vt:lpstr>Equity</vt:lpstr>
      <vt:lpstr>Literature Review</vt:lpstr>
      <vt:lpstr>Literature Review</vt:lpstr>
      <vt:lpstr>What is the literature review?</vt:lpstr>
      <vt:lpstr>Why write a literature review?</vt:lpstr>
      <vt:lpstr>Why write a literature review?</vt:lpstr>
      <vt:lpstr>Steps to complete the literature review</vt:lpstr>
      <vt:lpstr>What to look for...</vt:lpstr>
      <vt:lpstr>Processing the information</vt:lpstr>
      <vt:lpstr>The Big Picture</vt:lpstr>
      <vt:lpstr>What is the big picture?</vt:lpstr>
      <vt:lpstr>Slide 11</vt:lpstr>
      <vt:lpstr>Structuring your literature review</vt:lpstr>
      <vt:lpstr>Topic  (broad to narrow)</vt:lpstr>
      <vt:lpstr>Structuring your literature review: Factors affecting cardiovascular health     </vt:lpstr>
      <vt:lpstr>Chronological</vt:lpstr>
      <vt:lpstr>Slide 16</vt:lpstr>
      <vt:lpstr>Activity 4: The introduction   </vt:lpstr>
      <vt:lpstr>Writing the literature review: the introduction</vt:lpstr>
      <vt:lpstr>Main body: General writing advice</vt:lpstr>
      <vt:lpstr>Critical writing in a literature review can include…</vt:lpstr>
      <vt:lpstr> Can you identify these features in the literature review extracts? </vt:lpstr>
      <vt:lpstr>Academic writing tips:</vt:lpstr>
      <vt:lpstr>Conclusions</vt:lpstr>
      <vt:lpstr>Don’t forget about the referencing!</vt:lpstr>
      <vt:lpstr>Reviewing your review</vt:lpstr>
      <vt:lpstr>Grammar, spelling and punctuation</vt:lpstr>
      <vt:lpstr>Further help</vt:lpstr>
    </vt:vector>
  </TitlesOfParts>
  <Company>University of Leeds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your literature review</dc:title>
  <dc:creator>Michelle Schneider</dc:creator>
  <cp:lastModifiedBy>Amy</cp:lastModifiedBy>
  <cp:revision>591</cp:revision>
  <cp:lastPrinted>2013-01-30T09:52:56Z</cp:lastPrinted>
  <dcterms:created xsi:type="dcterms:W3CDTF">2011-08-08T15:50:39Z</dcterms:created>
  <dcterms:modified xsi:type="dcterms:W3CDTF">2017-01-24T15:38:41Z</dcterms:modified>
</cp:coreProperties>
</file>